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0" r:id="rId7"/>
  </p:sldMasterIdLst>
  <p:notesMasterIdLst>
    <p:notesMasterId r:id="rId54"/>
  </p:notesMasterIdLst>
  <p:sldIdLst>
    <p:sldId id="256" r:id="rId8"/>
    <p:sldId id="995" r:id="rId9"/>
    <p:sldId id="821" r:id="rId10"/>
    <p:sldId id="836" r:id="rId11"/>
    <p:sldId id="1009" r:id="rId12"/>
    <p:sldId id="992" r:id="rId13"/>
    <p:sldId id="1003" r:id="rId14"/>
    <p:sldId id="262" r:id="rId15"/>
    <p:sldId id="263" r:id="rId16"/>
    <p:sldId id="281" r:id="rId17"/>
    <p:sldId id="280" r:id="rId18"/>
    <p:sldId id="282" r:id="rId19"/>
    <p:sldId id="1001" r:id="rId20"/>
    <p:sldId id="296" r:id="rId21"/>
    <p:sldId id="295" r:id="rId22"/>
    <p:sldId id="285" r:id="rId23"/>
    <p:sldId id="286" r:id="rId24"/>
    <p:sldId id="1004" r:id="rId25"/>
    <p:sldId id="839" r:id="rId26"/>
    <p:sldId id="840" r:id="rId27"/>
    <p:sldId id="1008" r:id="rId28"/>
    <p:sldId id="1014" r:id="rId29"/>
    <p:sldId id="1013" r:id="rId30"/>
    <p:sldId id="1015" r:id="rId31"/>
    <p:sldId id="1016" r:id="rId32"/>
    <p:sldId id="1017" r:id="rId33"/>
    <p:sldId id="1018" r:id="rId34"/>
    <p:sldId id="1019" r:id="rId35"/>
    <p:sldId id="1020" r:id="rId36"/>
    <p:sldId id="1021" r:id="rId37"/>
    <p:sldId id="287" r:id="rId38"/>
    <p:sldId id="842" r:id="rId39"/>
    <p:sldId id="288" r:id="rId40"/>
    <p:sldId id="844" r:id="rId41"/>
    <p:sldId id="289" r:id="rId42"/>
    <p:sldId id="843" r:id="rId43"/>
    <p:sldId id="1005" r:id="rId44"/>
    <p:sldId id="993" r:id="rId45"/>
    <p:sldId id="988" r:id="rId46"/>
    <p:sldId id="849" r:id="rId47"/>
    <p:sldId id="991" r:id="rId48"/>
    <p:sldId id="291" r:id="rId49"/>
    <p:sldId id="990" r:id="rId50"/>
    <p:sldId id="1010" r:id="rId51"/>
    <p:sldId id="848" r:id="rId52"/>
    <p:sldId id="27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ona I Dalla Pozza (DELWP)" initials="RIDP(" lastIdx="15" clrIdx="0">
    <p:extLst>
      <p:ext uri="{19B8F6BF-5375-455C-9EA6-DF929625EA0E}">
        <p15:presenceInfo xmlns:p15="http://schemas.microsoft.com/office/powerpoint/2012/main" userId="S::ramona.dallapozza@delwp.vic.gov.au::ff087cc6-11f4-4c70-8f91-3a9414183f07" providerId="AD"/>
      </p:ext>
    </p:extLst>
  </p:cmAuthor>
  <p:cmAuthor id="2" name="Marty L Gent (DELWP)" initials="MLG(" lastIdx="7" clrIdx="1">
    <p:extLst>
      <p:ext uri="{19B8F6BF-5375-455C-9EA6-DF929625EA0E}">
        <p15:presenceInfo xmlns:p15="http://schemas.microsoft.com/office/powerpoint/2012/main" userId="S::marty.gent@delwp.vic.gov.au::c7641fd5-5835-48f8-b2c6-6c5d8380fea3" providerId="AD"/>
      </p:ext>
    </p:extLst>
  </p:cmAuthor>
  <p:cmAuthor id="3" name="Daniel P Zwartz (DELWP)" initials="D(" lastIdx="23" clrIdx="2">
    <p:extLst>
      <p:ext uri="{19B8F6BF-5375-455C-9EA6-DF929625EA0E}">
        <p15:presenceInfo xmlns:p15="http://schemas.microsoft.com/office/powerpoint/2012/main" userId="S::daniel.zwartz@delwp.vic.gov.au::22925e78-709d-46f6-8335-548975d293d2" providerId="AD"/>
      </p:ext>
    </p:extLst>
  </p:cmAuthor>
  <p:cmAuthor id="4" name="Clare Brownridge (DELWP)" initials="C(" lastIdx="2" clrIdx="3">
    <p:extLst>
      <p:ext uri="{19B8F6BF-5375-455C-9EA6-DF929625EA0E}">
        <p15:presenceInfo xmlns:p15="http://schemas.microsoft.com/office/powerpoint/2012/main" userId="S::clare.brownridge@delwp.vic.gov.au::5abb5956-09a6-45b6-89b3-5f98299b72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2A9"/>
    <a:srgbClr val="766C8B"/>
    <a:srgbClr val="E8ACA4"/>
    <a:srgbClr val="C75A53"/>
    <a:srgbClr val="B22A2E"/>
    <a:srgbClr val="73698B"/>
    <a:srgbClr val="FEF0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657F9-AA69-44AB-A2B2-21FCA9C9E4D0}" v="185" dt="2020-08-11T02:43:14.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7652" autoAdjust="0"/>
  </p:normalViewPr>
  <p:slideViewPr>
    <p:cSldViewPr snapToGrid="0">
      <p:cViewPr varScale="1">
        <p:scale>
          <a:sx n="25" d="100"/>
          <a:sy n="25" d="100"/>
        </p:scale>
        <p:origin x="2220" y="2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07T00:48:27.93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1075 492,'-1'-5,"-1"-1,1 0,-1 1,0-1,-1 1,0-1,-1-2,-6-11,-4-18,-2 2,-2 0,-1 0,-2 2,-1 1,-12-14,24 35,0 0,0 1,-1 0,-1 0,0 1,0 1,0 0,-1 1,0 0,-1 1,1 0,-1 2,-1-1,1 2,0-1,-1 2,0 0,-9 1,-103-11,74 6,-43 1,90 5,-8-1,0 2,0 0,0 0,-9 3,18-3,0 1,0 0,1 0,-1 0,0 0,1 1,0 0,0 0,0 0,0 0,0 0,1 1,-1 0,-1 3,-4 3,-23 32,1 1,-21 39,44-66,0 0,1 0,1 0,0 1,2 0,0 0,0 0,2 1,0-1,1 10,0-7,-1-1,-1 1,-1-1,-1 0,-3 6,2-3,1-1,0 1,-1 22,4-10,1-1,2 1,2-1,2 13,-2-30,1-1,0 1,1-1,1 0,0 0,1 0,0-1,1 0,1 0,1 0,-2-5,1-1,-1 0,2 0,-1-1,1 0,0-1,0 0,0-1,1 0,0 0,0-1,0 0,10 1,24 5,2-2,35 2,-79-10,105 9,1-5,70-7,-173 3,0-1,0 0,-1 0,1 0,0-1,-1 0,1 0,-1-1,0 1,0-1,0 0,0 0,0-1,-1 0,0 0,1 0,-1 0,-1 0,1-1,-1 0,3-4,5-11,-1 0,-1-1,-1 0,-1 0,0-4,9-24,6-4,2 0,25-37,-25 49,-2-1,-2-2,-1 0,5-25,-20 56,-1 0,0-1,-1 1,-1-1,0 1,-1-1,0 0,-2-9,1 17,-1 0,1 0,-1 1,0-1,0 0,-1 1,0 0,0-1,0 1,0 0,-1 1,0-1,0 1,0-1,0 1,-1 0,0 1,0-1,0 1,-3-2,-12-5,-1 1,0 0,-1 2,0 0,0 2,-16-3,-35-1,-32 1,-15-2,3 1,-1 6,-4 5,-5 0,118-2,0 0,0 0,-1 1,1 1,0-1,0 2,-6 1,12-3,0 1,0-1,1 1,-1-1,1 1,-1 0,1 0,0 0,-1 0,1 0,0 1,0-1,1 1,-1-1,0 1,1-1,0 1,-1 0,1 0,0 0,1 0,-1 0,0 0,1 0,0 0,-5 36,-4 28,3 1,3 6,4-36,1 0,1 0,2 0,2 0,2-1,1 0,1-1,3 0,8 15,-8-20,-1-2,1-1,1 0,18 23,-29-44,2-1,-1 1,1-1,0 0,0-1,0 1,1-1,0-1,0 1,0-1,0 0,1-1,0 0,0 0,0 0,0-1,0 0,40 2,1-1,-1-3,46-5,-81 4,12-1,-2-1,1-1,0-2,-1 0,0-2,0 0,-1-1,0-2,0 0,-1-1,6-6,-9 5,-1 0,-1-1,0-1,0 0,-2-1,0-1,-1 0,0-1,-2 0,0-1,-1 0,6-17,-11 19,0-1,-1 0,-1 1,0-1,-2 0,0-5,-4-115,0 50,3 70,0-2,0-1,-1 1,-1-1,-1 1,-1 0,-1-2,3 17,0 0,0 0,0 0,-1 0,0 0,0 0,0 1,0 0,-1-1,1 1,-1 1,0-1,0 0,-1 1,1 0,-1 0,0 0,0 1,0-1,0 1,0 1,0-1,0 0,-1 1,0 0,-53-10,-1 3,-56-1,91 8,1 2,-1 0,0 2,0 0,1 2,0 1,0 1,-12 5,11 0,0 2,1 0,0 2,2 0,0 2,0 0,2 1,0 2,2 0,0 1,-1 3,12-12,0 1,1 1,0-1,1 1,1 0,0 0,-1 16,-18 55,13-54,0 1,2 0,2 1,0 0,3 0,1 0,1 0,2 3,-1-29,0 0,0-1,1 1,0 0,0-1,1 1,0-1,0 0,1 1,0-1,0 0,0-1,1 1,0 0,1-1,-1 0,1 0,1-1,-1 1,1-1,0 0,0 0,0-1,0 0,1 0,0 0,0-1,3 1,13 6,0 0,0-2,1-1,1-1,-1 0,1-2,0-1,0-1,0-2,0 0,0-1,0-2,86-11,-37 7,-1-4,0-2,-2-4,26-11,-90 25,0 0,-1-1,1 0,-1 0,1 0,-1-1,0 1,-1-2,1 1,-1-1,0 1,-1-1,1-1,-1 1,0-1,-1 1,1-1,-1 0,-1 0,1-1,-1 1,0-6,3-18,-1-1,-1 1,-2-1,-4-30,2 18,-1 15,-2 0,-1 0,-1 1,-2 0,-1 0,-1 0,-1 1,-1 1,-2 0,0 1,-5-4,-7-7,-1 1,-6-3,-2-3,-15-15,-48-40,92 90,1 1,-2 0,1 0,-1 1,1 0,-1 0,0 1,0 0,-1 0,1 0,-4 0,-8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B2B33-9C42-4D16-8C77-EE937940FDA5}" type="datetimeFigureOut">
              <a:rPr lang="en-AU" smtClean="0"/>
              <a:t>11/08/2020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963C2-BFEF-45F5-89F9-77719A81F866}" type="slidenum">
              <a:rPr lang="en-AU" smtClean="0"/>
              <a:t>‹#›</a:t>
            </a:fld>
            <a:endParaRPr lang="en-AU"/>
          </a:p>
        </p:txBody>
      </p:sp>
    </p:spTree>
    <p:extLst>
      <p:ext uri="{BB962C8B-B14F-4D97-AF65-F5344CB8AC3E}">
        <p14:creationId xmlns:p14="http://schemas.microsoft.com/office/powerpoint/2010/main" val="143468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environment.org/resources/emissions-gap-report-201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marineandcoastalcouncil.vic.gov.au/__data/assets/pdf_file/0022/411718/VCC_Science_Panel_Report_2018_Full_32pp_WEB.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environment.gov.au/climate-change/adaptation/publications/climate-change-risks-coastal-buildings"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mornpen.vic.gov.au/Building-Planning/Coastal-Planning/DELWP-and-Key-Agency-Coastal-Projects/Port-Phillip-Bay-Coastal-Hazard-Assessment-PPBCHA"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limatechange.vic.gov.au/climate-science-report-2019"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climatechange.vic.gov.au/adapting-to-climate-change-impacts/victorian-climate-projections-2019" TargetMode="External"/><Relationship Id="rId4" Type="http://schemas.openxmlformats.org/officeDocument/2006/relationships/hyperlink" Target="https://www.climatechange.vic.gov.au/__data/assets/pdf_file/0027/419148/CCC-Lit-Review-Guide-for-Policymakers.pdf"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a:p>
            <a:r>
              <a:rPr lang="en-AU" dirty="0"/>
              <a:t>Good afternoon everyone, thanks for attending todays webinar on Climate Change in Victoria – past present and future. </a:t>
            </a:r>
          </a:p>
          <a:p>
            <a:endParaRPr lang="en-AU" dirty="0"/>
          </a:p>
          <a:p>
            <a:r>
              <a:rPr lang="en-AU" dirty="0"/>
              <a:t> "I would like to begin by acknowledging the traditional owners of the country on which we meet, wherever that may be, and pay my respects to their Elders, both past and present." </a:t>
            </a:r>
          </a:p>
          <a:p>
            <a:endParaRPr lang="en-AU" dirty="0"/>
          </a:p>
          <a:p>
            <a:r>
              <a:rPr lang="en-AU" dirty="0"/>
              <a:t>The main purpose of these introductory webinars part of a longer-term plan by our Climate Science Communications team within DELWP to provide capacity building and training  resources and opportunities to Victorian government and stakeholders.  </a:t>
            </a:r>
          </a:p>
          <a:p>
            <a:endParaRPr lang="en-AU" dirty="0"/>
          </a:p>
          <a:p>
            <a:r>
              <a:rPr lang="en-AU" dirty="0"/>
              <a:t>Following up on the positive response we had to the CSIRO-run training last year on the Victorian Climate Projections 2019 and the release Victoria’s Climate Science Report - we hope to provide you with some information and resources but also to start to build a relationship with you so that we can provide you with more tailored information, workshops and training to help to understand the potential risks of climate change and integrate the best available science in your work.</a:t>
            </a:r>
          </a:p>
        </p:txBody>
      </p:sp>
      <p:sp>
        <p:nvSpPr>
          <p:cNvPr id="4" name="Slide Number Placeholder 3"/>
          <p:cNvSpPr>
            <a:spLocks noGrp="1"/>
          </p:cNvSpPr>
          <p:nvPr>
            <p:ph type="sldNum" sz="quarter" idx="5"/>
          </p:nvPr>
        </p:nvSpPr>
        <p:spPr/>
        <p:txBody>
          <a:bodyPr/>
          <a:lstStyle/>
          <a:p>
            <a:fld id="{91B963C2-BFEF-45F5-89F9-77719A81F866}" type="slidenum">
              <a:rPr lang="en-AU" smtClean="0"/>
              <a:t>1</a:t>
            </a:fld>
            <a:endParaRPr lang="en-AU"/>
          </a:p>
        </p:txBody>
      </p:sp>
    </p:spTree>
    <p:extLst>
      <p:ext uri="{BB962C8B-B14F-4D97-AF65-F5344CB8AC3E}">
        <p14:creationId xmlns:p14="http://schemas.microsoft.com/office/powerpoint/2010/main" val="2428261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i="1" dirty="0"/>
              <a:t>These are OBSERVATIONS, not projections. Again, providing evidence of the impacts of climate change.</a:t>
            </a:r>
          </a:p>
          <a:p>
            <a:r>
              <a:rPr lang="en-AU" i="1" dirty="0"/>
              <a:t>Source: BoM 2019</a:t>
            </a:r>
          </a:p>
          <a:p>
            <a:endParaRPr lang="en-AU" i="1" dirty="0"/>
          </a:p>
          <a:p>
            <a:r>
              <a:rPr lang="en-AU" i="0" dirty="0"/>
              <a:t>It’s not just that annual average temperatures have increased by 1 degree since 1910, but the number of unusually hot days has also increased.  </a:t>
            </a:r>
          </a:p>
          <a:p>
            <a:endParaRPr lang="en-AU" i="0" dirty="0"/>
          </a:p>
          <a:p>
            <a:endParaRPr lang="en-AU" sz="1200" kern="1200" dirty="0">
              <a:solidFill>
                <a:schemeClr val="tx1"/>
              </a:solidFill>
              <a:latin typeface="+mn-lt"/>
              <a:ea typeface="+mn-ea"/>
              <a:cs typeface="+mn-cs"/>
            </a:endParaRPr>
          </a:p>
          <a:p>
            <a:r>
              <a:rPr lang="en-AU" sz="1200" kern="1200" dirty="0">
                <a:solidFill>
                  <a:schemeClr val="tx1"/>
                </a:solidFill>
                <a:latin typeface="+mn-lt"/>
                <a:ea typeface="+mn-ea"/>
                <a:cs typeface="+mn-cs"/>
              </a:rPr>
              <a:t>"Unusually hot days are those above the 99th percentile of each month from the years 1910 to April 2019"</a:t>
            </a:r>
          </a:p>
          <a:p>
            <a:endParaRPr lang="en-AU" i="0" dirty="0"/>
          </a:p>
        </p:txBody>
      </p:sp>
      <p:sp>
        <p:nvSpPr>
          <p:cNvPr id="4" name="Slide Number Placeholder 3"/>
          <p:cNvSpPr>
            <a:spLocks noGrp="1"/>
          </p:cNvSpPr>
          <p:nvPr>
            <p:ph type="sldNum" sz="quarter" idx="5"/>
          </p:nvPr>
        </p:nvSpPr>
        <p:spPr/>
        <p:txBody>
          <a:bodyPr/>
          <a:lstStyle/>
          <a:p>
            <a:fld id="{91B963C2-BFEF-45F5-89F9-77719A81F866}" type="slidenum">
              <a:rPr lang="en-AU" smtClean="0"/>
              <a:t>10</a:t>
            </a:fld>
            <a:endParaRPr lang="en-AU"/>
          </a:p>
        </p:txBody>
      </p:sp>
    </p:spTree>
    <p:extLst>
      <p:ext uri="{BB962C8B-B14F-4D97-AF65-F5344CB8AC3E}">
        <p14:creationId xmlns:p14="http://schemas.microsoft.com/office/powerpoint/2010/main" val="657456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i="1"/>
              <a:t>These are OBSERVATIONS, not projections. Again, providing evidence of the impacts of climate change.</a:t>
            </a:r>
          </a:p>
          <a:p>
            <a:endParaRPr lang="en-AU" i="1"/>
          </a:p>
          <a:p>
            <a:r>
              <a:rPr lang="en-AU" i="1"/>
              <a:t>Source: Bureau of Meteorology, 2019</a:t>
            </a:r>
          </a:p>
          <a:p>
            <a:endParaRPr lang="en-AU" i="1"/>
          </a:p>
          <a:p>
            <a:r>
              <a:rPr lang="en-AU" i="0"/>
              <a:t>Rainfall has decreased, particularly in the cool season when we rely on it for replenishment of water supplies.</a:t>
            </a:r>
          </a:p>
        </p:txBody>
      </p:sp>
      <p:sp>
        <p:nvSpPr>
          <p:cNvPr id="4" name="Slide Number Placeholder 3"/>
          <p:cNvSpPr>
            <a:spLocks noGrp="1"/>
          </p:cNvSpPr>
          <p:nvPr>
            <p:ph type="sldNum" sz="quarter" idx="5"/>
          </p:nvPr>
        </p:nvSpPr>
        <p:spPr/>
        <p:txBody>
          <a:bodyPr/>
          <a:lstStyle/>
          <a:p>
            <a:fld id="{91B963C2-BFEF-45F5-89F9-77719A81F866}" type="slidenum">
              <a:rPr lang="en-AU" smtClean="0"/>
              <a:t>11</a:t>
            </a:fld>
            <a:endParaRPr lang="en-AU"/>
          </a:p>
        </p:txBody>
      </p:sp>
    </p:spTree>
    <p:extLst>
      <p:ext uri="{BB962C8B-B14F-4D97-AF65-F5344CB8AC3E}">
        <p14:creationId xmlns:p14="http://schemas.microsoft.com/office/powerpoint/2010/main" val="1412280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i="1" dirty="0"/>
              <a:t>Source: Victoria’s Climate Science Report 2019</a:t>
            </a:r>
          </a:p>
          <a:p>
            <a:endParaRPr lang="en-AU" sz="1200" kern="1200" dirty="0">
              <a:solidFill>
                <a:schemeClr val="tx1"/>
              </a:solidFill>
              <a:latin typeface="+mn-lt"/>
              <a:ea typeface="+mn-ea"/>
              <a:cs typeface="+mn-cs"/>
            </a:endParaRPr>
          </a:p>
          <a:p>
            <a:r>
              <a:rPr lang="en-AU" sz="1200" kern="1200" dirty="0">
                <a:solidFill>
                  <a:schemeClr val="tx1"/>
                </a:solidFill>
                <a:latin typeface="+mn-lt"/>
                <a:ea typeface="+mn-ea"/>
                <a:cs typeface="+mn-cs"/>
              </a:rPr>
              <a:t>The Forest Fire Danger Index (FFDI) estimates the fire danger on a given day based on temperature, humidity and wind speed.</a:t>
            </a:r>
          </a:p>
          <a:p>
            <a:endParaRPr lang="en-AU" sz="1200" kern="1200" dirty="0">
              <a:solidFill>
                <a:schemeClr val="tx1"/>
              </a:solidFill>
              <a:latin typeface="+mn-lt"/>
              <a:ea typeface="+mn-ea"/>
              <a:cs typeface="+mn-cs"/>
            </a:endParaRPr>
          </a:p>
          <a:p>
            <a:endParaRPr lang="en-AU" i="1" dirty="0"/>
          </a:p>
          <a:p>
            <a:r>
              <a:rPr lang="en-AU" i="0" dirty="0"/>
              <a:t>These factors contribute to the observed increase in spring fire weather.</a:t>
            </a:r>
          </a:p>
          <a:p>
            <a:endParaRPr lang="en-AU" i="0" dirty="0"/>
          </a:p>
          <a:p>
            <a:endParaRPr lang="en-AU" i="0" dirty="0"/>
          </a:p>
          <a:p>
            <a:endParaRPr lang="en-AU" i="0" dirty="0"/>
          </a:p>
        </p:txBody>
      </p:sp>
      <p:sp>
        <p:nvSpPr>
          <p:cNvPr id="4" name="Slide Number Placeholder 3"/>
          <p:cNvSpPr>
            <a:spLocks noGrp="1"/>
          </p:cNvSpPr>
          <p:nvPr>
            <p:ph type="sldNum" sz="quarter" idx="5"/>
          </p:nvPr>
        </p:nvSpPr>
        <p:spPr/>
        <p:txBody>
          <a:bodyPr/>
          <a:lstStyle/>
          <a:p>
            <a:fld id="{91B963C2-BFEF-45F5-89F9-77719A81F866}" type="slidenum">
              <a:rPr lang="en-AU" smtClean="0"/>
              <a:t>12</a:t>
            </a:fld>
            <a:endParaRPr lang="en-AU"/>
          </a:p>
        </p:txBody>
      </p:sp>
    </p:spTree>
    <p:extLst>
      <p:ext uri="{BB962C8B-B14F-4D97-AF65-F5344CB8AC3E}">
        <p14:creationId xmlns:p14="http://schemas.microsoft.com/office/powerpoint/2010/main" val="3905826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So what have the VCP19 projections told 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16C78-8DB3-9846-A9A1-417039527B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728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i="1" dirty="0"/>
              <a:t>This is an example of the kind of information the Victorian Climate Projections 2019 provides through its 10 regional reports, to promote the resources for decision-makers. These are available online at www.climatechange.vic.gov.au/vcp19, along with a technical report that discusses all of the projections for Victoria. Datasets are available on the CSIRO/Bureau of Meteorology climate change website www.climatechangeinaustralia.gov.au/vcp19. </a:t>
            </a:r>
          </a:p>
          <a:p>
            <a:endParaRPr lang="en-AU" i="1" dirty="0"/>
          </a:p>
          <a:p>
            <a:r>
              <a:rPr lang="en-AU" i="0" dirty="0"/>
              <a:t>These figures show average figures for the state under high emissions by the 2050’s. But, what about further into the future and under other emissions scenarios?</a:t>
            </a:r>
          </a:p>
        </p:txBody>
      </p:sp>
      <p:sp>
        <p:nvSpPr>
          <p:cNvPr id="4" name="Slide Number Placeholder 3"/>
          <p:cNvSpPr>
            <a:spLocks noGrp="1"/>
          </p:cNvSpPr>
          <p:nvPr>
            <p:ph type="sldNum" sz="quarter" idx="5"/>
          </p:nvPr>
        </p:nvSpPr>
        <p:spPr/>
        <p:txBody>
          <a:bodyPr/>
          <a:lstStyle/>
          <a:p>
            <a:fld id="{91B963C2-BFEF-45F5-89F9-77719A81F866}" type="slidenum">
              <a:rPr lang="en-AU" smtClean="0"/>
              <a:t>14</a:t>
            </a:fld>
            <a:endParaRPr lang="en-AU"/>
          </a:p>
        </p:txBody>
      </p:sp>
    </p:spTree>
    <p:extLst>
      <p:ext uri="{BB962C8B-B14F-4D97-AF65-F5344CB8AC3E}">
        <p14:creationId xmlns:p14="http://schemas.microsoft.com/office/powerpoint/2010/main" val="2816513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This graph shows how emissions pathways will have a big impact on Victoria’s future. The red represents a pathway with no climate policy; current commitments by governments are lower than this, but far short of achieving the salmon coloured pathway (see the UNEP Gap Report </a:t>
            </a:r>
            <a:r>
              <a:rPr lang="en-AU" sz="1200" i="1" u="sng" kern="1200" dirty="0">
                <a:solidFill>
                  <a:schemeClr val="tx1"/>
                </a:solidFill>
                <a:effectLst/>
                <a:latin typeface="+mn-lt"/>
                <a:ea typeface="+mn-ea"/>
                <a:cs typeface="+mn-cs"/>
                <a:hlinkClick r:id="rId3"/>
              </a:rPr>
              <a:t>https://www.unenvironment.org/resources/emissions-gap-report-2019</a:t>
            </a:r>
            <a:r>
              <a:rPr lang="en-AU"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Average annual temperature of Victoria in observations and models, showing the highest emissions pathway from the IPCC Fifth Assessment Report (RCP 8.5) and the lowest (RCP 2.6). The lines show the 20-year average temperature for each time period (CSIRO, 2019).</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This image shows Historical information as well as future projections based on High and Low emission scenarios. A couple of things to note: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1 The range of uncertainty – the range large because Victoria’s climate is highly variable</a:t>
            </a:r>
          </a:p>
          <a:p>
            <a:r>
              <a:rPr lang="en-AU" sz="1200" kern="1200" dirty="0">
                <a:solidFill>
                  <a:schemeClr val="tx1"/>
                </a:solidFill>
                <a:effectLst/>
                <a:latin typeface="+mn-lt"/>
                <a:ea typeface="+mn-ea"/>
                <a:cs typeface="+mn-cs"/>
              </a:rPr>
              <a:t>2 Up until the 2040s there is very little difference. We are locked into some change and adaptation is essential. </a:t>
            </a:r>
          </a:p>
          <a:p>
            <a:r>
              <a:rPr lang="en-AU" sz="1200" kern="1200" dirty="0">
                <a:solidFill>
                  <a:schemeClr val="tx1"/>
                </a:solidFill>
                <a:effectLst/>
                <a:latin typeface="+mn-lt"/>
                <a:ea typeface="+mn-ea"/>
                <a:cs typeface="+mn-cs"/>
              </a:rPr>
              <a:t>3 If we continue on the high emissions scenario – things get a lot worse.</a:t>
            </a:r>
          </a:p>
          <a:p>
            <a:endParaRPr lang="en-AU" dirty="0"/>
          </a:p>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15</a:t>
            </a:fld>
            <a:endParaRPr lang="en-AU"/>
          </a:p>
        </p:txBody>
      </p:sp>
    </p:spTree>
    <p:extLst>
      <p:ext uri="{BB962C8B-B14F-4D97-AF65-F5344CB8AC3E}">
        <p14:creationId xmlns:p14="http://schemas.microsoft.com/office/powerpoint/2010/main" val="3356640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i="1"/>
              <a:t>This graph compares the observed average annual temperatures for Victoria with the projected range of climate change from earlier projections.</a:t>
            </a:r>
          </a:p>
          <a:p>
            <a:endParaRPr lang="en-AU" i="1"/>
          </a:p>
          <a:p>
            <a:endParaRPr lang="en-AU"/>
          </a:p>
        </p:txBody>
      </p:sp>
      <p:sp>
        <p:nvSpPr>
          <p:cNvPr id="4" name="Slide Number Placeholder 3"/>
          <p:cNvSpPr>
            <a:spLocks noGrp="1"/>
          </p:cNvSpPr>
          <p:nvPr>
            <p:ph type="sldNum" sz="quarter" idx="5"/>
          </p:nvPr>
        </p:nvSpPr>
        <p:spPr/>
        <p:txBody>
          <a:bodyPr/>
          <a:lstStyle/>
          <a:p>
            <a:fld id="{91B963C2-BFEF-45F5-89F9-77719A81F866}" type="slidenum">
              <a:rPr lang="en-AU" smtClean="0"/>
              <a:t>16</a:t>
            </a:fld>
            <a:endParaRPr lang="en-AU"/>
          </a:p>
        </p:txBody>
      </p:sp>
    </p:spTree>
    <p:extLst>
      <p:ext uri="{BB962C8B-B14F-4D97-AF65-F5344CB8AC3E}">
        <p14:creationId xmlns:p14="http://schemas.microsoft.com/office/powerpoint/2010/main" val="3564880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i="1" dirty="0"/>
              <a:t>Cool season rainfall. Observed rainfall averaged over Victoria (the thin black line) plus the 20-year running mean (thicker line). Projected rainfall change to 2030 (relative to 1986–2005) is in dark grey shading; an indication of decadal variability is in light grey shading. Source: Victoria’s Climate Science Report 2019</a:t>
            </a:r>
          </a:p>
          <a:p>
            <a:endParaRPr lang="en-AU" i="1" dirty="0"/>
          </a:p>
          <a:p>
            <a:r>
              <a:rPr lang="en-AU" i="1" dirty="0"/>
              <a:t>Rainfall is harder to reliably project than temperature, because rainfall varies more in time and space AND depends on more processes that are challenging to simulate (such as weather systems). </a:t>
            </a:r>
          </a:p>
          <a:p>
            <a:endParaRPr lang="en-AU" i="1" dirty="0"/>
          </a:p>
          <a:p>
            <a:r>
              <a:rPr lang="en-AU" i="1" dirty="0"/>
              <a:t>Observed cool season rainfall declines are tracking at or below the dry end of projections. Despite this overall reduction in rainfall, Victoria will still experience some very wet years due to natural variability.</a:t>
            </a:r>
          </a:p>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17</a:t>
            </a:fld>
            <a:endParaRPr lang="en-AU"/>
          </a:p>
        </p:txBody>
      </p:sp>
    </p:spTree>
    <p:extLst>
      <p:ext uri="{BB962C8B-B14F-4D97-AF65-F5344CB8AC3E}">
        <p14:creationId xmlns:p14="http://schemas.microsoft.com/office/powerpoint/2010/main" val="150260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So what have the VCP19 projections told 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16C78-8DB3-9846-A9A1-417039527B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following information was modelled by CSIRO as part of VCP19, and presented in a set of regional reports available at www.climatechange.vic.gov.au/vcp19 – along with key information on fire risk, rainfall, snowfall and other climate information for the 2030s and 2050s.</a:t>
            </a:r>
          </a:p>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19</a:t>
            </a:fld>
            <a:endParaRPr lang="en-AU"/>
          </a:p>
        </p:txBody>
      </p:sp>
    </p:spTree>
    <p:extLst>
      <p:ext uri="{BB962C8B-B14F-4D97-AF65-F5344CB8AC3E}">
        <p14:creationId xmlns:p14="http://schemas.microsoft.com/office/powerpoint/2010/main" val="38801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are using the Teams Live public function and it is being recorded.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Please use the Q&amp; A function - we will pause in the middle of the presentation and also have allowed plenty of time at the end – you will need to use the Q&amp;A function to type the questions in and you can use the thumbs up to vote for a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webinar is being followed up by another webinar focusing on the Victorian Climate Projections 2019 providing a more detailed look at the projections and tips for interpreting and applying the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These slides are available for you to use.</a:t>
            </a:r>
          </a:p>
        </p:txBody>
      </p:sp>
      <p:sp>
        <p:nvSpPr>
          <p:cNvPr id="4" name="Slide Number Placeholder 3"/>
          <p:cNvSpPr>
            <a:spLocks noGrp="1"/>
          </p:cNvSpPr>
          <p:nvPr>
            <p:ph type="sldNum" sz="quarter" idx="5"/>
          </p:nvPr>
        </p:nvSpPr>
        <p:spPr/>
        <p:txBody>
          <a:bodyPr/>
          <a:lstStyle/>
          <a:p>
            <a:fld id="{91B963C2-BFEF-45F5-89F9-77719A81F866}" type="slidenum">
              <a:rPr lang="en-AU" smtClean="0"/>
              <a:t>2</a:t>
            </a:fld>
            <a:endParaRPr lang="en-AU"/>
          </a:p>
        </p:txBody>
      </p:sp>
    </p:spTree>
    <p:extLst>
      <p:ext uri="{BB962C8B-B14F-4D97-AF65-F5344CB8AC3E}">
        <p14:creationId xmlns:p14="http://schemas.microsoft.com/office/powerpoint/2010/main" val="3092416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1B963C2-BFEF-45F5-89F9-77719A81F866}" type="slidenum">
              <a:rPr lang="en-AU" smtClean="0"/>
              <a:t>20</a:t>
            </a:fld>
            <a:endParaRPr lang="en-AU"/>
          </a:p>
        </p:txBody>
      </p:sp>
    </p:spTree>
    <p:extLst>
      <p:ext uri="{BB962C8B-B14F-4D97-AF65-F5344CB8AC3E}">
        <p14:creationId xmlns:p14="http://schemas.microsoft.com/office/powerpoint/2010/main" val="1602329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Under a high emissions scenario.</a:t>
            </a:r>
          </a:p>
        </p:txBody>
      </p:sp>
      <p:sp>
        <p:nvSpPr>
          <p:cNvPr id="4" name="Slide Number Placeholder 3"/>
          <p:cNvSpPr>
            <a:spLocks noGrp="1"/>
          </p:cNvSpPr>
          <p:nvPr>
            <p:ph type="sldNum" sz="quarter" idx="5"/>
          </p:nvPr>
        </p:nvSpPr>
        <p:spPr/>
        <p:txBody>
          <a:bodyPr/>
          <a:lstStyle/>
          <a:p>
            <a:fld id="{91B963C2-BFEF-45F5-89F9-77719A81F866}" type="slidenum">
              <a:rPr lang="en-AU" smtClean="0"/>
              <a:t>21</a:t>
            </a:fld>
            <a:endParaRPr lang="en-AU"/>
          </a:p>
        </p:txBody>
      </p:sp>
    </p:spTree>
    <p:extLst>
      <p:ext uri="{BB962C8B-B14F-4D97-AF65-F5344CB8AC3E}">
        <p14:creationId xmlns:p14="http://schemas.microsoft.com/office/powerpoint/2010/main" val="4225419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Under a high emissions scenario.</a:t>
            </a:r>
          </a:p>
          <a:p>
            <a:endParaRPr lang="en-AU"/>
          </a:p>
        </p:txBody>
      </p:sp>
      <p:sp>
        <p:nvSpPr>
          <p:cNvPr id="4" name="Slide Number Placeholder 3"/>
          <p:cNvSpPr>
            <a:spLocks noGrp="1"/>
          </p:cNvSpPr>
          <p:nvPr>
            <p:ph type="sldNum" sz="quarter" idx="5"/>
          </p:nvPr>
        </p:nvSpPr>
        <p:spPr/>
        <p:txBody>
          <a:bodyPr/>
          <a:lstStyle/>
          <a:p>
            <a:fld id="{91B963C2-BFEF-45F5-89F9-77719A81F866}" type="slidenum">
              <a:rPr lang="en-AU" smtClean="0"/>
              <a:t>22</a:t>
            </a:fld>
            <a:endParaRPr lang="en-AU"/>
          </a:p>
        </p:txBody>
      </p:sp>
    </p:spTree>
    <p:extLst>
      <p:ext uri="{BB962C8B-B14F-4D97-AF65-F5344CB8AC3E}">
        <p14:creationId xmlns:p14="http://schemas.microsoft.com/office/powerpoint/2010/main" val="584566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Under a high emissions scenario.</a:t>
            </a:r>
          </a:p>
          <a:p>
            <a:endParaRPr lang="en-AU"/>
          </a:p>
        </p:txBody>
      </p:sp>
      <p:sp>
        <p:nvSpPr>
          <p:cNvPr id="4" name="Slide Number Placeholder 3"/>
          <p:cNvSpPr>
            <a:spLocks noGrp="1"/>
          </p:cNvSpPr>
          <p:nvPr>
            <p:ph type="sldNum" sz="quarter" idx="5"/>
          </p:nvPr>
        </p:nvSpPr>
        <p:spPr/>
        <p:txBody>
          <a:bodyPr/>
          <a:lstStyle/>
          <a:p>
            <a:fld id="{91B963C2-BFEF-45F5-89F9-77719A81F866}" type="slidenum">
              <a:rPr lang="en-AU" smtClean="0"/>
              <a:t>23</a:t>
            </a:fld>
            <a:endParaRPr lang="en-AU"/>
          </a:p>
        </p:txBody>
      </p:sp>
    </p:spTree>
    <p:extLst>
      <p:ext uri="{BB962C8B-B14F-4D97-AF65-F5344CB8AC3E}">
        <p14:creationId xmlns:p14="http://schemas.microsoft.com/office/powerpoint/2010/main" val="1989103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Under a high emissions scenario.</a:t>
            </a:r>
          </a:p>
          <a:p>
            <a:endParaRPr lang="en-AU"/>
          </a:p>
        </p:txBody>
      </p:sp>
      <p:sp>
        <p:nvSpPr>
          <p:cNvPr id="4" name="Slide Number Placeholder 3"/>
          <p:cNvSpPr>
            <a:spLocks noGrp="1"/>
          </p:cNvSpPr>
          <p:nvPr>
            <p:ph type="sldNum" sz="quarter" idx="5"/>
          </p:nvPr>
        </p:nvSpPr>
        <p:spPr/>
        <p:txBody>
          <a:bodyPr/>
          <a:lstStyle/>
          <a:p>
            <a:fld id="{91B963C2-BFEF-45F5-89F9-77719A81F866}" type="slidenum">
              <a:rPr lang="en-AU" smtClean="0"/>
              <a:t>24</a:t>
            </a:fld>
            <a:endParaRPr lang="en-AU"/>
          </a:p>
        </p:txBody>
      </p:sp>
    </p:spTree>
    <p:extLst>
      <p:ext uri="{BB962C8B-B14F-4D97-AF65-F5344CB8AC3E}">
        <p14:creationId xmlns:p14="http://schemas.microsoft.com/office/powerpoint/2010/main" val="3166654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Under a high emissions scenario.</a:t>
            </a:r>
          </a:p>
          <a:p>
            <a:endParaRPr lang="en-AU"/>
          </a:p>
        </p:txBody>
      </p:sp>
      <p:sp>
        <p:nvSpPr>
          <p:cNvPr id="4" name="Slide Number Placeholder 3"/>
          <p:cNvSpPr>
            <a:spLocks noGrp="1"/>
          </p:cNvSpPr>
          <p:nvPr>
            <p:ph type="sldNum" sz="quarter" idx="5"/>
          </p:nvPr>
        </p:nvSpPr>
        <p:spPr/>
        <p:txBody>
          <a:bodyPr/>
          <a:lstStyle/>
          <a:p>
            <a:fld id="{91B963C2-BFEF-45F5-89F9-77719A81F866}" type="slidenum">
              <a:rPr lang="en-AU" smtClean="0"/>
              <a:t>25</a:t>
            </a:fld>
            <a:endParaRPr lang="en-AU"/>
          </a:p>
        </p:txBody>
      </p:sp>
    </p:spTree>
    <p:extLst>
      <p:ext uri="{BB962C8B-B14F-4D97-AF65-F5344CB8AC3E}">
        <p14:creationId xmlns:p14="http://schemas.microsoft.com/office/powerpoint/2010/main" val="545031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Under a high emissions scenario.</a:t>
            </a:r>
          </a:p>
          <a:p>
            <a:endParaRPr lang="en-AU"/>
          </a:p>
        </p:txBody>
      </p:sp>
      <p:sp>
        <p:nvSpPr>
          <p:cNvPr id="4" name="Slide Number Placeholder 3"/>
          <p:cNvSpPr>
            <a:spLocks noGrp="1"/>
          </p:cNvSpPr>
          <p:nvPr>
            <p:ph type="sldNum" sz="quarter" idx="5"/>
          </p:nvPr>
        </p:nvSpPr>
        <p:spPr/>
        <p:txBody>
          <a:bodyPr/>
          <a:lstStyle/>
          <a:p>
            <a:fld id="{91B963C2-BFEF-45F5-89F9-77719A81F866}" type="slidenum">
              <a:rPr lang="en-AU" smtClean="0"/>
              <a:t>26</a:t>
            </a:fld>
            <a:endParaRPr lang="en-AU"/>
          </a:p>
        </p:txBody>
      </p:sp>
    </p:spTree>
    <p:extLst>
      <p:ext uri="{BB962C8B-B14F-4D97-AF65-F5344CB8AC3E}">
        <p14:creationId xmlns:p14="http://schemas.microsoft.com/office/powerpoint/2010/main" val="2509407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Under a high emissions scenario.</a:t>
            </a:r>
          </a:p>
          <a:p>
            <a:endParaRPr lang="en-AU"/>
          </a:p>
        </p:txBody>
      </p:sp>
      <p:sp>
        <p:nvSpPr>
          <p:cNvPr id="4" name="Slide Number Placeholder 3"/>
          <p:cNvSpPr>
            <a:spLocks noGrp="1"/>
          </p:cNvSpPr>
          <p:nvPr>
            <p:ph type="sldNum" sz="quarter" idx="5"/>
          </p:nvPr>
        </p:nvSpPr>
        <p:spPr/>
        <p:txBody>
          <a:bodyPr/>
          <a:lstStyle/>
          <a:p>
            <a:fld id="{91B963C2-BFEF-45F5-89F9-77719A81F866}" type="slidenum">
              <a:rPr lang="en-AU" smtClean="0"/>
              <a:t>27</a:t>
            </a:fld>
            <a:endParaRPr lang="en-AU"/>
          </a:p>
        </p:txBody>
      </p:sp>
    </p:spTree>
    <p:extLst>
      <p:ext uri="{BB962C8B-B14F-4D97-AF65-F5344CB8AC3E}">
        <p14:creationId xmlns:p14="http://schemas.microsoft.com/office/powerpoint/2010/main" val="1633427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Under a high emissions scenario.</a:t>
            </a:r>
          </a:p>
          <a:p>
            <a:endParaRPr lang="en-AU"/>
          </a:p>
        </p:txBody>
      </p:sp>
      <p:sp>
        <p:nvSpPr>
          <p:cNvPr id="4" name="Slide Number Placeholder 3"/>
          <p:cNvSpPr>
            <a:spLocks noGrp="1"/>
          </p:cNvSpPr>
          <p:nvPr>
            <p:ph type="sldNum" sz="quarter" idx="5"/>
          </p:nvPr>
        </p:nvSpPr>
        <p:spPr/>
        <p:txBody>
          <a:bodyPr/>
          <a:lstStyle/>
          <a:p>
            <a:fld id="{91B963C2-BFEF-45F5-89F9-77719A81F866}" type="slidenum">
              <a:rPr lang="en-AU" smtClean="0"/>
              <a:t>28</a:t>
            </a:fld>
            <a:endParaRPr lang="en-AU"/>
          </a:p>
        </p:txBody>
      </p:sp>
    </p:spTree>
    <p:extLst>
      <p:ext uri="{BB962C8B-B14F-4D97-AF65-F5344CB8AC3E}">
        <p14:creationId xmlns:p14="http://schemas.microsoft.com/office/powerpoint/2010/main" val="1801864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Under a high emissions scenario.</a:t>
            </a:r>
          </a:p>
          <a:p>
            <a:endParaRPr lang="en-AU"/>
          </a:p>
        </p:txBody>
      </p:sp>
      <p:sp>
        <p:nvSpPr>
          <p:cNvPr id="4" name="Slide Number Placeholder 3"/>
          <p:cNvSpPr>
            <a:spLocks noGrp="1"/>
          </p:cNvSpPr>
          <p:nvPr>
            <p:ph type="sldNum" sz="quarter" idx="5"/>
          </p:nvPr>
        </p:nvSpPr>
        <p:spPr/>
        <p:txBody>
          <a:bodyPr/>
          <a:lstStyle/>
          <a:p>
            <a:fld id="{91B963C2-BFEF-45F5-89F9-77719A81F866}" type="slidenum">
              <a:rPr lang="en-AU" smtClean="0"/>
              <a:t>29</a:t>
            </a:fld>
            <a:endParaRPr lang="en-AU"/>
          </a:p>
        </p:txBody>
      </p:sp>
    </p:spTree>
    <p:extLst>
      <p:ext uri="{BB962C8B-B14F-4D97-AF65-F5344CB8AC3E}">
        <p14:creationId xmlns:p14="http://schemas.microsoft.com/office/powerpoint/2010/main" val="135070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Our team is working  with other parts of DELWP and Victorian Govt, specifically the water and fire sectors, to understand how to provide a collaborative and comparable approach to how the Vic Govt approaches climate research and future projections to help understand our climate risk and inform decisions that support a resilient future for Victoria</a:t>
            </a:r>
          </a:p>
        </p:txBody>
      </p:sp>
      <p:sp>
        <p:nvSpPr>
          <p:cNvPr id="4" name="Slide Number Placeholder 3"/>
          <p:cNvSpPr>
            <a:spLocks noGrp="1"/>
          </p:cNvSpPr>
          <p:nvPr>
            <p:ph type="sldNum" sz="quarter" idx="5"/>
          </p:nvPr>
        </p:nvSpPr>
        <p:spPr/>
        <p:txBody>
          <a:bodyPr/>
          <a:lstStyle/>
          <a:p>
            <a:fld id="{91B963C2-BFEF-45F5-89F9-77719A81F866}" type="slidenum">
              <a:rPr lang="en-AU" smtClean="0"/>
              <a:t>3</a:t>
            </a:fld>
            <a:endParaRPr lang="en-AU"/>
          </a:p>
        </p:txBody>
      </p:sp>
    </p:spTree>
    <p:extLst>
      <p:ext uri="{BB962C8B-B14F-4D97-AF65-F5344CB8AC3E}">
        <p14:creationId xmlns:p14="http://schemas.microsoft.com/office/powerpoint/2010/main" val="830637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Under a high emissions scenario.</a:t>
            </a:r>
          </a:p>
          <a:p>
            <a:endParaRPr lang="en-AU"/>
          </a:p>
        </p:txBody>
      </p:sp>
      <p:sp>
        <p:nvSpPr>
          <p:cNvPr id="4" name="Slide Number Placeholder 3"/>
          <p:cNvSpPr>
            <a:spLocks noGrp="1"/>
          </p:cNvSpPr>
          <p:nvPr>
            <p:ph type="sldNum" sz="quarter" idx="5"/>
          </p:nvPr>
        </p:nvSpPr>
        <p:spPr/>
        <p:txBody>
          <a:bodyPr/>
          <a:lstStyle/>
          <a:p>
            <a:fld id="{91B963C2-BFEF-45F5-89F9-77719A81F866}" type="slidenum">
              <a:rPr lang="en-AU" smtClean="0"/>
              <a:t>30</a:t>
            </a:fld>
            <a:endParaRPr lang="en-AU"/>
          </a:p>
        </p:txBody>
      </p:sp>
    </p:spTree>
    <p:extLst>
      <p:ext uri="{BB962C8B-B14F-4D97-AF65-F5344CB8AC3E}">
        <p14:creationId xmlns:p14="http://schemas.microsoft.com/office/powerpoint/2010/main" val="1838134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AU" i="1"/>
              <a:t>The projections show that hot days (days over 35 or 40 degrees) may double by the 2050s.</a:t>
            </a:r>
            <a:endParaRPr lang="en-AU" i="1">
              <a:highlight>
                <a:srgbClr val="FFFF00"/>
              </a:highlight>
            </a:endParaRPr>
          </a:p>
          <a:p>
            <a:endParaRPr lang="en-AU" i="1">
              <a:highlight>
                <a:srgbClr val="FFFF00"/>
              </a:highlight>
            </a:endParaRPr>
          </a:p>
          <a:p>
            <a:r>
              <a:rPr lang="en-AU" i="1">
                <a:highlight>
                  <a:srgbClr val="FFFF00"/>
                </a:highlight>
              </a:rPr>
              <a:t>Very hot days can impact human health, damage infrastructure and test the resilience of health and emergency services and the provision of utilities </a:t>
            </a:r>
            <a:br>
              <a:rPr lang="en-AU"/>
            </a:br>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a:t>Source: Victoria’s Climate Science Report 2019</a:t>
            </a:r>
          </a:p>
          <a:p>
            <a:endParaRPr lang="en-AU"/>
          </a:p>
        </p:txBody>
      </p:sp>
      <p:sp>
        <p:nvSpPr>
          <p:cNvPr id="4" name="Slide Number Placeholder 3"/>
          <p:cNvSpPr>
            <a:spLocks noGrp="1"/>
          </p:cNvSpPr>
          <p:nvPr>
            <p:ph type="sldNum" sz="quarter" idx="5"/>
          </p:nvPr>
        </p:nvSpPr>
        <p:spPr/>
        <p:txBody>
          <a:bodyPr/>
          <a:lstStyle/>
          <a:p>
            <a:fld id="{91B963C2-BFEF-45F5-89F9-77719A81F866}" type="slidenum">
              <a:rPr lang="en-AU" smtClean="0"/>
              <a:t>31</a:t>
            </a:fld>
            <a:endParaRPr lang="en-AU"/>
          </a:p>
        </p:txBody>
      </p:sp>
    </p:spTree>
    <p:extLst>
      <p:ext uri="{BB962C8B-B14F-4D97-AF65-F5344CB8AC3E}">
        <p14:creationId xmlns:p14="http://schemas.microsoft.com/office/powerpoint/2010/main" val="4190735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projections also show an increased risk of frost in the near future, due to an increase in cold clear nights, which can also impact fruit crops, particularly grapes and cherries.</a:t>
            </a:r>
          </a:p>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32</a:t>
            </a:fld>
            <a:endParaRPr lang="en-AU"/>
          </a:p>
        </p:txBody>
      </p:sp>
    </p:spTree>
    <p:extLst>
      <p:ext uri="{BB962C8B-B14F-4D97-AF65-F5344CB8AC3E}">
        <p14:creationId xmlns:p14="http://schemas.microsoft.com/office/powerpoint/2010/main" val="1195035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Victoria is likely to continue to get drier in the long term in all seasons except summer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pPr>
              <a:defRPr/>
            </a:pPr>
            <a:r>
              <a:rPr lang="en-AU"/>
              <a:t>Average annual rainfall decline, projected for the 2050s under a high emissions scenario.</a:t>
            </a:r>
            <a:endParaRPr lang="en-AU"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a:t>Source: Victoria’s Climate Science Report 2019</a:t>
            </a:r>
            <a:endParaRPr lang="en-AU" dirty="0">
              <a:cs typeface="Calibri"/>
            </a:endParaRPr>
          </a:p>
          <a:p>
            <a:endParaRPr lang="en-AU"/>
          </a:p>
          <a:p>
            <a:endParaRPr lang="en-AU"/>
          </a:p>
          <a:p>
            <a:endParaRPr lang="en-AU"/>
          </a:p>
          <a:p>
            <a:endParaRPr lang="fr-FR"/>
          </a:p>
          <a:p>
            <a:endParaRPr lang="en-AU"/>
          </a:p>
        </p:txBody>
      </p:sp>
      <p:sp>
        <p:nvSpPr>
          <p:cNvPr id="4" name="Slide Number Placeholder 3"/>
          <p:cNvSpPr>
            <a:spLocks noGrp="1"/>
          </p:cNvSpPr>
          <p:nvPr>
            <p:ph type="sldNum" sz="quarter" idx="5"/>
          </p:nvPr>
        </p:nvSpPr>
        <p:spPr/>
        <p:txBody>
          <a:bodyPr/>
          <a:lstStyle/>
          <a:p>
            <a:fld id="{91B963C2-BFEF-45F5-89F9-77719A81F866}" type="slidenum">
              <a:rPr lang="en-AU" smtClean="0"/>
              <a:t>33</a:t>
            </a:fld>
            <a:endParaRPr lang="en-AU"/>
          </a:p>
        </p:txBody>
      </p:sp>
    </p:spTree>
    <p:extLst>
      <p:ext uri="{BB962C8B-B14F-4D97-AF65-F5344CB8AC3E}">
        <p14:creationId xmlns:p14="http://schemas.microsoft.com/office/powerpoint/2010/main" val="1372952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However extreme rainfall events, such as the flash floods north of Wangaratta in December 2018, are likely to get more extreme. </a:t>
            </a:r>
          </a:p>
          <a:p>
            <a:endParaRPr lang="en-AU" dirty="0"/>
          </a:p>
          <a:p>
            <a:r>
              <a:rPr lang="en-AU" dirty="0"/>
              <a:t>A warmer atmosphere can hold more water and scientists estimate that the intensity of extreme rainfall may increase by about 7% for each degree of warming.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However, they have already observed a 14% increase in rainfall intensity in the most extreme rainfall extremes in Victoria. There is ongoing research in this area being undertaken by BOM through the Victorian Water and Climate Initiative run through the Water and Catchments group of DELWP. </a:t>
            </a:r>
          </a:p>
          <a:p>
            <a:r>
              <a:rPr lang="en-AU" dirty="0"/>
              <a:t> </a:t>
            </a:r>
          </a:p>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34</a:t>
            </a:fld>
            <a:endParaRPr lang="en-AU"/>
          </a:p>
        </p:txBody>
      </p:sp>
    </p:spTree>
    <p:extLst>
      <p:ext uri="{BB962C8B-B14F-4D97-AF65-F5344CB8AC3E}">
        <p14:creationId xmlns:p14="http://schemas.microsoft.com/office/powerpoint/2010/main" val="74695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Sea levels are projected to continue to rise and the most recent IPCC report, suggests sea level rises greater than were previously predicted increasing the risk of damage to roads and buildings. </a:t>
            </a:r>
          </a:p>
          <a:p>
            <a:endParaRPr lang="en-AU" dirty="0"/>
          </a:p>
          <a:p>
            <a:r>
              <a:rPr lang="en-AU" dirty="0"/>
              <a:t>A US National Oceanic and Atmospheric Administration (NOAA) report in 2017 on global and regional sea-level rise scenarios stated that ‘projections and results presented in several peer-reviewed publication  provide evidence to support a physically plausible global mean sea-level rise in the range of 2.0 to 2.7 metres, and recent results regarding Antarctic  ice-sheet instability indicate that such  outcomes may be more likely than previously thought.’ The NOAA report recommends a revised ‘extreme’  upper-bound scenario for global mean sea-level rise of 2.5 metres by the year 2100.  </a:t>
            </a:r>
          </a:p>
          <a:p>
            <a:endParaRPr lang="en-AU" dirty="0"/>
          </a:p>
          <a:p>
            <a:r>
              <a:rPr lang="en-AU" dirty="0"/>
              <a:t>The report notes that while this is unlikely (0.1% under  RCP 8.5) there are known and possible pathways for this outcome. In addition to the changes listed in the infographic per se, there is potential for the confluence of compounded events (for example, rainfall, river flooding, and storm surge) to have even greater impact under climate change. </a:t>
            </a:r>
          </a:p>
          <a:p>
            <a:endParaRPr lang="en-AU" dirty="0"/>
          </a:p>
          <a:p>
            <a:r>
              <a:rPr lang="en-AU" dirty="0"/>
              <a:t>Furthermore, there may be more severe changes at the boundaries of changing atmospheric circulation patterns,  Victoria’s coast and marine environments under projected climate change: impacts, research gaps and priorities leading to shifts in erosion and accretion  patterns, rotation of beaches and a less stable coastline. For example, a belt of high pressure systems called the subtropical ridge greatly influences Australia’s climate and is moving southwards due to climate change. This could lead to a change in the wind regime along the southeast coast of Victoria – this region is dominated by westerly winds, but with the movement of the subtropical ridge there could be an increase in easterlies, leading to westward transport of sediment and potential changes in beach alignment.</a:t>
            </a:r>
          </a:p>
          <a:p>
            <a:endParaRPr lang="en-AU" dirty="0"/>
          </a:p>
          <a:p>
            <a:r>
              <a:rPr lang="en-AU" dirty="0">
                <a:hlinkClick r:id="rId3"/>
              </a:rPr>
              <a:t>https://www.marineandcoastalcouncil.vic.gov.au/__data/assets/pdf_file/0022/411718/VCC_Science_Panel_Report_2018_Full_32pp_WEB.pdf</a:t>
            </a:r>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35</a:t>
            </a:fld>
            <a:endParaRPr lang="en-AU"/>
          </a:p>
        </p:txBody>
      </p:sp>
    </p:spTree>
    <p:extLst>
      <p:ext uri="{BB962C8B-B14F-4D97-AF65-F5344CB8AC3E}">
        <p14:creationId xmlns:p14="http://schemas.microsoft.com/office/powerpoint/2010/main" val="4165987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To provide the potential risk of infrastructure, these have been taken from a first pass (high-level) risk assessment done by the Commonwealth Govt in 2011: </a:t>
            </a:r>
            <a:r>
              <a:rPr lang="en-AU" sz="1200" u="sng" kern="1200">
                <a:solidFill>
                  <a:schemeClr val="tx1"/>
                </a:solidFill>
                <a:effectLst/>
                <a:latin typeface="+mn-lt"/>
                <a:ea typeface="+mn-ea"/>
                <a:cs typeface="+mn-cs"/>
                <a:hlinkClick r:id="rId3"/>
              </a:rPr>
              <a:t>https://www.environment.gov.au/climate-change/adaptation/publications/climate-change-risks-coastal-buildings</a:t>
            </a:r>
            <a:r>
              <a:rPr lang="en-AU" sz="1200" kern="1200">
                <a:solidFill>
                  <a:schemeClr val="tx1"/>
                </a:solidFill>
                <a:effectLst/>
                <a:latin typeface="+mn-lt"/>
                <a:ea typeface="+mn-ea"/>
                <a:cs typeface="+mn-cs"/>
              </a:rPr>
              <a:t> .This is based this assessment on a 1.1 m figure which was the high-end sea-level rise estimates out to the end of the century 2100 (at the time of the assessment prior to 2011).</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DELWP is currently working on the  </a:t>
            </a:r>
            <a:r>
              <a:rPr lang="en-AU" sz="1200" u="sng" kern="1200">
                <a:solidFill>
                  <a:schemeClr val="tx1"/>
                </a:solidFill>
                <a:effectLst/>
                <a:latin typeface="+mn-lt"/>
                <a:ea typeface="+mn-ea"/>
                <a:cs typeface="+mn-cs"/>
                <a:hlinkClick r:id="rId4"/>
              </a:rPr>
              <a:t>Port Phillip Bay Coastal Hazard Assessment</a:t>
            </a:r>
            <a:r>
              <a:rPr lang="en-AU" sz="1200" kern="1200">
                <a:solidFill>
                  <a:schemeClr val="tx1"/>
                </a:solidFill>
                <a:effectLst/>
                <a:latin typeface="+mn-lt"/>
                <a:ea typeface="+mn-ea"/>
                <a:cs typeface="+mn-cs"/>
              </a:rPr>
              <a:t> which may provide updated estimates and they are using a range of sea-level rise estimates up to 1.4 m. </a:t>
            </a:r>
            <a:endParaRPr lang="en-AU"/>
          </a:p>
        </p:txBody>
      </p:sp>
      <p:sp>
        <p:nvSpPr>
          <p:cNvPr id="4" name="Slide Number Placeholder 3"/>
          <p:cNvSpPr>
            <a:spLocks noGrp="1"/>
          </p:cNvSpPr>
          <p:nvPr>
            <p:ph type="sldNum" sz="quarter" idx="5"/>
          </p:nvPr>
        </p:nvSpPr>
        <p:spPr/>
        <p:txBody>
          <a:bodyPr/>
          <a:lstStyle/>
          <a:p>
            <a:fld id="{91B963C2-BFEF-45F5-89F9-77719A81F866}" type="slidenum">
              <a:rPr lang="en-AU" smtClean="0"/>
              <a:t>36</a:t>
            </a:fld>
            <a:endParaRPr lang="en-AU"/>
          </a:p>
        </p:txBody>
      </p:sp>
    </p:spTree>
    <p:extLst>
      <p:ext uri="{BB962C8B-B14F-4D97-AF65-F5344CB8AC3E}">
        <p14:creationId xmlns:p14="http://schemas.microsoft.com/office/powerpoint/2010/main" val="3900442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You can’t have a conversation about climate change without also having a conversation about uncertainty. So where does all this uncertainty come from?</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(see also webinar 2 for a more in depth discussion of the sources of uncertainty)</a:t>
            </a:r>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16C78-8DB3-9846-A9A1-417039527B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224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none" kern="1200" dirty="0">
                <a:solidFill>
                  <a:schemeClr val="tx1"/>
                </a:solidFill>
                <a:effectLst/>
                <a:latin typeface="+mn-lt"/>
                <a:ea typeface="+mn-ea"/>
                <a:cs typeface="+mn-cs"/>
              </a:rPr>
              <a:t>You can’t have a conversation about climate change without also having a conversation about uncertainty;</a:t>
            </a:r>
          </a:p>
          <a:p>
            <a:r>
              <a:rPr lang="en-AU" dirty="0"/>
              <a:t>So where does all this uncertainty come from? </a:t>
            </a:r>
          </a:p>
        </p:txBody>
      </p:sp>
      <p:sp>
        <p:nvSpPr>
          <p:cNvPr id="4" name="Slide Number Placeholder 3"/>
          <p:cNvSpPr>
            <a:spLocks noGrp="1"/>
          </p:cNvSpPr>
          <p:nvPr>
            <p:ph type="sldNum" sz="quarter" idx="5"/>
          </p:nvPr>
        </p:nvSpPr>
        <p:spPr/>
        <p:txBody>
          <a:bodyPr/>
          <a:lstStyle/>
          <a:p>
            <a:fld id="{91B963C2-BFEF-45F5-89F9-77719A81F866}" type="slidenum">
              <a:rPr lang="en-AU" smtClean="0"/>
              <a:t>38</a:t>
            </a:fld>
            <a:endParaRPr lang="en-AU"/>
          </a:p>
        </p:txBody>
      </p:sp>
    </p:spTree>
    <p:extLst>
      <p:ext uri="{BB962C8B-B14F-4D97-AF65-F5344CB8AC3E}">
        <p14:creationId xmlns:p14="http://schemas.microsoft.com/office/powerpoint/2010/main" val="3435341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I’m sure that you’ve all heard someone say that Victoria’s climate is highly variable. When we start talking about climate change and in Victoria we are already starting with a higher level of uncertainty than some other regions. </a:t>
            </a:r>
          </a:p>
          <a:p>
            <a:r>
              <a:rPr lang="en-AU" dirty="0">
                <a:effectLst/>
              </a:rPr>
              <a:t>  </a:t>
            </a:r>
          </a:p>
          <a:p>
            <a:r>
              <a:rPr lang="en-AU" dirty="0">
                <a:effectLst/>
              </a:rPr>
              <a:t>Victoria’s climate varies from year to year and decade to decade due to the influence of large-scale climate drivers such as the El Niño Southern Oscillation. </a:t>
            </a:r>
          </a:p>
          <a:p>
            <a:endParaRPr lang="en-AU" dirty="0">
              <a:effectLst/>
            </a:endParaRPr>
          </a:p>
          <a:p>
            <a:r>
              <a:rPr lang="en-AU" dirty="0">
                <a:effectLst/>
              </a:rPr>
              <a:t>Victoria’s climate is shaped by weather systems, seasonal influences and large-scale climate drivers. So, it’s really complicated.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If you want to learn more about this and see a brilliant example of communications, I highly recommend that you check out </a:t>
            </a:r>
            <a:r>
              <a:rPr lang="en-AU" sz="1200" kern="1200" dirty="0" err="1">
                <a:solidFill>
                  <a:schemeClr val="tx1"/>
                </a:solidFill>
                <a:effectLst/>
                <a:latin typeface="+mn-lt"/>
                <a:ea typeface="+mn-ea"/>
                <a:cs typeface="+mn-cs"/>
              </a:rPr>
              <a:t>AgVic’s</a:t>
            </a:r>
            <a:r>
              <a:rPr lang="en-AU" sz="1200" kern="1200" dirty="0">
                <a:solidFill>
                  <a:schemeClr val="tx1"/>
                </a:solidFill>
                <a:effectLst/>
                <a:latin typeface="+mn-lt"/>
                <a:ea typeface="+mn-ea"/>
                <a:cs typeface="+mn-cs"/>
              </a:rPr>
              <a:t> Climate Dogs videos. There is a link at the bottom of this slide. </a:t>
            </a:r>
            <a:endParaRPr lang="en-AU"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39</a:t>
            </a:fld>
            <a:endParaRPr lang="en-AU"/>
          </a:p>
        </p:txBody>
      </p:sp>
    </p:spTree>
    <p:extLst>
      <p:ext uri="{BB962C8B-B14F-4D97-AF65-F5344CB8AC3E}">
        <p14:creationId xmlns:p14="http://schemas.microsoft.com/office/powerpoint/2010/main" val="300303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Here are some reports and factsheets currently available that our team has produced to help present the information for Victoria.  These reports are the source of most of the information in this presentation and available online for you to use.</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a typeface="+mn-lt"/>
                <a:cs typeface="+mn-lt"/>
                <a:hlinkClick r:id="rId3"/>
              </a:rPr>
              <a:t>https://www.climatechange.vic.gov.au/climate-science-report-2019</a:t>
            </a:r>
            <a:endParaRPr lang="en-AU"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a typeface="+mn-lt"/>
                <a:cs typeface="+mn-lt"/>
                <a:hlinkClick r:id="rId4"/>
              </a:rPr>
              <a:t>https://www.climatechange.vic.gov.au/__data/assets/pdf_file/0027/419148/CCC-Lit-Review-Guide-for-Policymakers.pdf</a:t>
            </a:r>
            <a:endParaRPr lang="en-AU"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a typeface="+mn-lt"/>
                <a:cs typeface="+mn-lt"/>
                <a:hlinkClick r:id="rId5"/>
              </a:rPr>
              <a:t>https://www.climatechange.vic.gov.au/adapting-to-climate-change-impacts/victorian-climate-projections-2019</a:t>
            </a:r>
            <a:endParaRPr lang="en-AU" sz="1200" dirty="0">
              <a:ea typeface="+mn-lt"/>
              <a:cs typeface="+mn-lt"/>
            </a:endParaRPr>
          </a:p>
          <a:p>
            <a:endParaRPr lang="en-AU" dirty="0"/>
          </a:p>
          <a:p>
            <a:r>
              <a:rPr lang="en-AU" dirty="0"/>
              <a:t> </a:t>
            </a:r>
          </a:p>
        </p:txBody>
      </p:sp>
      <p:sp>
        <p:nvSpPr>
          <p:cNvPr id="4" name="Slide Number Placeholder 3"/>
          <p:cNvSpPr>
            <a:spLocks noGrp="1"/>
          </p:cNvSpPr>
          <p:nvPr>
            <p:ph type="sldNum" sz="quarter" idx="5"/>
          </p:nvPr>
        </p:nvSpPr>
        <p:spPr/>
        <p:txBody>
          <a:bodyPr/>
          <a:lstStyle/>
          <a:p>
            <a:fld id="{91B963C2-BFEF-45F5-89F9-77719A81F866}" type="slidenum">
              <a:rPr lang="en-AU" smtClean="0"/>
              <a:t>4</a:t>
            </a:fld>
            <a:endParaRPr lang="en-AU"/>
          </a:p>
        </p:txBody>
      </p:sp>
    </p:spTree>
    <p:extLst>
      <p:ext uri="{BB962C8B-B14F-4D97-AF65-F5344CB8AC3E}">
        <p14:creationId xmlns:p14="http://schemas.microsoft.com/office/powerpoint/2010/main" val="7338859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none" kern="1200">
                <a:solidFill>
                  <a:schemeClr val="tx1"/>
                </a:solidFill>
                <a:effectLst/>
                <a:latin typeface="+mn-lt"/>
                <a:ea typeface="+mn-ea"/>
                <a:cs typeface="+mn-cs"/>
              </a:rPr>
              <a:t>Example adapted from South Eastern Australian Climate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u="sng" kern="1200">
              <a:solidFill>
                <a:schemeClr val="tx1"/>
              </a:solidFill>
              <a:effectLst/>
              <a:latin typeface="+mn-lt"/>
              <a:ea typeface="+mn-ea"/>
              <a:cs typeface="+mn-cs"/>
            </a:endParaRPr>
          </a:p>
          <a:p>
            <a:r>
              <a:rPr lang="en-AU" sz="1200" kern="1200">
                <a:solidFill>
                  <a:schemeClr val="tx1"/>
                </a:solidFill>
                <a:effectLst/>
                <a:latin typeface="+mn-lt"/>
                <a:ea typeface="+mn-ea"/>
                <a:cs typeface="+mn-cs"/>
              </a:rPr>
              <a:t>Within the models themselves there are also sources of uncertainty. If we start with the global climate models, we can be really confident in what they tell us and although the uncertainty increases, we are still very confident in the long-term trends, particularly for temperature. </a:t>
            </a:r>
          </a:p>
          <a:p>
            <a:r>
              <a:rPr lang="en-AU" sz="1200" kern="1200">
                <a:solidFill>
                  <a:schemeClr val="tx1"/>
                </a:solidFill>
                <a:effectLst/>
                <a:latin typeface="+mn-lt"/>
                <a:ea typeface="+mn-ea"/>
                <a:cs typeface="+mn-cs"/>
              </a:rPr>
              <a:t>This particular example comes from the Water sector and shows that the increase of uncertainty that goes along with the increase in relevance to finer planning scales. </a:t>
            </a:r>
          </a:p>
          <a:p>
            <a:endParaRPr lang="en-AU"/>
          </a:p>
          <a:p>
            <a:r>
              <a:rPr lang="en-AU"/>
              <a:t>Uncertainty increases so does the number of plausible possible futures</a:t>
            </a:r>
          </a:p>
        </p:txBody>
      </p:sp>
      <p:sp>
        <p:nvSpPr>
          <p:cNvPr id="4" name="Slide Number Placeholder 3"/>
          <p:cNvSpPr>
            <a:spLocks noGrp="1"/>
          </p:cNvSpPr>
          <p:nvPr>
            <p:ph type="sldNum" sz="quarter" idx="5"/>
          </p:nvPr>
        </p:nvSpPr>
        <p:spPr/>
        <p:txBody>
          <a:bodyPr/>
          <a:lstStyle/>
          <a:p>
            <a:fld id="{91B963C2-BFEF-45F5-89F9-77719A81F866}" type="slidenum">
              <a:rPr lang="en-AU" smtClean="0"/>
              <a:t>40</a:t>
            </a:fld>
            <a:endParaRPr lang="en-AU"/>
          </a:p>
        </p:txBody>
      </p:sp>
    </p:spTree>
    <p:extLst>
      <p:ext uri="{BB962C8B-B14F-4D97-AF65-F5344CB8AC3E}">
        <p14:creationId xmlns:p14="http://schemas.microsoft.com/office/powerpoint/2010/main" val="43355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none" dirty="0"/>
              <a:t>Uncertainty should not stand in the way of action. You may know the range of possibilities but you’re not sure exactly what will eventuate (the ‘known unknowns’), or you may not even be sure of what is possible (the ‘unknown unknowns’). These factors must be honestly assessed to make decisions under uncertain future conditions. This means factoring some uncertainty in to decision making. Climate projections provide a solid evidence base to assess plausible ranges of future change, but given the deep uncertainty about the far future, you should make decisions that are robust across the range of plausible futures, and do not lock in one path of action.</a:t>
            </a:r>
          </a:p>
          <a:p>
            <a:endParaRPr lang="en-AU" dirty="0"/>
          </a:p>
          <a:p>
            <a:r>
              <a:rPr lang="en-AU" dirty="0"/>
              <a:t>Tools and approaches such as scenario planning, pathways planning and vulnerability and risk assessments provide ways of doing this and we are working across the department and across government to help provide advice and support in this area. </a:t>
            </a:r>
          </a:p>
        </p:txBody>
      </p:sp>
      <p:sp>
        <p:nvSpPr>
          <p:cNvPr id="4" name="Slide Number Placeholder 3"/>
          <p:cNvSpPr>
            <a:spLocks noGrp="1"/>
          </p:cNvSpPr>
          <p:nvPr>
            <p:ph type="sldNum" sz="quarter" idx="5"/>
          </p:nvPr>
        </p:nvSpPr>
        <p:spPr/>
        <p:txBody>
          <a:bodyPr/>
          <a:lstStyle/>
          <a:p>
            <a:fld id="{91B963C2-BFEF-45F5-89F9-77719A81F866}" type="slidenum">
              <a:rPr lang="en-AU" smtClean="0"/>
              <a:t>41</a:t>
            </a:fld>
            <a:endParaRPr lang="en-AU"/>
          </a:p>
        </p:txBody>
      </p:sp>
    </p:spTree>
    <p:extLst>
      <p:ext uri="{BB962C8B-B14F-4D97-AF65-F5344CB8AC3E}">
        <p14:creationId xmlns:p14="http://schemas.microsoft.com/office/powerpoint/2010/main" val="889870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42</a:t>
            </a:fld>
            <a:endParaRPr lang="en-AU"/>
          </a:p>
        </p:txBody>
      </p:sp>
    </p:spTree>
    <p:extLst>
      <p:ext uri="{BB962C8B-B14F-4D97-AF65-F5344CB8AC3E}">
        <p14:creationId xmlns:p14="http://schemas.microsoft.com/office/powerpoint/2010/main" val="3182903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Victoria is already experiencing the impacts of climate change. It’s getting hotter and drier and fire danger is increasing</a:t>
            </a:r>
          </a:p>
          <a:p>
            <a:r>
              <a:rPr lang="en-AU" sz="1200" kern="1200" dirty="0">
                <a:solidFill>
                  <a:schemeClr val="tx1"/>
                </a:solidFill>
                <a:effectLst/>
                <a:latin typeface="+mn-lt"/>
                <a:ea typeface="+mn-ea"/>
                <a:cs typeface="+mn-cs"/>
              </a:rPr>
              <a:t>We expect this to continue into the future as will sea-level rise and a decline in snowfall. </a:t>
            </a:r>
          </a:p>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43</a:t>
            </a:fld>
            <a:endParaRPr lang="en-AU"/>
          </a:p>
        </p:txBody>
      </p:sp>
    </p:spTree>
    <p:extLst>
      <p:ext uri="{BB962C8B-B14F-4D97-AF65-F5344CB8AC3E}">
        <p14:creationId xmlns:p14="http://schemas.microsoft.com/office/powerpoint/2010/main" val="1293012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 can get more detail on the Vic Climate Projections in a follow up webinar on Friday the 26</a:t>
            </a:r>
            <a:r>
              <a:rPr lang="en-AU" baseline="30000" dirty="0"/>
              <a:t>th</a:t>
            </a:r>
            <a:r>
              <a:rPr lang="en-AU" dirty="0"/>
              <a:t>. </a:t>
            </a:r>
          </a:p>
        </p:txBody>
      </p:sp>
      <p:sp>
        <p:nvSpPr>
          <p:cNvPr id="4" name="Slide Number Placeholder 3"/>
          <p:cNvSpPr>
            <a:spLocks noGrp="1"/>
          </p:cNvSpPr>
          <p:nvPr>
            <p:ph type="sldNum" sz="quarter" idx="5"/>
          </p:nvPr>
        </p:nvSpPr>
        <p:spPr/>
        <p:txBody>
          <a:bodyPr/>
          <a:lstStyle/>
          <a:p>
            <a:fld id="{91B963C2-BFEF-45F5-89F9-77719A81F866}" type="slidenum">
              <a:rPr lang="en-AU" smtClean="0"/>
              <a:t>45</a:t>
            </a:fld>
            <a:endParaRPr lang="en-AU"/>
          </a:p>
        </p:txBody>
      </p:sp>
    </p:spTree>
    <p:extLst>
      <p:ext uri="{BB962C8B-B14F-4D97-AF65-F5344CB8AC3E}">
        <p14:creationId xmlns:p14="http://schemas.microsoft.com/office/powerpoint/2010/main" val="25285942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1B963C2-BFEF-45F5-89F9-77719A81F866}" type="slidenum">
              <a:rPr lang="en-AU" smtClean="0"/>
              <a:t>46</a:t>
            </a:fld>
            <a:endParaRPr lang="en-AU"/>
          </a:p>
        </p:txBody>
      </p:sp>
    </p:spTree>
    <p:extLst>
      <p:ext uri="{BB962C8B-B14F-4D97-AF65-F5344CB8AC3E}">
        <p14:creationId xmlns:p14="http://schemas.microsoft.com/office/powerpoint/2010/main" val="240690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Our own experience and stakeholder feedback tells us that it can be very difficult to even know where to start. This decision tree asks some simple questions to help you narrow down the first place to look for help depending on what you want the information for. If you are looking for more information on the data and modelling </a:t>
            </a:r>
            <a:r>
              <a:rPr lang="en-AU" sz="1200" kern="1200" dirty="0">
                <a:solidFill>
                  <a:schemeClr val="tx1"/>
                </a:solidFill>
                <a:effectLst/>
                <a:latin typeface="+mn-lt"/>
                <a:ea typeface="+mn-ea"/>
                <a:cs typeface="+mn-cs"/>
              </a:rPr>
              <a:t>please see the follow-up webinar focusing on the Victorian Climate Projections 2019.  </a:t>
            </a:r>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5</a:t>
            </a:fld>
            <a:endParaRPr lang="en-AU"/>
          </a:p>
        </p:txBody>
      </p:sp>
    </p:spTree>
    <p:extLst>
      <p:ext uri="{BB962C8B-B14F-4D97-AF65-F5344CB8AC3E}">
        <p14:creationId xmlns:p14="http://schemas.microsoft.com/office/powerpoint/2010/main" val="86534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just about sharing the science – many of you will be familiar with the science in terms of the climate trends. These slides are also a reminder of what resources we have available to share, if you are thinking about communicating climate change to your stakeholders and the ways in which we can support you to build confidence in talking about climate change and in applying the climate science. </a:t>
            </a:r>
          </a:p>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6</a:t>
            </a:fld>
            <a:endParaRPr lang="en-AU"/>
          </a:p>
        </p:txBody>
      </p:sp>
    </p:spTree>
    <p:extLst>
      <p:ext uri="{BB962C8B-B14F-4D97-AF65-F5344CB8AC3E}">
        <p14:creationId xmlns:p14="http://schemas.microsoft.com/office/powerpoint/2010/main" val="2969143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16C78-8DB3-9846-A9A1-417039527B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80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a:t>Observed Changes in Victoria’s weather.</a:t>
            </a:r>
          </a:p>
          <a:p>
            <a:r>
              <a:rPr lang="en-AU"/>
              <a:t>Source: Victorian Climate Science Report 2019.</a:t>
            </a:r>
          </a:p>
          <a:p>
            <a:endParaRPr lang="en-AU"/>
          </a:p>
          <a:p>
            <a:r>
              <a:rPr lang="en-AU"/>
              <a:t>So what do we know about how these change have already influenced Victoria’s climate and weather?</a:t>
            </a:r>
          </a:p>
          <a:p>
            <a:r>
              <a:rPr lang="en-AU"/>
              <a:t>There is no doubt that Victoria’s weather has been getting hotter and drier and as a result fire danger is increasing. </a:t>
            </a:r>
          </a:p>
        </p:txBody>
      </p:sp>
      <p:sp>
        <p:nvSpPr>
          <p:cNvPr id="4" name="Slide Number Placeholder 3"/>
          <p:cNvSpPr>
            <a:spLocks noGrp="1"/>
          </p:cNvSpPr>
          <p:nvPr>
            <p:ph type="sldNum" sz="quarter" idx="5"/>
          </p:nvPr>
        </p:nvSpPr>
        <p:spPr/>
        <p:txBody>
          <a:bodyPr/>
          <a:lstStyle/>
          <a:p>
            <a:fld id="{91B963C2-BFEF-45F5-89F9-77719A81F866}" type="slidenum">
              <a:rPr lang="en-AU" smtClean="0"/>
              <a:t>8</a:t>
            </a:fld>
            <a:endParaRPr lang="en-AU"/>
          </a:p>
        </p:txBody>
      </p:sp>
    </p:spTree>
    <p:extLst>
      <p:ext uri="{BB962C8B-B14F-4D97-AF65-F5344CB8AC3E}">
        <p14:creationId xmlns:p14="http://schemas.microsoft.com/office/powerpoint/2010/main" val="4236535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This is an example of how you can help people to seek meaning from data. This graph shows that Victoria’s youth have a very different experience of average climate to that of Victoria’s average decision maker (the 45-70yr </a:t>
            </a:r>
            <a:r>
              <a:rPr lang="en-AU" i="1" dirty="0" err="1"/>
              <a:t>olds</a:t>
            </a:r>
            <a:r>
              <a:rPr lang="en-AU" i="1" dirty="0"/>
              <a:t>)</a:t>
            </a:r>
          </a:p>
          <a:p>
            <a:endParaRPr lang="en-AU" dirty="0"/>
          </a:p>
          <a:p>
            <a:endParaRPr lang="en-AU" dirty="0"/>
          </a:p>
          <a:p>
            <a:r>
              <a:rPr lang="en-AU" dirty="0"/>
              <a:t>How much hotter?</a:t>
            </a:r>
          </a:p>
          <a:p>
            <a:r>
              <a:rPr lang="en-AU" sz="1200" b="0" dirty="0">
                <a:latin typeface="+mn-lt"/>
              </a:rPr>
              <a:t>Anyone under the age of 24 who has always lived in Victoria </a:t>
            </a:r>
          </a:p>
          <a:p>
            <a:r>
              <a:rPr lang="en-AU" sz="1200" b="0" dirty="0">
                <a:latin typeface="+mn-lt"/>
              </a:rPr>
              <a:t>has never experienced a year of below-average temperature.</a:t>
            </a:r>
          </a:p>
          <a:p>
            <a:endParaRPr lang="en-AU" dirty="0"/>
          </a:p>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9</a:t>
            </a:fld>
            <a:endParaRPr lang="en-AU"/>
          </a:p>
        </p:txBody>
      </p:sp>
    </p:spTree>
    <p:extLst>
      <p:ext uri="{BB962C8B-B14F-4D97-AF65-F5344CB8AC3E}">
        <p14:creationId xmlns:p14="http://schemas.microsoft.com/office/powerpoint/2010/main" val="757905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jpeg"/><Relationship Id="rId7"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Single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40768"/>
            <a:ext cx="12192000" cy="4627176"/>
          </a:xfrm>
          <a:prstGeom prst="rect">
            <a:avLst/>
          </a:prstGeom>
        </p:spPr>
      </p:pic>
      <p:grpSp>
        <p:nvGrpSpPr>
          <p:cNvPr id="2" name="Group 1"/>
          <p:cNvGrpSpPr/>
          <p:nvPr userDrawn="1"/>
        </p:nvGrpSpPr>
        <p:grpSpPr>
          <a:xfrm>
            <a:off x="0" y="1512000"/>
            <a:ext cx="12182944" cy="3834384"/>
            <a:chOff x="0" y="1512000"/>
            <a:chExt cx="9137208" cy="3834384"/>
          </a:xfrm>
        </p:grpSpPr>
        <p:pic>
          <p:nvPicPr>
            <p:cNvPr id="9" name="Picture 8"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12000"/>
              <a:ext cx="2508982" cy="3834000"/>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0000" y="1512000"/>
              <a:ext cx="6617208" cy="3834384"/>
            </a:xfrm>
            <a:prstGeom prst="rect">
              <a:avLst/>
            </a:prstGeom>
          </p:spPr>
        </p:pic>
      </p:grpSp>
      <p:sp>
        <p:nvSpPr>
          <p:cNvPr id="11" name="Rectangle 10"/>
          <p:cNvSpPr/>
          <p:nvPr userDrawn="1"/>
        </p:nvSpPr>
        <p:spPr>
          <a:xfrm>
            <a:off x="0" y="5346000"/>
            <a:ext cx="12192000" cy="151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a:p>
            <a:pPr algn="ctr"/>
            <a:endParaRPr lang="en-US" sz="1800">
              <a:ln>
                <a:noFill/>
              </a:ln>
              <a:solidFill>
                <a:schemeClr val="bg1"/>
              </a:solidFill>
            </a:endParaRPr>
          </a:p>
        </p:txBody>
      </p:sp>
      <p:sp>
        <p:nvSpPr>
          <p:cNvPr id="12" name="Rectangle 11"/>
          <p:cNvSpPr/>
          <p:nvPr userDrawn="1"/>
        </p:nvSpPr>
        <p:spPr>
          <a:xfrm>
            <a:off x="0" y="0"/>
            <a:ext cx="12192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Isosceles Triangle 12"/>
          <p:cNvSpPr/>
          <p:nvPr userDrawn="1"/>
        </p:nvSpPr>
        <p:spPr>
          <a:xfrm flipV="1">
            <a:off x="0" y="0"/>
            <a:ext cx="19056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4" name="Picture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142987" y="5877272"/>
            <a:ext cx="2425620" cy="541100"/>
          </a:xfrm>
          <a:prstGeom prst="rect">
            <a:avLst/>
          </a:prstGeom>
        </p:spPr>
      </p:pic>
      <p:sp>
        <p:nvSpPr>
          <p:cNvPr id="15" name="Rectangle 14"/>
          <p:cNvSpPr/>
          <p:nvPr userDrawn="1"/>
        </p:nvSpPr>
        <p:spPr>
          <a:xfrm>
            <a:off x="0" y="5346000"/>
            <a:ext cx="4300800"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accent1"/>
              </a:solidFill>
              <a:effectLst/>
            </a:endParaRPr>
          </a:p>
          <a:p>
            <a:pPr algn="ctr"/>
            <a:endParaRPr lang="en-US" sz="1800">
              <a:ln>
                <a:noFill/>
              </a:ln>
              <a:solidFill>
                <a:schemeClr val="accent1"/>
              </a:solidFill>
              <a:effectLst/>
            </a:endParaRPr>
          </a:p>
        </p:txBody>
      </p:sp>
      <p:sp>
        <p:nvSpPr>
          <p:cNvPr id="16" name="Isosceles Triangle 15"/>
          <p:cNvSpPr/>
          <p:nvPr userDrawn="1"/>
        </p:nvSpPr>
        <p:spPr>
          <a:xfrm flipV="1">
            <a:off x="3360000" y="5346000"/>
            <a:ext cx="1905600" cy="1512000"/>
          </a:xfrm>
          <a:prstGeom prst="triangle">
            <a:avLst/>
          </a:prstGeom>
          <a:solidFill>
            <a:srgbClr val="FEF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4" name="Picture 3">
            <a:extLst>
              <a:ext uri="{FF2B5EF4-FFF2-40B4-BE49-F238E27FC236}">
                <a16:creationId xmlns:a16="http://schemas.microsoft.com/office/drawing/2014/main" id="{E2880C9E-5B63-4E32-BE83-E80D548C05D1}"/>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360001" y="5346001"/>
            <a:ext cx="1910084" cy="1511811"/>
          </a:xfrm>
          <a:prstGeom prst="rect">
            <a:avLst/>
          </a:prstGeom>
        </p:spPr>
      </p:pic>
    </p:spTree>
    <p:extLst>
      <p:ext uri="{BB962C8B-B14F-4D97-AF65-F5344CB8AC3E}">
        <p14:creationId xmlns:p14="http://schemas.microsoft.com/office/powerpoint/2010/main" val="211860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p:cNvSpPr/>
          <p:nvPr userDrawn="1"/>
        </p:nvSpPr>
        <p:spPr>
          <a:xfrm>
            <a:off x="0" y="5346000"/>
            <a:ext cx="12192000" cy="151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a:p>
            <a:pPr algn="ctr"/>
            <a:endParaRPr lang="en-US" sz="1800">
              <a:ln>
                <a:noFill/>
              </a:ln>
              <a:solidFill>
                <a:schemeClr val="bg1"/>
              </a:solidFill>
            </a:endParaRPr>
          </a:p>
        </p:txBody>
      </p:sp>
      <p:sp>
        <p:nvSpPr>
          <p:cNvPr id="7" name="Rectangle 6"/>
          <p:cNvSpPr/>
          <p:nvPr userDrawn="1"/>
        </p:nvSpPr>
        <p:spPr>
          <a:xfrm>
            <a:off x="0" y="0"/>
            <a:ext cx="12192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Isosceles Triangle 7"/>
          <p:cNvSpPr/>
          <p:nvPr userDrawn="1"/>
        </p:nvSpPr>
        <p:spPr>
          <a:xfrm flipV="1">
            <a:off x="0" y="0"/>
            <a:ext cx="19056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0" name="Rectangle 9"/>
          <p:cNvSpPr/>
          <p:nvPr userDrawn="1"/>
        </p:nvSpPr>
        <p:spPr>
          <a:xfrm>
            <a:off x="0" y="5346000"/>
            <a:ext cx="4300800"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accent1"/>
              </a:solidFill>
              <a:effectLst/>
            </a:endParaRPr>
          </a:p>
          <a:p>
            <a:pPr algn="ctr"/>
            <a:endParaRPr lang="en-US" sz="1800">
              <a:ln>
                <a:noFill/>
              </a:ln>
              <a:solidFill>
                <a:schemeClr val="accent1"/>
              </a:solidFill>
              <a:effectLst/>
            </a:endParaRPr>
          </a:p>
        </p:txBody>
      </p:sp>
      <p:sp>
        <p:nvSpPr>
          <p:cNvPr id="11" name="Isosceles Triangle 10"/>
          <p:cNvSpPr/>
          <p:nvPr userDrawn="1"/>
        </p:nvSpPr>
        <p:spPr>
          <a:xfrm flipV="1">
            <a:off x="3360000" y="5346000"/>
            <a:ext cx="1905600" cy="1512000"/>
          </a:xfrm>
          <a:prstGeom prst="triangle">
            <a:avLst/>
          </a:prstGeom>
          <a:solidFill>
            <a:srgbClr val="FEF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9" name="Picture 8">
            <a:extLst>
              <a:ext uri="{FF2B5EF4-FFF2-40B4-BE49-F238E27FC236}">
                <a16:creationId xmlns:a16="http://schemas.microsoft.com/office/drawing/2014/main" id="{48ECE264-E334-417A-88AA-2163D6D09A1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60001" y="5346001"/>
            <a:ext cx="1910084" cy="1511811"/>
          </a:xfrm>
          <a:prstGeom prst="rect">
            <a:avLst/>
          </a:prstGeom>
        </p:spPr>
      </p:pic>
    </p:spTree>
    <p:extLst>
      <p:ext uri="{BB962C8B-B14F-4D97-AF65-F5344CB8AC3E}">
        <p14:creationId xmlns:p14="http://schemas.microsoft.com/office/powerpoint/2010/main" val="102431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lemen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527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2D96-8857-4A88-8963-B475B09E05AC}"/>
              </a:ext>
            </a:extLst>
          </p:cNvPr>
          <p:cNvSpPr>
            <a:spLocks noGrp="1"/>
          </p:cNvSpPr>
          <p:nvPr>
            <p:ph type="ctrTitle"/>
          </p:nvPr>
        </p:nvSpPr>
        <p:spPr>
          <a:xfrm>
            <a:off x="4176000" y="1857829"/>
            <a:ext cx="7668000" cy="2765371"/>
          </a:xfrm>
          <a:effectLst/>
        </p:spPr>
        <p:txBody>
          <a:bodyPr anchor="b"/>
          <a:lstStyle>
            <a:lvl1pPr algn="r">
              <a:defRPr sz="6000" b="0">
                <a:solidFill>
                  <a:schemeClr val="tx1"/>
                </a:solidFill>
                <a:effectLst/>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64F4D990-0C26-4384-9857-384BCA543D31}"/>
              </a:ext>
            </a:extLst>
          </p:cNvPr>
          <p:cNvSpPr>
            <a:spLocks noGrp="1"/>
          </p:cNvSpPr>
          <p:nvPr>
            <p:ph type="subTitle" idx="1"/>
          </p:nvPr>
        </p:nvSpPr>
        <p:spPr>
          <a:xfrm>
            <a:off x="4176000" y="4825315"/>
            <a:ext cx="7668000" cy="777200"/>
          </a:xfrm>
          <a:effectLst/>
        </p:spPr>
        <p:txBody>
          <a:bodyPr/>
          <a:lstStyle>
            <a:lvl1pPr marL="0" indent="0" algn="r">
              <a:buNone/>
              <a:defRPr sz="2400" b="0">
                <a:solidFill>
                  <a:srgbClr val="808080"/>
                </a:solidFill>
                <a:effectLst/>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3404638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90BEBEF-B66C-462E-9E58-BA54C25C442E}"/>
              </a:ext>
            </a:extLst>
          </p:cNvPr>
          <p:cNvSpPr>
            <a:spLocks noGrp="1"/>
          </p:cNvSpPr>
          <p:nvPr>
            <p:ph type="title"/>
          </p:nvPr>
        </p:nvSpPr>
        <p:spPr>
          <a:xfrm>
            <a:off x="360000" y="360002"/>
            <a:ext cx="11469600" cy="981071"/>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6" name="Text Placeholder 5">
            <a:extLst>
              <a:ext uri="{FF2B5EF4-FFF2-40B4-BE49-F238E27FC236}">
                <a16:creationId xmlns:a16="http://schemas.microsoft.com/office/drawing/2014/main" id="{090B8924-4D3C-4E6B-815D-385846764702}"/>
              </a:ext>
            </a:extLst>
          </p:cNvPr>
          <p:cNvSpPr>
            <a:spLocks noGrp="1"/>
          </p:cNvSpPr>
          <p:nvPr>
            <p:ph type="body" sz="quarter" idx="10"/>
          </p:nvPr>
        </p:nvSpPr>
        <p:spPr>
          <a:xfrm>
            <a:off x="360000" y="1483543"/>
            <a:ext cx="11469600" cy="439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Slide Number Placeholder 2">
            <a:extLst>
              <a:ext uri="{FF2B5EF4-FFF2-40B4-BE49-F238E27FC236}">
                <a16:creationId xmlns:a16="http://schemas.microsoft.com/office/drawing/2014/main" id="{CEDB0C8E-613F-408D-AC2A-614478C8BB6D}"/>
              </a:ext>
            </a:extLst>
          </p:cNvPr>
          <p:cNvSpPr>
            <a:spLocks noGrp="1"/>
          </p:cNvSpPr>
          <p:nvPr>
            <p:ph type="sldNum" sz="quarter" idx="11"/>
          </p:nvPr>
        </p:nvSpPr>
        <p:spPr/>
        <p:txBody>
          <a:bodyPr/>
          <a:lstStyle/>
          <a:p>
            <a:fld id="{C9A6A35F-AEE9-42CE-9B2D-5115E649AC8D}" type="slidenum">
              <a:rPr lang="en-AU" smtClean="0"/>
              <a:pPr/>
              <a:t>‹#›</a:t>
            </a:fld>
            <a:endParaRPr lang="en-AU"/>
          </a:p>
        </p:txBody>
      </p:sp>
    </p:spTree>
    <p:extLst>
      <p:ext uri="{BB962C8B-B14F-4D97-AF65-F5344CB8AC3E}">
        <p14:creationId xmlns:p14="http://schemas.microsoft.com/office/powerpoint/2010/main" val="412172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ECD57D-351C-4A4C-8B7C-7ADEAE749266}"/>
              </a:ext>
            </a:extLst>
          </p:cNvPr>
          <p:cNvSpPr>
            <a:spLocks noGrp="1"/>
          </p:cNvSpPr>
          <p:nvPr>
            <p:ph sz="half" idx="1"/>
          </p:nvPr>
        </p:nvSpPr>
        <p:spPr>
          <a:xfrm>
            <a:off x="360000" y="1480458"/>
            <a:ext cx="5644800" cy="4354287"/>
          </a:xfrm>
        </p:spPr>
        <p:txBody>
          <a:bodyPr/>
          <a:lstStyle>
            <a:lvl1pPr>
              <a:defRPr>
                <a:solidFill>
                  <a:srgbClr val="808080"/>
                </a:solidFill>
              </a:defRPr>
            </a:lvl1pPr>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level68</a:t>
            </a:r>
          </a:p>
          <a:p>
            <a:pPr lvl="4"/>
            <a:endParaRPr lang="en-AU"/>
          </a:p>
        </p:txBody>
      </p:sp>
      <p:sp>
        <p:nvSpPr>
          <p:cNvPr id="4" name="Content Placeholder 3">
            <a:extLst>
              <a:ext uri="{FF2B5EF4-FFF2-40B4-BE49-F238E27FC236}">
                <a16:creationId xmlns:a16="http://schemas.microsoft.com/office/drawing/2014/main" id="{F8991AA4-EDC4-49BF-87B5-463B627920D5}"/>
              </a:ext>
            </a:extLst>
          </p:cNvPr>
          <p:cNvSpPr>
            <a:spLocks noGrp="1"/>
          </p:cNvSpPr>
          <p:nvPr>
            <p:ph sz="half" idx="2"/>
          </p:nvPr>
        </p:nvSpPr>
        <p:spPr>
          <a:xfrm>
            <a:off x="6172200" y="1480458"/>
            <a:ext cx="5644800" cy="4354287"/>
          </a:xfrm>
        </p:spPr>
        <p:txBody>
          <a:bodyPr/>
          <a:lstStyle>
            <a:lvl1pPr>
              <a:defRPr>
                <a:solidFill>
                  <a:srgbClr val="808080"/>
                </a:solidFill>
              </a:defRPr>
            </a:lvl1pPr>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7">
            <a:extLst>
              <a:ext uri="{FF2B5EF4-FFF2-40B4-BE49-F238E27FC236}">
                <a16:creationId xmlns:a16="http://schemas.microsoft.com/office/drawing/2014/main" id="{0C602630-AB86-4D7D-805E-E082C7DD1C46}"/>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5CB2190-EF61-437A-862D-6FBEAF022470}"/>
              </a:ext>
            </a:extLst>
          </p:cNvPr>
          <p:cNvSpPr>
            <a:spLocks noGrp="1"/>
          </p:cNvSpPr>
          <p:nvPr>
            <p:ph type="sldNum" sz="quarter" idx="10"/>
          </p:nvPr>
        </p:nvSpPr>
        <p:spPr/>
        <p:txBody>
          <a:bodyPr/>
          <a:lstStyle/>
          <a:p>
            <a:fld id="{C9A6A35F-AEE9-42CE-9B2D-5115E649AC8D}" type="slidenum">
              <a:rPr lang="en-AU" smtClean="0"/>
              <a:pPr/>
              <a:t>‹#›</a:t>
            </a:fld>
            <a:endParaRPr lang="en-AU"/>
          </a:p>
        </p:txBody>
      </p:sp>
    </p:spTree>
    <p:extLst>
      <p:ext uri="{BB962C8B-B14F-4D97-AF65-F5344CB8AC3E}">
        <p14:creationId xmlns:p14="http://schemas.microsoft.com/office/powerpoint/2010/main" val="3013295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FF3F-ED77-47F1-A258-1A5660ED68EE}"/>
              </a:ext>
            </a:extLst>
          </p:cNvPr>
          <p:cNvSpPr>
            <a:spLocks noGrp="1"/>
          </p:cNvSpPr>
          <p:nvPr>
            <p:ph type="title"/>
          </p:nvPr>
        </p:nvSpPr>
        <p:spPr/>
        <p:txBody>
          <a:bodyPr/>
          <a:lstStyle/>
          <a:p>
            <a:r>
              <a:rPr lang="en-US"/>
              <a:t>Click to edit Master title style</a:t>
            </a:r>
            <a:endParaRPr lang="en-AU"/>
          </a:p>
        </p:txBody>
      </p:sp>
      <p:sp>
        <p:nvSpPr>
          <p:cNvPr id="4" name="Slide Number Placeholder 3">
            <a:extLst>
              <a:ext uri="{FF2B5EF4-FFF2-40B4-BE49-F238E27FC236}">
                <a16:creationId xmlns:a16="http://schemas.microsoft.com/office/drawing/2014/main" id="{97895324-06EB-4CA6-9EF7-8F099D66F960}"/>
              </a:ext>
            </a:extLst>
          </p:cNvPr>
          <p:cNvSpPr>
            <a:spLocks noGrp="1"/>
          </p:cNvSpPr>
          <p:nvPr>
            <p:ph type="sldNum" sz="quarter" idx="10"/>
          </p:nvPr>
        </p:nvSpPr>
        <p:spPr/>
        <p:txBody>
          <a:bodyPr/>
          <a:lstStyle/>
          <a:p>
            <a:fld id="{C9A6A35F-AEE9-42CE-9B2D-5115E649AC8D}" type="slidenum">
              <a:rPr lang="en-AU" smtClean="0"/>
              <a:pPr/>
              <a:t>‹#›</a:t>
            </a:fld>
            <a:endParaRPr lang="en-AU"/>
          </a:p>
        </p:txBody>
      </p:sp>
    </p:spTree>
    <p:extLst>
      <p:ext uri="{BB962C8B-B14F-4D97-AF65-F5344CB8AC3E}">
        <p14:creationId xmlns:p14="http://schemas.microsoft.com/office/powerpoint/2010/main" val="2314338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8B1B14-0500-49A9-8B9B-00D76B7E1111}"/>
              </a:ext>
            </a:extLst>
          </p:cNvPr>
          <p:cNvSpPr>
            <a:spLocks noGrp="1"/>
          </p:cNvSpPr>
          <p:nvPr>
            <p:ph type="sldNum" sz="quarter" idx="10"/>
          </p:nvPr>
        </p:nvSpPr>
        <p:spPr/>
        <p:txBody>
          <a:bodyPr/>
          <a:lstStyle/>
          <a:p>
            <a:fld id="{C9A6A35F-AEE9-42CE-9B2D-5115E649AC8D}" type="slidenum">
              <a:rPr lang="en-AU" smtClean="0"/>
              <a:pPr/>
              <a:t>‹#›</a:t>
            </a:fld>
            <a:endParaRPr lang="en-AU"/>
          </a:p>
        </p:txBody>
      </p:sp>
    </p:spTree>
    <p:extLst>
      <p:ext uri="{BB962C8B-B14F-4D97-AF65-F5344CB8AC3E}">
        <p14:creationId xmlns:p14="http://schemas.microsoft.com/office/powerpoint/2010/main" val="18071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_Single Imag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b="-18842"/>
          <a:stretch/>
        </p:blipFill>
        <p:spPr>
          <a:xfrm>
            <a:off x="0" y="773590"/>
            <a:ext cx="12205747" cy="5767216"/>
          </a:xfrm>
          <a:prstGeom prst="rect">
            <a:avLst/>
          </a:prstGeom>
        </p:spPr>
      </p:pic>
      <p:grpSp>
        <p:nvGrpSpPr>
          <p:cNvPr id="18" name="Group 17"/>
          <p:cNvGrpSpPr/>
          <p:nvPr userDrawn="1"/>
        </p:nvGrpSpPr>
        <p:grpSpPr>
          <a:xfrm>
            <a:off x="1" y="1511300"/>
            <a:ext cx="12191999" cy="3834384"/>
            <a:chOff x="0" y="1511300"/>
            <a:chExt cx="9143999" cy="3834384"/>
          </a:xfrm>
        </p:grpSpPr>
        <p:pic>
          <p:nvPicPr>
            <p:cNvPr id="19" name="Picture 18" descr="Untitled-3.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11300"/>
              <a:ext cx="3785616" cy="3834384"/>
            </a:xfrm>
            <a:prstGeom prst="rect">
              <a:avLst/>
            </a:prstGeom>
          </p:spPr>
        </p:pic>
        <p:pic>
          <p:nvPicPr>
            <p:cNvPr id="20" name="Picture 19" descr="Untitled-4.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85615" y="1511300"/>
              <a:ext cx="5358384" cy="3834384"/>
            </a:xfrm>
            <a:prstGeom prst="rect">
              <a:avLst/>
            </a:prstGeom>
          </p:spPr>
        </p:pic>
      </p:grpSp>
      <p:sp>
        <p:nvSpPr>
          <p:cNvPr id="21" name="Rectangle 19"/>
          <p:cNvSpPr/>
          <p:nvPr userDrawn="1"/>
        </p:nvSpPr>
        <p:spPr>
          <a:xfrm>
            <a:off x="5993111" y="5343619"/>
            <a:ext cx="6212636" cy="1516763"/>
          </a:xfrm>
          <a:custGeom>
            <a:avLst/>
            <a:gdLst>
              <a:gd name="connsiteX0" fmla="*/ 0 w 3385050"/>
              <a:gd name="connsiteY0" fmla="*/ 0 h 1512000"/>
              <a:gd name="connsiteX1" fmla="*/ 3385050 w 3385050"/>
              <a:gd name="connsiteY1" fmla="*/ 0 h 1512000"/>
              <a:gd name="connsiteX2" fmla="*/ 3385050 w 3385050"/>
              <a:gd name="connsiteY2" fmla="*/ 1512000 h 1512000"/>
              <a:gd name="connsiteX3" fmla="*/ 0 w 3385050"/>
              <a:gd name="connsiteY3" fmla="*/ 1512000 h 1512000"/>
              <a:gd name="connsiteX4" fmla="*/ 0 w 3385050"/>
              <a:gd name="connsiteY4" fmla="*/ 0 h 1512000"/>
              <a:gd name="connsiteX0" fmla="*/ 1023938 w 3385050"/>
              <a:gd name="connsiteY0" fmla="*/ 2382 h 1512000"/>
              <a:gd name="connsiteX1" fmla="*/ 3385050 w 3385050"/>
              <a:gd name="connsiteY1" fmla="*/ 0 h 1512000"/>
              <a:gd name="connsiteX2" fmla="*/ 3385050 w 3385050"/>
              <a:gd name="connsiteY2" fmla="*/ 1512000 h 1512000"/>
              <a:gd name="connsiteX3" fmla="*/ 0 w 3385050"/>
              <a:gd name="connsiteY3" fmla="*/ 1512000 h 1512000"/>
              <a:gd name="connsiteX4" fmla="*/ 1023938 w 3385050"/>
              <a:gd name="connsiteY4" fmla="*/ 2382 h 1512000"/>
              <a:gd name="connsiteX0" fmla="*/ 714375 w 3385050"/>
              <a:gd name="connsiteY0" fmla="*/ 0 h 1514381"/>
              <a:gd name="connsiteX1" fmla="*/ 3385050 w 3385050"/>
              <a:gd name="connsiteY1" fmla="*/ 2381 h 1514381"/>
              <a:gd name="connsiteX2" fmla="*/ 3385050 w 3385050"/>
              <a:gd name="connsiteY2" fmla="*/ 1514381 h 1514381"/>
              <a:gd name="connsiteX3" fmla="*/ 0 w 3385050"/>
              <a:gd name="connsiteY3" fmla="*/ 1514381 h 1514381"/>
              <a:gd name="connsiteX4" fmla="*/ 714375 w 3385050"/>
              <a:gd name="connsiteY4" fmla="*/ 0 h 1514381"/>
              <a:gd name="connsiteX0" fmla="*/ 714375 w 4659019"/>
              <a:gd name="connsiteY0" fmla="*/ 2382 h 1516763"/>
              <a:gd name="connsiteX1" fmla="*/ 4659019 w 4659019"/>
              <a:gd name="connsiteY1" fmla="*/ 0 h 1516763"/>
              <a:gd name="connsiteX2" fmla="*/ 3385050 w 4659019"/>
              <a:gd name="connsiteY2" fmla="*/ 1516763 h 1516763"/>
              <a:gd name="connsiteX3" fmla="*/ 0 w 4659019"/>
              <a:gd name="connsiteY3" fmla="*/ 1516763 h 1516763"/>
              <a:gd name="connsiteX4" fmla="*/ 714375 w 4659019"/>
              <a:gd name="connsiteY4" fmla="*/ 2382 h 1516763"/>
              <a:gd name="connsiteX0" fmla="*/ 714375 w 4659019"/>
              <a:gd name="connsiteY0" fmla="*/ 2382 h 1516763"/>
              <a:gd name="connsiteX1" fmla="*/ 4659019 w 4659019"/>
              <a:gd name="connsiteY1" fmla="*/ 0 h 1516763"/>
              <a:gd name="connsiteX2" fmla="*/ 4654257 w 4659019"/>
              <a:gd name="connsiteY2" fmla="*/ 1514381 h 1516763"/>
              <a:gd name="connsiteX3" fmla="*/ 0 w 4659019"/>
              <a:gd name="connsiteY3" fmla="*/ 1516763 h 1516763"/>
              <a:gd name="connsiteX4" fmla="*/ 714375 w 4659019"/>
              <a:gd name="connsiteY4" fmla="*/ 2382 h 1516763"/>
              <a:gd name="connsiteX0" fmla="*/ 714375 w 4663993"/>
              <a:gd name="connsiteY0" fmla="*/ 2382 h 1516763"/>
              <a:gd name="connsiteX1" fmla="*/ 4659019 w 4663993"/>
              <a:gd name="connsiteY1" fmla="*/ 0 h 1516763"/>
              <a:gd name="connsiteX2" fmla="*/ 4663782 w 4663993"/>
              <a:gd name="connsiteY2" fmla="*/ 1516762 h 1516763"/>
              <a:gd name="connsiteX3" fmla="*/ 0 w 4663993"/>
              <a:gd name="connsiteY3" fmla="*/ 1516763 h 1516763"/>
              <a:gd name="connsiteX4" fmla="*/ 714375 w 4663993"/>
              <a:gd name="connsiteY4" fmla="*/ 2382 h 1516763"/>
              <a:gd name="connsiteX0" fmla="*/ 714375 w 4659477"/>
              <a:gd name="connsiteY0" fmla="*/ 2382 h 1516763"/>
              <a:gd name="connsiteX1" fmla="*/ 4659019 w 4659477"/>
              <a:gd name="connsiteY1" fmla="*/ 0 h 1516763"/>
              <a:gd name="connsiteX2" fmla="*/ 4659019 w 4659477"/>
              <a:gd name="connsiteY2" fmla="*/ 1516762 h 1516763"/>
              <a:gd name="connsiteX3" fmla="*/ 0 w 4659477"/>
              <a:gd name="connsiteY3" fmla="*/ 1516763 h 1516763"/>
              <a:gd name="connsiteX4" fmla="*/ 714375 w 4659477"/>
              <a:gd name="connsiteY4" fmla="*/ 2382 h 151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77" h="1516763">
                <a:moveTo>
                  <a:pt x="714375" y="2382"/>
                </a:moveTo>
                <a:lnTo>
                  <a:pt x="4659019" y="0"/>
                </a:lnTo>
                <a:cubicBezTo>
                  <a:pt x="4657432" y="504794"/>
                  <a:pt x="4660606" y="1011968"/>
                  <a:pt x="4659019" y="1516762"/>
                </a:cubicBezTo>
                <a:lnTo>
                  <a:pt x="0" y="1516763"/>
                </a:lnTo>
                <a:lnTo>
                  <a:pt x="714375"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2" name="Rectangle 21"/>
          <p:cNvSpPr/>
          <p:nvPr userDrawn="1"/>
        </p:nvSpPr>
        <p:spPr>
          <a:xfrm>
            <a:off x="0" y="0"/>
            <a:ext cx="12192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3" name="Isosceles Triangle 22"/>
          <p:cNvSpPr/>
          <p:nvPr userDrawn="1"/>
        </p:nvSpPr>
        <p:spPr>
          <a:xfrm flipV="1">
            <a:off x="1680000" y="0"/>
            <a:ext cx="19056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4" name="Picture 2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142987" y="5877272"/>
            <a:ext cx="2425620" cy="541100"/>
          </a:xfrm>
          <a:prstGeom prst="rect">
            <a:avLst/>
          </a:prstGeom>
        </p:spPr>
      </p:pic>
      <p:sp>
        <p:nvSpPr>
          <p:cNvPr id="25" name="Rectangle 24"/>
          <p:cNvSpPr/>
          <p:nvPr userDrawn="1"/>
        </p:nvSpPr>
        <p:spPr>
          <a:xfrm>
            <a:off x="0" y="5346000"/>
            <a:ext cx="5999989"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accent1"/>
              </a:solidFill>
              <a:effectLst/>
            </a:endParaRPr>
          </a:p>
          <a:p>
            <a:pPr algn="ctr"/>
            <a:endParaRPr lang="en-US" sz="1800">
              <a:ln>
                <a:noFill/>
              </a:ln>
              <a:solidFill>
                <a:schemeClr val="accent1"/>
              </a:solidFill>
              <a:effectLst/>
            </a:endParaRPr>
          </a:p>
        </p:txBody>
      </p:sp>
      <p:sp>
        <p:nvSpPr>
          <p:cNvPr id="26" name="Isosceles Triangle 25"/>
          <p:cNvSpPr/>
          <p:nvPr userDrawn="1"/>
        </p:nvSpPr>
        <p:spPr>
          <a:xfrm flipV="1">
            <a:off x="5047487" y="5346000"/>
            <a:ext cx="1905600" cy="1512000"/>
          </a:xfrm>
          <a:prstGeom prst="triangle">
            <a:avLst/>
          </a:prstGeom>
          <a:solidFill>
            <a:srgbClr val="FEF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2" name="Picture 11">
            <a:extLst>
              <a:ext uri="{FF2B5EF4-FFF2-40B4-BE49-F238E27FC236}">
                <a16:creationId xmlns:a16="http://schemas.microsoft.com/office/drawing/2014/main" id="{382AB8A0-2A6E-474B-9EF8-40EABAC72E25}"/>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043003" y="5346001"/>
            <a:ext cx="1910084" cy="1511811"/>
          </a:xfrm>
          <a:prstGeom prst="rect">
            <a:avLst/>
          </a:prstGeom>
        </p:spPr>
      </p:pic>
    </p:spTree>
    <p:extLst>
      <p:ext uri="{BB962C8B-B14F-4D97-AF65-F5344CB8AC3E}">
        <p14:creationId xmlns:p14="http://schemas.microsoft.com/office/powerpoint/2010/main" val="301544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_Single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7334"/>
          <a:stretch/>
        </p:blipFill>
        <p:spPr>
          <a:xfrm>
            <a:off x="0" y="773590"/>
            <a:ext cx="12192000" cy="5760721"/>
          </a:xfrm>
          <a:prstGeom prst="rect">
            <a:avLst/>
          </a:prstGeom>
        </p:spPr>
      </p:pic>
      <p:grpSp>
        <p:nvGrpSpPr>
          <p:cNvPr id="8" name="Group 7"/>
          <p:cNvGrpSpPr/>
          <p:nvPr userDrawn="1"/>
        </p:nvGrpSpPr>
        <p:grpSpPr>
          <a:xfrm>
            <a:off x="1" y="1511300"/>
            <a:ext cx="12191999" cy="3834384"/>
            <a:chOff x="0" y="1511300"/>
            <a:chExt cx="9143999" cy="3834384"/>
          </a:xfrm>
        </p:grpSpPr>
        <p:pic>
          <p:nvPicPr>
            <p:cNvPr id="9" name="Picture 8" descr="Untitled-5.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11300"/>
              <a:ext cx="5047488" cy="3834384"/>
            </a:xfrm>
            <a:prstGeom prst="rect">
              <a:avLst/>
            </a:prstGeom>
          </p:spPr>
        </p:pic>
        <p:pic>
          <p:nvPicPr>
            <p:cNvPr id="10" name="Picture 9" descr="Untitled-6.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47487" y="1511300"/>
              <a:ext cx="4096512" cy="3834384"/>
            </a:xfrm>
            <a:prstGeom prst="rect">
              <a:avLst/>
            </a:prstGeom>
          </p:spPr>
        </p:pic>
      </p:grpSp>
      <p:sp>
        <p:nvSpPr>
          <p:cNvPr id="11" name="Rectangle 10"/>
          <p:cNvSpPr/>
          <p:nvPr userDrawn="1"/>
        </p:nvSpPr>
        <p:spPr>
          <a:xfrm>
            <a:off x="0" y="5346000"/>
            <a:ext cx="7679499"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accent1"/>
              </a:solidFill>
              <a:effectLst/>
            </a:endParaRPr>
          </a:p>
          <a:p>
            <a:pPr algn="ctr"/>
            <a:endParaRPr lang="en-US" sz="1800">
              <a:ln>
                <a:noFill/>
              </a:ln>
              <a:solidFill>
                <a:schemeClr val="accent1"/>
              </a:solidFill>
              <a:effectLst/>
            </a:endParaRPr>
          </a:p>
        </p:txBody>
      </p:sp>
      <p:sp>
        <p:nvSpPr>
          <p:cNvPr id="12" name="Rectangle 19"/>
          <p:cNvSpPr/>
          <p:nvPr userDrawn="1"/>
        </p:nvSpPr>
        <p:spPr>
          <a:xfrm>
            <a:off x="7678600" y="5343618"/>
            <a:ext cx="4513400" cy="1514381"/>
          </a:xfrm>
          <a:custGeom>
            <a:avLst/>
            <a:gdLst>
              <a:gd name="connsiteX0" fmla="*/ 0 w 3385050"/>
              <a:gd name="connsiteY0" fmla="*/ 0 h 1512000"/>
              <a:gd name="connsiteX1" fmla="*/ 3385050 w 3385050"/>
              <a:gd name="connsiteY1" fmla="*/ 0 h 1512000"/>
              <a:gd name="connsiteX2" fmla="*/ 3385050 w 3385050"/>
              <a:gd name="connsiteY2" fmla="*/ 1512000 h 1512000"/>
              <a:gd name="connsiteX3" fmla="*/ 0 w 3385050"/>
              <a:gd name="connsiteY3" fmla="*/ 1512000 h 1512000"/>
              <a:gd name="connsiteX4" fmla="*/ 0 w 3385050"/>
              <a:gd name="connsiteY4" fmla="*/ 0 h 1512000"/>
              <a:gd name="connsiteX0" fmla="*/ 1023938 w 3385050"/>
              <a:gd name="connsiteY0" fmla="*/ 2382 h 1512000"/>
              <a:gd name="connsiteX1" fmla="*/ 3385050 w 3385050"/>
              <a:gd name="connsiteY1" fmla="*/ 0 h 1512000"/>
              <a:gd name="connsiteX2" fmla="*/ 3385050 w 3385050"/>
              <a:gd name="connsiteY2" fmla="*/ 1512000 h 1512000"/>
              <a:gd name="connsiteX3" fmla="*/ 0 w 3385050"/>
              <a:gd name="connsiteY3" fmla="*/ 1512000 h 1512000"/>
              <a:gd name="connsiteX4" fmla="*/ 1023938 w 3385050"/>
              <a:gd name="connsiteY4" fmla="*/ 2382 h 1512000"/>
              <a:gd name="connsiteX0" fmla="*/ 714375 w 3385050"/>
              <a:gd name="connsiteY0" fmla="*/ 0 h 1514381"/>
              <a:gd name="connsiteX1" fmla="*/ 3385050 w 3385050"/>
              <a:gd name="connsiteY1" fmla="*/ 2381 h 1514381"/>
              <a:gd name="connsiteX2" fmla="*/ 3385050 w 3385050"/>
              <a:gd name="connsiteY2" fmla="*/ 1514381 h 1514381"/>
              <a:gd name="connsiteX3" fmla="*/ 0 w 3385050"/>
              <a:gd name="connsiteY3" fmla="*/ 1514381 h 1514381"/>
              <a:gd name="connsiteX4" fmla="*/ 714375 w 3385050"/>
              <a:gd name="connsiteY4" fmla="*/ 0 h 1514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5050" h="1514381">
                <a:moveTo>
                  <a:pt x="714375" y="0"/>
                </a:moveTo>
                <a:lnTo>
                  <a:pt x="3385050" y="2381"/>
                </a:lnTo>
                <a:lnTo>
                  <a:pt x="3385050" y="1514381"/>
                </a:lnTo>
                <a:lnTo>
                  <a:pt x="0" y="1514381"/>
                </a:lnTo>
                <a:lnTo>
                  <a:pt x="714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Rectangle 12"/>
          <p:cNvSpPr/>
          <p:nvPr userDrawn="1"/>
        </p:nvSpPr>
        <p:spPr>
          <a:xfrm>
            <a:off x="0" y="0"/>
            <a:ext cx="12192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4" name="Isosceles Triangle 13"/>
          <p:cNvSpPr/>
          <p:nvPr userDrawn="1"/>
        </p:nvSpPr>
        <p:spPr>
          <a:xfrm flipV="1">
            <a:off x="3360000" y="0"/>
            <a:ext cx="19056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Isosceles Triangle 14"/>
          <p:cNvSpPr/>
          <p:nvPr userDrawn="1"/>
        </p:nvSpPr>
        <p:spPr>
          <a:xfrm flipV="1">
            <a:off x="6729983" y="5346000"/>
            <a:ext cx="1905600" cy="1512000"/>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6" name="Picture 15"/>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142987" y="5877272"/>
            <a:ext cx="2425620" cy="541100"/>
          </a:xfrm>
          <a:prstGeom prst="rect">
            <a:avLst/>
          </a:prstGeom>
        </p:spPr>
      </p:pic>
      <p:pic>
        <p:nvPicPr>
          <p:cNvPr id="17" name="Picture 16">
            <a:extLst>
              <a:ext uri="{FF2B5EF4-FFF2-40B4-BE49-F238E27FC236}">
                <a16:creationId xmlns:a16="http://schemas.microsoft.com/office/drawing/2014/main" id="{559A7EBF-9869-40BE-8736-8B46825620D1}"/>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725499" y="5346001"/>
            <a:ext cx="1910084" cy="1511811"/>
          </a:xfrm>
          <a:prstGeom prst="rect">
            <a:avLst/>
          </a:prstGeom>
        </p:spPr>
      </p:pic>
    </p:spTree>
    <p:extLst>
      <p:ext uri="{BB962C8B-B14F-4D97-AF65-F5344CB8AC3E}">
        <p14:creationId xmlns:p14="http://schemas.microsoft.com/office/powerpoint/2010/main" val="248084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_Single Image">
    <p:spTree>
      <p:nvGrpSpPr>
        <p:cNvPr id="1" name=""/>
        <p:cNvGrpSpPr/>
        <p:nvPr/>
      </p:nvGrpSpPr>
      <p:grpSpPr>
        <a:xfrm>
          <a:off x="0" y="0"/>
          <a:ext cx="0" cy="0"/>
          <a:chOff x="0" y="0"/>
          <a:chExt cx="0" cy="0"/>
        </a:xfrm>
      </p:grpSpPr>
      <p:sp>
        <p:nvSpPr>
          <p:cNvPr id="8" name="Rectangle 10"/>
          <p:cNvSpPr/>
          <p:nvPr userDrawn="1"/>
        </p:nvSpPr>
        <p:spPr>
          <a:xfrm>
            <a:off x="5039883" y="1512001"/>
            <a:ext cx="7158476" cy="3834001"/>
          </a:xfrm>
          <a:custGeom>
            <a:avLst/>
            <a:gdLst>
              <a:gd name="connsiteX0" fmla="*/ 0 w 4099650"/>
              <a:gd name="connsiteY0" fmla="*/ 0 h 3834000"/>
              <a:gd name="connsiteX1" fmla="*/ 4099650 w 4099650"/>
              <a:gd name="connsiteY1" fmla="*/ 0 h 3834000"/>
              <a:gd name="connsiteX2" fmla="*/ 4099650 w 4099650"/>
              <a:gd name="connsiteY2" fmla="*/ 3834000 h 3834000"/>
              <a:gd name="connsiteX3" fmla="*/ 0 w 4099650"/>
              <a:gd name="connsiteY3" fmla="*/ 3834000 h 3834000"/>
              <a:gd name="connsiteX4" fmla="*/ 0 w 4099650"/>
              <a:gd name="connsiteY4" fmla="*/ 0 h 3834000"/>
              <a:gd name="connsiteX0" fmla="*/ 1119188 w 4099650"/>
              <a:gd name="connsiteY0" fmla="*/ 0 h 3834000"/>
              <a:gd name="connsiteX1" fmla="*/ 4099650 w 4099650"/>
              <a:gd name="connsiteY1" fmla="*/ 0 h 3834000"/>
              <a:gd name="connsiteX2" fmla="*/ 4099650 w 4099650"/>
              <a:gd name="connsiteY2" fmla="*/ 3834000 h 3834000"/>
              <a:gd name="connsiteX3" fmla="*/ 0 w 4099650"/>
              <a:gd name="connsiteY3" fmla="*/ 3834000 h 3834000"/>
              <a:gd name="connsiteX4" fmla="*/ 1119188 w 4099650"/>
              <a:gd name="connsiteY4" fmla="*/ 0 h 3834000"/>
              <a:gd name="connsiteX0" fmla="*/ 1585913 w 4099650"/>
              <a:gd name="connsiteY0" fmla="*/ 4762 h 3834000"/>
              <a:gd name="connsiteX1" fmla="*/ 4099650 w 4099650"/>
              <a:gd name="connsiteY1" fmla="*/ 0 h 3834000"/>
              <a:gd name="connsiteX2" fmla="*/ 4099650 w 4099650"/>
              <a:gd name="connsiteY2" fmla="*/ 3834000 h 3834000"/>
              <a:gd name="connsiteX3" fmla="*/ 0 w 4099650"/>
              <a:gd name="connsiteY3" fmla="*/ 3834000 h 3834000"/>
              <a:gd name="connsiteX4" fmla="*/ 1585913 w 4099650"/>
              <a:gd name="connsiteY4" fmla="*/ 4762 h 3834000"/>
              <a:gd name="connsiteX0" fmla="*/ 2090738 w 4099650"/>
              <a:gd name="connsiteY0" fmla="*/ 0 h 3834001"/>
              <a:gd name="connsiteX1" fmla="*/ 4099650 w 4099650"/>
              <a:gd name="connsiteY1" fmla="*/ 1 h 3834001"/>
              <a:gd name="connsiteX2" fmla="*/ 4099650 w 4099650"/>
              <a:gd name="connsiteY2" fmla="*/ 3834001 h 3834001"/>
              <a:gd name="connsiteX3" fmla="*/ 0 w 4099650"/>
              <a:gd name="connsiteY3" fmla="*/ 3834001 h 3834001"/>
              <a:gd name="connsiteX4" fmla="*/ 2090738 w 4099650"/>
              <a:gd name="connsiteY4" fmla="*/ 0 h 3834001"/>
              <a:gd name="connsiteX0" fmla="*/ 1804988 w 4099650"/>
              <a:gd name="connsiteY0" fmla="*/ 0 h 3834001"/>
              <a:gd name="connsiteX1" fmla="*/ 4099650 w 4099650"/>
              <a:gd name="connsiteY1" fmla="*/ 1 h 3834001"/>
              <a:gd name="connsiteX2" fmla="*/ 4099650 w 4099650"/>
              <a:gd name="connsiteY2" fmla="*/ 3834001 h 3834001"/>
              <a:gd name="connsiteX3" fmla="*/ 0 w 4099650"/>
              <a:gd name="connsiteY3" fmla="*/ 3834001 h 3834001"/>
              <a:gd name="connsiteX4" fmla="*/ 1804988 w 4099650"/>
              <a:gd name="connsiteY4" fmla="*/ 0 h 3834001"/>
              <a:gd name="connsiteX0" fmla="*/ 1804988 w 4099650"/>
              <a:gd name="connsiteY0" fmla="*/ 2380 h 3836381"/>
              <a:gd name="connsiteX1" fmla="*/ 3935344 w 4099650"/>
              <a:gd name="connsiteY1" fmla="*/ 0 h 3836381"/>
              <a:gd name="connsiteX2" fmla="*/ 4099650 w 4099650"/>
              <a:gd name="connsiteY2" fmla="*/ 3836381 h 3836381"/>
              <a:gd name="connsiteX3" fmla="*/ 0 w 4099650"/>
              <a:gd name="connsiteY3" fmla="*/ 3836381 h 3836381"/>
              <a:gd name="connsiteX4" fmla="*/ 1804988 w 4099650"/>
              <a:gd name="connsiteY4" fmla="*/ 2380 h 3836381"/>
              <a:gd name="connsiteX0" fmla="*/ 1804988 w 3935344"/>
              <a:gd name="connsiteY0" fmla="*/ 2380 h 3838762"/>
              <a:gd name="connsiteX1" fmla="*/ 3935344 w 3935344"/>
              <a:gd name="connsiteY1" fmla="*/ 0 h 3838762"/>
              <a:gd name="connsiteX2" fmla="*/ 3935344 w 3935344"/>
              <a:gd name="connsiteY2" fmla="*/ 3838762 h 3838762"/>
              <a:gd name="connsiteX3" fmla="*/ 0 w 3935344"/>
              <a:gd name="connsiteY3" fmla="*/ 3836381 h 3838762"/>
              <a:gd name="connsiteX4" fmla="*/ 1804988 w 3935344"/>
              <a:gd name="connsiteY4" fmla="*/ 2380 h 3838762"/>
              <a:gd name="connsiteX0" fmla="*/ 1804988 w 5368857"/>
              <a:gd name="connsiteY0" fmla="*/ 2380 h 3836381"/>
              <a:gd name="connsiteX1" fmla="*/ 3935344 w 5368857"/>
              <a:gd name="connsiteY1" fmla="*/ 0 h 3836381"/>
              <a:gd name="connsiteX2" fmla="*/ 5368857 w 5368857"/>
              <a:gd name="connsiteY2" fmla="*/ 3834000 h 3836381"/>
              <a:gd name="connsiteX3" fmla="*/ 0 w 5368857"/>
              <a:gd name="connsiteY3" fmla="*/ 3836381 h 3836381"/>
              <a:gd name="connsiteX4" fmla="*/ 1804988 w 5368857"/>
              <a:gd name="connsiteY4" fmla="*/ 2380 h 3836381"/>
              <a:gd name="connsiteX0" fmla="*/ 1804988 w 5368857"/>
              <a:gd name="connsiteY0" fmla="*/ 0 h 3834001"/>
              <a:gd name="connsiteX1" fmla="*/ 5366475 w 5368857"/>
              <a:gd name="connsiteY1" fmla="*/ 2 h 3834001"/>
              <a:gd name="connsiteX2" fmla="*/ 5368857 w 5368857"/>
              <a:gd name="connsiteY2" fmla="*/ 3831620 h 3834001"/>
              <a:gd name="connsiteX3" fmla="*/ 0 w 5368857"/>
              <a:gd name="connsiteY3" fmla="*/ 3834001 h 3834001"/>
              <a:gd name="connsiteX4" fmla="*/ 1804988 w 5368857"/>
              <a:gd name="connsiteY4" fmla="*/ 0 h 383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8857" h="3834001">
                <a:moveTo>
                  <a:pt x="1804988" y="0"/>
                </a:moveTo>
                <a:lnTo>
                  <a:pt x="5366475" y="2"/>
                </a:lnTo>
                <a:lnTo>
                  <a:pt x="5368857" y="3831620"/>
                </a:lnTo>
                <a:lnTo>
                  <a:pt x="0" y="3834001"/>
                </a:lnTo>
                <a:lnTo>
                  <a:pt x="1804988"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Rectangle 8"/>
          <p:cNvSpPr/>
          <p:nvPr userDrawn="1"/>
        </p:nvSpPr>
        <p:spPr>
          <a:xfrm>
            <a:off x="971" y="1512000"/>
            <a:ext cx="5042248" cy="3834000"/>
          </a:xfrm>
          <a:custGeom>
            <a:avLst/>
            <a:gdLst>
              <a:gd name="connsiteX0" fmla="*/ 0 w 3233312"/>
              <a:gd name="connsiteY0" fmla="*/ 0 h 3834000"/>
              <a:gd name="connsiteX1" fmla="*/ 3233312 w 3233312"/>
              <a:gd name="connsiteY1" fmla="*/ 0 h 3834000"/>
              <a:gd name="connsiteX2" fmla="*/ 3233312 w 3233312"/>
              <a:gd name="connsiteY2" fmla="*/ 3834000 h 3834000"/>
              <a:gd name="connsiteX3" fmla="*/ 0 w 3233312"/>
              <a:gd name="connsiteY3" fmla="*/ 3834000 h 3834000"/>
              <a:gd name="connsiteX4" fmla="*/ 0 w 3233312"/>
              <a:gd name="connsiteY4" fmla="*/ 0 h 3834000"/>
              <a:gd name="connsiteX0" fmla="*/ 0 w 5043062"/>
              <a:gd name="connsiteY0" fmla="*/ 0 h 3834000"/>
              <a:gd name="connsiteX1" fmla="*/ 3233312 w 5043062"/>
              <a:gd name="connsiteY1" fmla="*/ 0 h 3834000"/>
              <a:gd name="connsiteX2" fmla="*/ 5043062 w 5043062"/>
              <a:gd name="connsiteY2" fmla="*/ 3834000 h 3834000"/>
              <a:gd name="connsiteX3" fmla="*/ 0 w 5043062"/>
              <a:gd name="connsiteY3" fmla="*/ 3834000 h 3834000"/>
              <a:gd name="connsiteX4" fmla="*/ 0 w 5043062"/>
              <a:gd name="connsiteY4" fmla="*/ 0 h 3834000"/>
              <a:gd name="connsiteX0" fmla="*/ 0 w 5043062"/>
              <a:gd name="connsiteY0" fmla="*/ 0 h 3834000"/>
              <a:gd name="connsiteX1" fmla="*/ 3233312 w 5043062"/>
              <a:gd name="connsiteY1" fmla="*/ 0 h 3834000"/>
              <a:gd name="connsiteX2" fmla="*/ 5043062 w 5043062"/>
              <a:gd name="connsiteY2" fmla="*/ 3834000 h 3834000"/>
              <a:gd name="connsiteX3" fmla="*/ 1254919 w 5043062"/>
              <a:gd name="connsiteY3" fmla="*/ 3831619 h 3834000"/>
              <a:gd name="connsiteX4" fmla="*/ 0 w 5043062"/>
              <a:gd name="connsiteY4" fmla="*/ 0 h 3834000"/>
              <a:gd name="connsiteX0" fmla="*/ 7144 w 3788143"/>
              <a:gd name="connsiteY0" fmla="*/ 0 h 3834000"/>
              <a:gd name="connsiteX1" fmla="*/ 1978393 w 3788143"/>
              <a:gd name="connsiteY1" fmla="*/ 0 h 3834000"/>
              <a:gd name="connsiteX2" fmla="*/ 3788143 w 3788143"/>
              <a:gd name="connsiteY2" fmla="*/ 3834000 h 3834000"/>
              <a:gd name="connsiteX3" fmla="*/ 0 w 3788143"/>
              <a:gd name="connsiteY3" fmla="*/ 3831619 h 3834000"/>
              <a:gd name="connsiteX4" fmla="*/ 7144 w 3788143"/>
              <a:gd name="connsiteY4" fmla="*/ 0 h 3834000"/>
              <a:gd name="connsiteX0" fmla="*/ 22 w 3781021"/>
              <a:gd name="connsiteY0" fmla="*/ 0 h 3834000"/>
              <a:gd name="connsiteX1" fmla="*/ 1971271 w 3781021"/>
              <a:gd name="connsiteY1" fmla="*/ 0 h 3834000"/>
              <a:gd name="connsiteX2" fmla="*/ 3781021 w 3781021"/>
              <a:gd name="connsiteY2" fmla="*/ 3834000 h 3834000"/>
              <a:gd name="connsiteX3" fmla="*/ 190522 w 3781021"/>
              <a:gd name="connsiteY3" fmla="*/ 3669694 h 3834000"/>
              <a:gd name="connsiteX4" fmla="*/ 22 w 3781021"/>
              <a:gd name="connsiteY4" fmla="*/ 0 h 3834000"/>
              <a:gd name="connsiteX0" fmla="*/ 687 w 3781686"/>
              <a:gd name="connsiteY0" fmla="*/ 0 h 3834000"/>
              <a:gd name="connsiteX1" fmla="*/ 1971936 w 3781686"/>
              <a:gd name="connsiteY1" fmla="*/ 0 h 3834000"/>
              <a:gd name="connsiteX2" fmla="*/ 3781686 w 3781686"/>
              <a:gd name="connsiteY2" fmla="*/ 3834000 h 3834000"/>
              <a:gd name="connsiteX3" fmla="*/ 687 w 3781686"/>
              <a:gd name="connsiteY3" fmla="*/ 3829238 h 3834000"/>
              <a:gd name="connsiteX4" fmla="*/ 687 w 3781686"/>
              <a:gd name="connsiteY4" fmla="*/ 0 h 3834000"/>
              <a:gd name="connsiteX0" fmla="*/ 240507 w 3780999"/>
              <a:gd name="connsiteY0" fmla="*/ 200025 h 3834000"/>
              <a:gd name="connsiteX1" fmla="*/ 1971249 w 3780999"/>
              <a:gd name="connsiteY1" fmla="*/ 0 h 3834000"/>
              <a:gd name="connsiteX2" fmla="*/ 3780999 w 3780999"/>
              <a:gd name="connsiteY2" fmla="*/ 3834000 h 3834000"/>
              <a:gd name="connsiteX3" fmla="*/ 0 w 3780999"/>
              <a:gd name="connsiteY3" fmla="*/ 3829238 h 3834000"/>
              <a:gd name="connsiteX4" fmla="*/ 240507 w 3780999"/>
              <a:gd name="connsiteY4" fmla="*/ 200025 h 3834000"/>
              <a:gd name="connsiteX0" fmla="*/ 687 w 3781686"/>
              <a:gd name="connsiteY0" fmla="*/ 4762 h 3834000"/>
              <a:gd name="connsiteX1" fmla="*/ 1971936 w 3781686"/>
              <a:gd name="connsiteY1" fmla="*/ 0 h 3834000"/>
              <a:gd name="connsiteX2" fmla="*/ 3781686 w 3781686"/>
              <a:gd name="connsiteY2" fmla="*/ 3834000 h 3834000"/>
              <a:gd name="connsiteX3" fmla="*/ 687 w 3781686"/>
              <a:gd name="connsiteY3" fmla="*/ 3829238 h 3834000"/>
              <a:gd name="connsiteX4" fmla="*/ 687 w 3781686"/>
              <a:gd name="connsiteY4" fmla="*/ 4762 h 38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686" h="3834000">
                <a:moveTo>
                  <a:pt x="687" y="4762"/>
                </a:moveTo>
                <a:lnTo>
                  <a:pt x="1971936" y="0"/>
                </a:lnTo>
                <a:lnTo>
                  <a:pt x="3781686" y="3834000"/>
                </a:lnTo>
                <a:lnTo>
                  <a:pt x="687" y="3829238"/>
                </a:lnTo>
                <a:cubicBezTo>
                  <a:pt x="3068" y="2552032"/>
                  <a:pt x="-1694" y="1281968"/>
                  <a:pt x="687" y="4762"/>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0" name="Rectangle 3"/>
          <p:cNvSpPr/>
          <p:nvPr userDrawn="1"/>
        </p:nvSpPr>
        <p:spPr>
          <a:xfrm>
            <a:off x="2632800" y="1512001"/>
            <a:ext cx="4833600" cy="3836381"/>
          </a:xfrm>
          <a:custGeom>
            <a:avLst/>
            <a:gdLst>
              <a:gd name="connsiteX0" fmla="*/ 0 w 3625200"/>
              <a:gd name="connsiteY0" fmla="*/ 0 h 3834000"/>
              <a:gd name="connsiteX1" fmla="*/ 3625200 w 3625200"/>
              <a:gd name="connsiteY1" fmla="*/ 0 h 3834000"/>
              <a:gd name="connsiteX2" fmla="*/ 3625200 w 3625200"/>
              <a:gd name="connsiteY2" fmla="*/ 3834000 h 3834000"/>
              <a:gd name="connsiteX3" fmla="*/ 0 w 3625200"/>
              <a:gd name="connsiteY3" fmla="*/ 3834000 h 3834000"/>
              <a:gd name="connsiteX4" fmla="*/ 0 w 3625200"/>
              <a:gd name="connsiteY4" fmla="*/ 0 h 3834000"/>
              <a:gd name="connsiteX0" fmla="*/ 0 w 3625200"/>
              <a:gd name="connsiteY0" fmla="*/ 0 h 3834000"/>
              <a:gd name="connsiteX1" fmla="*/ 3625200 w 3625200"/>
              <a:gd name="connsiteY1" fmla="*/ 0 h 3834000"/>
              <a:gd name="connsiteX2" fmla="*/ 1815450 w 3625200"/>
              <a:gd name="connsiteY2" fmla="*/ 3834000 h 3834000"/>
              <a:gd name="connsiteX3" fmla="*/ 0 w 3625200"/>
              <a:gd name="connsiteY3" fmla="*/ 3834000 h 3834000"/>
              <a:gd name="connsiteX4" fmla="*/ 0 w 3625200"/>
              <a:gd name="connsiteY4" fmla="*/ 0 h 3834000"/>
              <a:gd name="connsiteX0" fmla="*/ 0 w 3625200"/>
              <a:gd name="connsiteY0" fmla="*/ 0 h 3834000"/>
              <a:gd name="connsiteX1" fmla="*/ 3625200 w 3625200"/>
              <a:gd name="connsiteY1" fmla="*/ 0 h 3834000"/>
              <a:gd name="connsiteX2" fmla="*/ 1820212 w 3625200"/>
              <a:gd name="connsiteY2" fmla="*/ 3834000 h 3834000"/>
              <a:gd name="connsiteX3" fmla="*/ 0 w 3625200"/>
              <a:gd name="connsiteY3" fmla="*/ 3834000 h 3834000"/>
              <a:gd name="connsiteX4" fmla="*/ 0 w 3625200"/>
              <a:gd name="connsiteY4" fmla="*/ 0 h 3834000"/>
              <a:gd name="connsiteX0" fmla="*/ 0 w 3625200"/>
              <a:gd name="connsiteY0" fmla="*/ 0 h 3838763"/>
              <a:gd name="connsiteX1" fmla="*/ 3625200 w 3625200"/>
              <a:gd name="connsiteY1" fmla="*/ 0 h 3838763"/>
              <a:gd name="connsiteX2" fmla="*/ 1820212 w 3625200"/>
              <a:gd name="connsiteY2" fmla="*/ 3834000 h 3838763"/>
              <a:gd name="connsiteX3" fmla="*/ 1816893 w 3625200"/>
              <a:gd name="connsiteY3" fmla="*/ 3838763 h 3838763"/>
              <a:gd name="connsiteX4" fmla="*/ 0 w 3625200"/>
              <a:gd name="connsiteY4" fmla="*/ 0 h 3838763"/>
              <a:gd name="connsiteX0" fmla="*/ 0 w 3625200"/>
              <a:gd name="connsiteY0" fmla="*/ 0 h 3834000"/>
              <a:gd name="connsiteX1" fmla="*/ 3625200 w 3625200"/>
              <a:gd name="connsiteY1" fmla="*/ 0 h 3834000"/>
              <a:gd name="connsiteX2" fmla="*/ 1820212 w 3625200"/>
              <a:gd name="connsiteY2" fmla="*/ 3834000 h 3834000"/>
              <a:gd name="connsiteX3" fmla="*/ 1562099 w 3625200"/>
              <a:gd name="connsiteY3" fmla="*/ 3507769 h 3834000"/>
              <a:gd name="connsiteX4" fmla="*/ 0 w 3625200"/>
              <a:gd name="connsiteY4" fmla="*/ 0 h 3834000"/>
              <a:gd name="connsiteX0" fmla="*/ 0 w 3625200"/>
              <a:gd name="connsiteY0" fmla="*/ 0 h 3834000"/>
              <a:gd name="connsiteX1" fmla="*/ 3625200 w 3625200"/>
              <a:gd name="connsiteY1" fmla="*/ 0 h 3834000"/>
              <a:gd name="connsiteX2" fmla="*/ 1820212 w 3625200"/>
              <a:gd name="connsiteY2" fmla="*/ 3834000 h 3834000"/>
              <a:gd name="connsiteX3" fmla="*/ 1807368 w 3625200"/>
              <a:gd name="connsiteY3" fmla="*/ 3438712 h 3834000"/>
              <a:gd name="connsiteX4" fmla="*/ 0 w 3625200"/>
              <a:gd name="connsiteY4" fmla="*/ 0 h 3834000"/>
              <a:gd name="connsiteX0" fmla="*/ 0 w 3625200"/>
              <a:gd name="connsiteY0" fmla="*/ 0 h 3688744"/>
              <a:gd name="connsiteX1" fmla="*/ 3625200 w 3625200"/>
              <a:gd name="connsiteY1" fmla="*/ 0 h 3688744"/>
              <a:gd name="connsiteX2" fmla="*/ 1853549 w 3625200"/>
              <a:gd name="connsiteY2" fmla="*/ 3688744 h 3688744"/>
              <a:gd name="connsiteX3" fmla="*/ 1807368 w 3625200"/>
              <a:gd name="connsiteY3" fmla="*/ 3438712 h 3688744"/>
              <a:gd name="connsiteX4" fmla="*/ 0 w 3625200"/>
              <a:gd name="connsiteY4" fmla="*/ 0 h 3688744"/>
              <a:gd name="connsiteX0" fmla="*/ 0 w 3625200"/>
              <a:gd name="connsiteY0" fmla="*/ 0 h 3831618"/>
              <a:gd name="connsiteX1" fmla="*/ 3625200 w 3625200"/>
              <a:gd name="connsiteY1" fmla="*/ 0 h 3831618"/>
              <a:gd name="connsiteX2" fmla="*/ 1853549 w 3625200"/>
              <a:gd name="connsiteY2" fmla="*/ 3688744 h 3831618"/>
              <a:gd name="connsiteX3" fmla="*/ 1802606 w 3625200"/>
              <a:gd name="connsiteY3" fmla="*/ 3831618 h 3831618"/>
              <a:gd name="connsiteX4" fmla="*/ 0 w 3625200"/>
              <a:gd name="connsiteY4" fmla="*/ 0 h 3831618"/>
              <a:gd name="connsiteX0" fmla="*/ 0 w 3625200"/>
              <a:gd name="connsiteY0" fmla="*/ 0 h 3836381"/>
              <a:gd name="connsiteX1" fmla="*/ 3625200 w 3625200"/>
              <a:gd name="connsiteY1" fmla="*/ 0 h 3836381"/>
              <a:gd name="connsiteX2" fmla="*/ 1801162 w 3625200"/>
              <a:gd name="connsiteY2" fmla="*/ 3836381 h 3836381"/>
              <a:gd name="connsiteX3" fmla="*/ 1802606 w 3625200"/>
              <a:gd name="connsiteY3" fmla="*/ 3831618 h 3836381"/>
              <a:gd name="connsiteX4" fmla="*/ 0 w 3625200"/>
              <a:gd name="connsiteY4" fmla="*/ 0 h 383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5200" h="3836381">
                <a:moveTo>
                  <a:pt x="0" y="0"/>
                </a:moveTo>
                <a:lnTo>
                  <a:pt x="3625200" y="0"/>
                </a:lnTo>
                <a:lnTo>
                  <a:pt x="1801162" y="3836381"/>
                </a:lnTo>
                <a:lnTo>
                  <a:pt x="1802606" y="3831618"/>
                </a:lnTo>
                <a:lnTo>
                  <a:pt x="0" y="0"/>
                </a:lnTo>
                <a:close/>
              </a:path>
            </a:pathLst>
          </a:custGeom>
          <a:blipFill dpi="0" rotWithShape="1">
            <a:blip r:embed="rId4" cstate="screen">
              <a:extLst>
                <a:ext uri="{28A0092B-C50C-407E-A947-70E740481C1C}">
                  <a14:useLocalDpi xmlns:a14="http://schemas.microsoft.com/office/drawing/2010/main"/>
                </a:ext>
              </a:extLst>
            </a:blip>
            <a:srcRect/>
            <a:stretch>
              <a:fillRect b="1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grpSp>
        <p:nvGrpSpPr>
          <p:cNvPr id="11" name="Group 10"/>
          <p:cNvGrpSpPr/>
          <p:nvPr userDrawn="1"/>
        </p:nvGrpSpPr>
        <p:grpSpPr>
          <a:xfrm>
            <a:off x="-4800" y="1511300"/>
            <a:ext cx="12196799" cy="3834384"/>
            <a:chOff x="-3600" y="1511300"/>
            <a:chExt cx="9147599" cy="3834384"/>
          </a:xfrm>
        </p:grpSpPr>
        <p:pic>
          <p:nvPicPr>
            <p:cNvPr id="12" name="Picture 11" descr="Untitled-3.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00" y="1511300"/>
              <a:ext cx="3785616" cy="3834384"/>
            </a:xfrm>
            <a:prstGeom prst="rect">
              <a:avLst/>
            </a:prstGeom>
          </p:spPr>
        </p:pic>
        <p:pic>
          <p:nvPicPr>
            <p:cNvPr id="13" name="Picture 12" descr="Untitled-4.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785615" y="1511300"/>
              <a:ext cx="5358384" cy="3834384"/>
            </a:xfrm>
            <a:prstGeom prst="rect">
              <a:avLst/>
            </a:prstGeom>
          </p:spPr>
        </p:pic>
      </p:grpSp>
      <p:sp>
        <p:nvSpPr>
          <p:cNvPr id="14" name="Rectangle 19"/>
          <p:cNvSpPr/>
          <p:nvPr userDrawn="1"/>
        </p:nvSpPr>
        <p:spPr>
          <a:xfrm>
            <a:off x="5993111" y="5343619"/>
            <a:ext cx="6212636" cy="1516763"/>
          </a:xfrm>
          <a:custGeom>
            <a:avLst/>
            <a:gdLst>
              <a:gd name="connsiteX0" fmla="*/ 0 w 3385050"/>
              <a:gd name="connsiteY0" fmla="*/ 0 h 1512000"/>
              <a:gd name="connsiteX1" fmla="*/ 3385050 w 3385050"/>
              <a:gd name="connsiteY1" fmla="*/ 0 h 1512000"/>
              <a:gd name="connsiteX2" fmla="*/ 3385050 w 3385050"/>
              <a:gd name="connsiteY2" fmla="*/ 1512000 h 1512000"/>
              <a:gd name="connsiteX3" fmla="*/ 0 w 3385050"/>
              <a:gd name="connsiteY3" fmla="*/ 1512000 h 1512000"/>
              <a:gd name="connsiteX4" fmla="*/ 0 w 3385050"/>
              <a:gd name="connsiteY4" fmla="*/ 0 h 1512000"/>
              <a:gd name="connsiteX0" fmla="*/ 1023938 w 3385050"/>
              <a:gd name="connsiteY0" fmla="*/ 2382 h 1512000"/>
              <a:gd name="connsiteX1" fmla="*/ 3385050 w 3385050"/>
              <a:gd name="connsiteY1" fmla="*/ 0 h 1512000"/>
              <a:gd name="connsiteX2" fmla="*/ 3385050 w 3385050"/>
              <a:gd name="connsiteY2" fmla="*/ 1512000 h 1512000"/>
              <a:gd name="connsiteX3" fmla="*/ 0 w 3385050"/>
              <a:gd name="connsiteY3" fmla="*/ 1512000 h 1512000"/>
              <a:gd name="connsiteX4" fmla="*/ 1023938 w 3385050"/>
              <a:gd name="connsiteY4" fmla="*/ 2382 h 1512000"/>
              <a:gd name="connsiteX0" fmla="*/ 714375 w 3385050"/>
              <a:gd name="connsiteY0" fmla="*/ 0 h 1514381"/>
              <a:gd name="connsiteX1" fmla="*/ 3385050 w 3385050"/>
              <a:gd name="connsiteY1" fmla="*/ 2381 h 1514381"/>
              <a:gd name="connsiteX2" fmla="*/ 3385050 w 3385050"/>
              <a:gd name="connsiteY2" fmla="*/ 1514381 h 1514381"/>
              <a:gd name="connsiteX3" fmla="*/ 0 w 3385050"/>
              <a:gd name="connsiteY3" fmla="*/ 1514381 h 1514381"/>
              <a:gd name="connsiteX4" fmla="*/ 714375 w 3385050"/>
              <a:gd name="connsiteY4" fmla="*/ 0 h 1514381"/>
              <a:gd name="connsiteX0" fmla="*/ 714375 w 4659019"/>
              <a:gd name="connsiteY0" fmla="*/ 2382 h 1516763"/>
              <a:gd name="connsiteX1" fmla="*/ 4659019 w 4659019"/>
              <a:gd name="connsiteY1" fmla="*/ 0 h 1516763"/>
              <a:gd name="connsiteX2" fmla="*/ 3385050 w 4659019"/>
              <a:gd name="connsiteY2" fmla="*/ 1516763 h 1516763"/>
              <a:gd name="connsiteX3" fmla="*/ 0 w 4659019"/>
              <a:gd name="connsiteY3" fmla="*/ 1516763 h 1516763"/>
              <a:gd name="connsiteX4" fmla="*/ 714375 w 4659019"/>
              <a:gd name="connsiteY4" fmla="*/ 2382 h 1516763"/>
              <a:gd name="connsiteX0" fmla="*/ 714375 w 4659019"/>
              <a:gd name="connsiteY0" fmla="*/ 2382 h 1516763"/>
              <a:gd name="connsiteX1" fmla="*/ 4659019 w 4659019"/>
              <a:gd name="connsiteY1" fmla="*/ 0 h 1516763"/>
              <a:gd name="connsiteX2" fmla="*/ 4654257 w 4659019"/>
              <a:gd name="connsiteY2" fmla="*/ 1514381 h 1516763"/>
              <a:gd name="connsiteX3" fmla="*/ 0 w 4659019"/>
              <a:gd name="connsiteY3" fmla="*/ 1516763 h 1516763"/>
              <a:gd name="connsiteX4" fmla="*/ 714375 w 4659019"/>
              <a:gd name="connsiteY4" fmla="*/ 2382 h 1516763"/>
              <a:gd name="connsiteX0" fmla="*/ 714375 w 4663993"/>
              <a:gd name="connsiteY0" fmla="*/ 2382 h 1516763"/>
              <a:gd name="connsiteX1" fmla="*/ 4659019 w 4663993"/>
              <a:gd name="connsiteY1" fmla="*/ 0 h 1516763"/>
              <a:gd name="connsiteX2" fmla="*/ 4663782 w 4663993"/>
              <a:gd name="connsiteY2" fmla="*/ 1516762 h 1516763"/>
              <a:gd name="connsiteX3" fmla="*/ 0 w 4663993"/>
              <a:gd name="connsiteY3" fmla="*/ 1516763 h 1516763"/>
              <a:gd name="connsiteX4" fmla="*/ 714375 w 4663993"/>
              <a:gd name="connsiteY4" fmla="*/ 2382 h 1516763"/>
              <a:gd name="connsiteX0" fmla="*/ 714375 w 4659477"/>
              <a:gd name="connsiteY0" fmla="*/ 2382 h 1516763"/>
              <a:gd name="connsiteX1" fmla="*/ 4659019 w 4659477"/>
              <a:gd name="connsiteY1" fmla="*/ 0 h 1516763"/>
              <a:gd name="connsiteX2" fmla="*/ 4659019 w 4659477"/>
              <a:gd name="connsiteY2" fmla="*/ 1516762 h 1516763"/>
              <a:gd name="connsiteX3" fmla="*/ 0 w 4659477"/>
              <a:gd name="connsiteY3" fmla="*/ 1516763 h 1516763"/>
              <a:gd name="connsiteX4" fmla="*/ 714375 w 4659477"/>
              <a:gd name="connsiteY4" fmla="*/ 2382 h 151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77" h="1516763">
                <a:moveTo>
                  <a:pt x="714375" y="2382"/>
                </a:moveTo>
                <a:lnTo>
                  <a:pt x="4659019" y="0"/>
                </a:lnTo>
                <a:cubicBezTo>
                  <a:pt x="4657432" y="504794"/>
                  <a:pt x="4660606" y="1011968"/>
                  <a:pt x="4659019" y="1516762"/>
                </a:cubicBezTo>
                <a:lnTo>
                  <a:pt x="0" y="1516763"/>
                </a:lnTo>
                <a:lnTo>
                  <a:pt x="714375"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Rectangle 14"/>
          <p:cNvSpPr/>
          <p:nvPr userDrawn="1"/>
        </p:nvSpPr>
        <p:spPr>
          <a:xfrm>
            <a:off x="0" y="0"/>
            <a:ext cx="12192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6" name="Isosceles Triangle 15"/>
          <p:cNvSpPr/>
          <p:nvPr userDrawn="1"/>
        </p:nvSpPr>
        <p:spPr>
          <a:xfrm flipV="1">
            <a:off x="1680000" y="0"/>
            <a:ext cx="19056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7" name="Picture 1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142987" y="5877272"/>
            <a:ext cx="2425620" cy="541100"/>
          </a:xfrm>
          <a:prstGeom prst="rect">
            <a:avLst/>
          </a:prstGeom>
        </p:spPr>
      </p:pic>
      <p:sp>
        <p:nvSpPr>
          <p:cNvPr id="18" name="Rectangle 17"/>
          <p:cNvSpPr/>
          <p:nvPr userDrawn="1"/>
        </p:nvSpPr>
        <p:spPr>
          <a:xfrm>
            <a:off x="0" y="5346000"/>
            <a:ext cx="5999989"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accent1"/>
              </a:solidFill>
              <a:effectLst/>
            </a:endParaRPr>
          </a:p>
          <a:p>
            <a:pPr algn="ctr"/>
            <a:endParaRPr lang="en-US" sz="1800">
              <a:ln>
                <a:noFill/>
              </a:ln>
              <a:solidFill>
                <a:schemeClr val="accent1"/>
              </a:solidFill>
              <a:effectLst/>
            </a:endParaRPr>
          </a:p>
        </p:txBody>
      </p:sp>
      <p:sp>
        <p:nvSpPr>
          <p:cNvPr id="19" name="Isosceles Triangle 18"/>
          <p:cNvSpPr/>
          <p:nvPr userDrawn="1"/>
        </p:nvSpPr>
        <p:spPr>
          <a:xfrm flipV="1">
            <a:off x="5047487" y="5346000"/>
            <a:ext cx="1905600" cy="1512000"/>
          </a:xfrm>
          <a:prstGeom prst="triangle">
            <a:avLst/>
          </a:prstGeom>
          <a:solidFill>
            <a:srgbClr val="FEF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0" name="Picture 19">
            <a:extLst>
              <a:ext uri="{FF2B5EF4-FFF2-40B4-BE49-F238E27FC236}">
                <a16:creationId xmlns:a16="http://schemas.microsoft.com/office/drawing/2014/main" id="{F4C1084A-9937-47F7-AE7E-FA08E03988FF}"/>
              </a:ext>
              <a:ext uri="{C183D7F6-B498-43B3-948B-1728B52AA6E4}">
                <adec:decorative xmlns:adec="http://schemas.microsoft.com/office/drawing/2017/decorative" val="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43003" y="5346190"/>
            <a:ext cx="1910084" cy="1511811"/>
          </a:xfrm>
          <a:prstGeom prst="rect">
            <a:avLst/>
          </a:prstGeom>
        </p:spPr>
      </p:pic>
    </p:spTree>
    <p:extLst>
      <p:ext uri="{BB962C8B-B14F-4D97-AF65-F5344CB8AC3E}">
        <p14:creationId xmlns:p14="http://schemas.microsoft.com/office/powerpoint/2010/main" val="300004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0" y="-1"/>
            <a:ext cx="12192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2"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13" name="Title 1"/>
          <p:cNvSpPr>
            <a:spLocks noGrp="1"/>
          </p:cNvSpPr>
          <p:nvPr>
            <p:ph type="title"/>
          </p:nvPr>
        </p:nvSpPr>
        <p:spPr>
          <a:xfrm>
            <a:off x="1583499" y="1"/>
            <a:ext cx="9998901"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a:p>
        </p:txBody>
      </p:sp>
      <p:grpSp>
        <p:nvGrpSpPr>
          <p:cNvPr id="3" name="Group 2"/>
          <p:cNvGrpSpPr/>
          <p:nvPr userDrawn="1"/>
        </p:nvGrpSpPr>
        <p:grpSpPr>
          <a:xfrm>
            <a:off x="1008" y="-2"/>
            <a:ext cx="1342473" cy="1420251"/>
            <a:chOff x="755" y="-2"/>
            <a:chExt cx="1006855" cy="1420251"/>
          </a:xfrm>
        </p:grpSpPr>
        <p:sp>
          <p:nvSpPr>
            <p:cNvPr id="15" name="Isosceles Triangle 14"/>
            <p:cNvSpPr/>
            <p:nvPr userDrawn="1"/>
          </p:nvSpPr>
          <p:spPr>
            <a:xfrm flipV="1">
              <a:off x="755" y="0"/>
              <a:ext cx="671237" cy="71012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6" name="Isosceles Triangle 15"/>
            <p:cNvSpPr/>
            <p:nvPr userDrawn="1"/>
          </p:nvSpPr>
          <p:spPr>
            <a:xfrm flipV="1">
              <a:off x="336373" y="710124"/>
              <a:ext cx="671237" cy="710125"/>
            </a:xfrm>
            <a:prstGeom prst="triangle">
              <a:avLst/>
            </a:prstGeom>
            <a:solidFill>
              <a:srgbClr val="FEF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7" name="Isosceles Triangle 16"/>
            <p:cNvSpPr/>
            <p:nvPr userDrawn="1"/>
          </p:nvSpPr>
          <p:spPr>
            <a:xfrm rot="10800000" flipV="1">
              <a:off x="336372" y="-2"/>
              <a:ext cx="671237" cy="71012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grpSp>
      <p:sp>
        <p:nvSpPr>
          <p:cNvPr id="18" name="Slide Number Placeholder 5"/>
          <p:cNvSpPr txBox="1">
            <a:spLocks/>
          </p:cNvSpPr>
          <p:nvPr userDrawn="1"/>
        </p:nvSpPr>
        <p:spPr>
          <a:xfrm>
            <a:off x="8737600" y="6356349"/>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19" name="Content Placeholder 11"/>
          <p:cNvSpPr>
            <a:spLocks noGrp="1"/>
          </p:cNvSpPr>
          <p:nvPr userDrawn="1">
            <p:ph sz="quarter" idx="13"/>
          </p:nvPr>
        </p:nvSpPr>
        <p:spPr>
          <a:xfrm>
            <a:off x="1583267" y="1339628"/>
            <a:ext cx="10045700" cy="4897685"/>
          </a:xfrm>
        </p:spPr>
        <p:txBody>
          <a:bodyPr/>
          <a:lstStyle>
            <a:lvl1pPr marL="0" indent="0">
              <a:buNone/>
              <a:defRPr sz="2200" b="1">
                <a:latin typeface="+mj-lt"/>
              </a:defRPr>
            </a:lvl1pPr>
            <a:lvl2pPr marL="0" indent="0">
              <a:buFontTx/>
              <a:buNone/>
              <a:defRPr sz="2200"/>
            </a:lvl2pPr>
            <a:lvl3pPr marL="361950" indent="-361950">
              <a:defRPr sz="2200"/>
            </a:lvl3pPr>
            <a:lvl4pPr marL="715963" indent="-354013">
              <a:defRPr sz="2200"/>
            </a:lvl4pPr>
            <a:lvl5pPr marL="1077913" indent="-361950">
              <a:defRPr/>
            </a:lvl5pPr>
            <a:lvl6pPr marL="0" indent="0">
              <a:buNone/>
              <a:defRPr sz="1800"/>
            </a:lvl6pPr>
            <a:lvl7pPr marL="180975" indent="-180975">
              <a:defRPr sz="1800"/>
            </a:lvl7pPr>
            <a:lvl8pPr marL="0" indent="0">
              <a:buNone/>
              <a:defRPr sz="1800"/>
            </a:lvl8pPr>
            <a:lvl9pPr marL="0" indent="0">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7959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p:cNvSpPr/>
          <p:nvPr userDrawn="1"/>
        </p:nvSpPr>
        <p:spPr>
          <a:xfrm>
            <a:off x="0" y="-1"/>
            <a:ext cx="12192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9" name="Title 1"/>
          <p:cNvSpPr>
            <a:spLocks noGrp="1"/>
          </p:cNvSpPr>
          <p:nvPr>
            <p:ph type="title"/>
          </p:nvPr>
        </p:nvSpPr>
        <p:spPr>
          <a:xfrm>
            <a:off x="1583499" y="1"/>
            <a:ext cx="9998901"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10" name="Isosceles Triangle 9"/>
          <p:cNvSpPr/>
          <p:nvPr userDrawn="1"/>
        </p:nvSpPr>
        <p:spPr>
          <a:xfrm flipV="1">
            <a:off x="1007" y="1"/>
            <a:ext cx="894983" cy="71012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Isosceles Triangle 10"/>
          <p:cNvSpPr/>
          <p:nvPr userDrawn="1"/>
        </p:nvSpPr>
        <p:spPr>
          <a:xfrm rot="10800000" flipV="1">
            <a:off x="448497" y="-2"/>
            <a:ext cx="894983" cy="71012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2" name="Slide Number Placeholder 5"/>
          <p:cNvSpPr txBox="1">
            <a:spLocks/>
          </p:cNvSpPr>
          <p:nvPr userDrawn="1"/>
        </p:nvSpPr>
        <p:spPr>
          <a:xfrm>
            <a:off x="8737600" y="6356349"/>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13" name="Content Placeholder 11"/>
          <p:cNvSpPr>
            <a:spLocks noGrp="1"/>
          </p:cNvSpPr>
          <p:nvPr>
            <p:ph sz="quarter" idx="13"/>
          </p:nvPr>
        </p:nvSpPr>
        <p:spPr>
          <a:xfrm>
            <a:off x="1583267" y="1124745"/>
            <a:ext cx="10045700" cy="5040559"/>
          </a:xfrm>
        </p:spPr>
        <p:txBody>
          <a:bodyPr/>
          <a:lstStyle>
            <a:lvl1pPr marL="0" indent="0">
              <a:buNone/>
              <a:defRPr sz="2200" b="1">
                <a:latin typeface="+mj-lt"/>
              </a:defRPr>
            </a:lvl1pPr>
            <a:lvl2pPr marL="0" indent="0">
              <a:buFontTx/>
              <a:buNone/>
              <a:defRPr sz="2200"/>
            </a:lvl2pPr>
            <a:lvl3pPr marL="361950" indent="-361950">
              <a:defRPr sz="2200"/>
            </a:lvl3pPr>
            <a:lvl4pPr marL="715963" indent="-354013">
              <a:defRPr sz="2200"/>
            </a:lvl4pPr>
            <a:lvl5pPr marL="1077913" indent="-361950">
              <a:defRPr/>
            </a:lvl5pPr>
            <a:lvl6pPr marL="0" indent="0">
              <a:buNone/>
              <a:defRPr sz="1800"/>
            </a:lvl6pPr>
            <a:lvl7pPr marL="180975" indent="-180975">
              <a:defRPr sz="1800"/>
            </a:lvl7pPr>
            <a:lvl8pPr marL="0" indent="0">
              <a:buNone/>
              <a:defRPr sz="1800"/>
            </a:lvl8pPr>
            <a:lvl9pPr marL="0" indent="0">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5572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8737600" y="6356351"/>
            <a:ext cx="2844800" cy="365125"/>
          </a:xfrm>
          <a:prstGeom prst="rect">
            <a:avLst/>
          </a:prstGeom>
        </p:spPr>
        <p:txBody>
          <a:bodyPr/>
          <a:lstStyle/>
          <a:p>
            <a:fld id="{7F601525-E5AC-46A5-B428-4CA4F4FED46C}" type="slidenum">
              <a:rPr lang="en-AU" smtClean="0"/>
              <a:t>‹#›</a:t>
            </a:fld>
            <a:endParaRPr lang="en-AU"/>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8" y="1"/>
            <a:ext cx="12190993" cy="396207"/>
          </a:xfrm>
          <a:prstGeom prst="rect">
            <a:avLst/>
          </a:prstGeom>
        </p:spPr>
      </p:pic>
      <p:sp>
        <p:nvSpPr>
          <p:cNvPr id="9" name="Rectangle 8"/>
          <p:cNvSpPr/>
          <p:nvPr userDrawn="1"/>
        </p:nvSpPr>
        <p:spPr>
          <a:xfrm>
            <a:off x="0" y="-1"/>
            <a:ext cx="12192000" cy="443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0" name="Isosceles Triangle 9"/>
          <p:cNvSpPr/>
          <p:nvPr userDrawn="1"/>
        </p:nvSpPr>
        <p:spPr>
          <a:xfrm flipV="1">
            <a:off x="1008" y="-2"/>
            <a:ext cx="558941" cy="44349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Isosceles Triangle 10"/>
          <p:cNvSpPr/>
          <p:nvPr userDrawn="1"/>
        </p:nvSpPr>
        <p:spPr>
          <a:xfrm rot="10800000" flipV="1">
            <a:off x="280480" y="1"/>
            <a:ext cx="558939" cy="44349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2" name="Slide Number Placeholder 5"/>
          <p:cNvSpPr txBox="1">
            <a:spLocks/>
          </p:cNvSpPr>
          <p:nvPr userDrawn="1"/>
        </p:nvSpPr>
        <p:spPr>
          <a:xfrm>
            <a:off x="8737600" y="6356349"/>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13" name="Title 1"/>
          <p:cNvSpPr>
            <a:spLocks noGrp="1"/>
          </p:cNvSpPr>
          <p:nvPr>
            <p:ph type="title"/>
          </p:nvPr>
        </p:nvSpPr>
        <p:spPr>
          <a:xfrm>
            <a:off x="1583499" y="548681"/>
            <a:ext cx="9998901" cy="710125"/>
          </a:xfrm>
          <a:prstGeom prst="rect">
            <a:avLst/>
          </a:prstGeom>
        </p:spPr>
        <p:txBody>
          <a:bodyPr anchor="ctr" anchorCtr="0">
            <a:noAutofit/>
          </a:bodyPr>
          <a:lstStyle>
            <a:lvl1pPr algn="l">
              <a:defRPr sz="24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14" name="Content Placeholder 11"/>
          <p:cNvSpPr>
            <a:spLocks noGrp="1"/>
          </p:cNvSpPr>
          <p:nvPr>
            <p:ph sz="quarter" idx="13"/>
          </p:nvPr>
        </p:nvSpPr>
        <p:spPr>
          <a:xfrm>
            <a:off x="1583269" y="1484314"/>
            <a:ext cx="7297041" cy="4752999"/>
          </a:xfrm>
        </p:spPr>
        <p:txBody>
          <a:bodyPr/>
          <a:lstStyle>
            <a:lvl1pPr marL="0" indent="0">
              <a:buNone/>
              <a:defRPr sz="2200" b="1">
                <a:latin typeface="+mj-lt"/>
              </a:defRPr>
            </a:lvl1pPr>
            <a:lvl2pPr marL="0" indent="0">
              <a:buFontTx/>
              <a:buNone/>
              <a:defRPr sz="2200"/>
            </a:lvl2pPr>
            <a:lvl3pPr marL="361950" indent="-361950">
              <a:defRPr sz="2200"/>
            </a:lvl3pPr>
            <a:lvl4pPr marL="715963" indent="-354013">
              <a:defRPr sz="2200"/>
            </a:lvl4pPr>
            <a:lvl5pPr marL="1077913" indent="-361950">
              <a:defRPr/>
            </a:lvl5pPr>
            <a:lvl6pPr marL="0" indent="0">
              <a:buNone/>
              <a:defRPr sz="1800"/>
            </a:lvl6pPr>
            <a:lvl7pPr marL="180975" indent="-180975">
              <a:defRPr sz="1800"/>
            </a:lvl7pPr>
            <a:lvl8pPr marL="0" indent="0">
              <a:buNone/>
              <a:defRPr sz="1800"/>
            </a:lvl8pPr>
            <a:lvl9pPr marL="0" indent="0">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22"/>
          <p:cNvSpPr>
            <a:spLocks noGrp="1"/>
          </p:cNvSpPr>
          <p:nvPr>
            <p:ph type="body" sz="quarter" idx="14" hasCustomPrompt="1"/>
          </p:nvPr>
        </p:nvSpPr>
        <p:spPr>
          <a:xfrm>
            <a:off x="9752425" y="3321968"/>
            <a:ext cx="1867799" cy="2915345"/>
          </a:xfrm>
        </p:spPr>
        <p:txBody>
          <a:bodyPr/>
          <a:lstStyle>
            <a:lvl1pPr marL="0" indent="0">
              <a:lnSpc>
                <a:spcPct val="97000"/>
              </a:lnSpc>
              <a:spcAft>
                <a:spcPts val="300"/>
              </a:spcAft>
              <a:buNone/>
              <a:defRPr sz="900" spc="0">
                <a:solidFill>
                  <a:schemeClr val="accent1"/>
                </a:solidFill>
                <a:latin typeface="+mn-lt"/>
              </a:defRPr>
            </a:lvl1pPr>
            <a:lvl2pPr>
              <a:lnSpc>
                <a:spcPct val="97000"/>
              </a:lnSpc>
              <a:spcAft>
                <a:spcPts val="300"/>
              </a:spcAft>
              <a:defRPr sz="900" spc="0">
                <a:solidFill>
                  <a:schemeClr val="tx2"/>
                </a:solidFill>
              </a:defRPr>
            </a:lvl2pPr>
            <a:lvl3pPr marL="0" indent="0">
              <a:lnSpc>
                <a:spcPct val="97000"/>
              </a:lnSpc>
              <a:spcAft>
                <a:spcPts val="300"/>
              </a:spcAft>
              <a:buNone/>
              <a:defRPr sz="900" spc="0">
                <a:solidFill>
                  <a:schemeClr val="tx2"/>
                </a:solidFill>
              </a:defRPr>
            </a:lvl3pPr>
            <a:lvl4pPr marL="0" indent="0">
              <a:lnSpc>
                <a:spcPct val="97000"/>
              </a:lnSpc>
              <a:spcBef>
                <a:spcPts val="0"/>
              </a:spcBef>
              <a:spcAft>
                <a:spcPts val="300"/>
              </a:spcAft>
              <a:buNone/>
              <a:defRPr sz="900" spc="0">
                <a:solidFill>
                  <a:schemeClr val="tx2"/>
                </a:solidFill>
                <a:latin typeface="+mn-lt"/>
              </a:defRPr>
            </a:lvl4pPr>
            <a:lvl5pPr marL="0" indent="0">
              <a:lnSpc>
                <a:spcPct val="97000"/>
              </a:lnSpc>
              <a:spcAft>
                <a:spcPts val="300"/>
              </a:spcAft>
              <a:buNone/>
              <a:defRPr sz="900" spc="0">
                <a:solidFill>
                  <a:schemeClr val="tx2"/>
                </a:solidFill>
              </a:defRPr>
            </a:lvl5pPr>
            <a:lvl6pPr>
              <a:lnSpc>
                <a:spcPct val="97000"/>
              </a:lnSpc>
              <a:spcAft>
                <a:spcPts val="300"/>
              </a:spcAft>
              <a:defRPr sz="900" spc="0">
                <a:solidFill>
                  <a:schemeClr val="tx2"/>
                </a:solidFill>
                <a:latin typeface="+mn-lt"/>
              </a:defRPr>
            </a:lvl6pPr>
            <a:lvl7pPr>
              <a:lnSpc>
                <a:spcPct val="97000"/>
              </a:lnSpc>
              <a:spcAft>
                <a:spcPts val="300"/>
              </a:spcAft>
              <a:defRPr sz="900" spc="0">
                <a:solidFill>
                  <a:schemeClr val="tx2"/>
                </a:solidFill>
              </a:defRPr>
            </a:lvl7pPr>
            <a:lvl8pPr marL="0" indent="0">
              <a:lnSpc>
                <a:spcPct val="97000"/>
              </a:lnSpc>
              <a:spcAft>
                <a:spcPts val="300"/>
              </a:spcAft>
              <a:buNone/>
              <a:defRPr sz="900" spc="0">
                <a:solidFill>
                  <a:schemeClr val="tx2"/>
                </a:solidFill>
              </a:defRPr>
            </a:lvl8pPr>
            <a:lvl9pPr>
              <a:lnSpc>
                <a:spcPct val="97000"/>
              </a:lnSpc>
              <a:spcAft>
                <a:spcPts val="300"/>
              </a:spcAft>
              <a:defRPr sz="900" spc="0">
                <a:solidFill>
                  <a:schemeClr val="tx2"/>
                </a:solidFill>
              </a:defRPr>
            </a:lvl9pPr>
          </a:lstStyle>
          <a:p>
            <a:pPr lvl="0"/>
            <a:r>
              <a:rPr lang="en-US"/>
              <a:t>Pull-out Quote</a:t>
            </a:r>
            <a:endParaRPr lang="en-AU"/>
          </a:p>
        </p:txBody>
      </p:sp>
    </p:spTree>
    <p:extLst>
      <p:ext uri="{BB962C8B-B14F-4D97-AF65-F5344CB8AC3E}">
        <p14:creationId xmlns:p14="http://schemas.microsoft.com/office/powerpoint/2010/main" val="209508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12" name="Rectangle 11"/>
          <p:cNvSpPr/>
          <p:nvPr userDrawn="1"/>
        </p:nvSpPr>
        <p:spPr>
          <a:xfrm>
            <a:off x="0" y="-1"/>
            <a:ext cx="12192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Title 1"/>
          <p:cNvSpPr>
            <a:spLocks noGrp="1"/>
          </p:cNvSpPr>
          <p:nvPr>
            <p:ph type="title"/>
          </p:nvPr>
        </p:nvSpPr>
        <p:spPr>
          <a:xfrm>
            <a:off x="1583499" y="1"/>
            <a:ext cx="9998901"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a:p>
        </p:txBody>
      </p:sp>
      <p:grpSp>
        <p:nvGrpSpPr>
          <p:cNvPr id="2" name="Group 1"/>
          <p:cNvGrpSpPr/>
          <p:nvPr userDrawn="1"/>
        </p:nvGrpSpPr>
        <p:grpSpPr>
          <a:xfrm>
            <a:off x="1008" y="-2"/>
            <a:ext cx="1342473" cy="1420251"/>
            <a:chOff x="755" y="-2"/>
            <a:chExt cx="1006855" cy="1420251"/>
          </a:xfrm>
        </p:grpSpPr>
        <p:sp>
          <p:nvSpPr>
            <p:cNvPr id="15" name="Isosceles Triangle 14"/>
            <p:cNvSpPr/>
            <p:nvPr userDrawn="1"/>
          </p:nvSpPr>
          <p:spPr>
            <a:xfrm flipV="1">
              <a:off x="755" y="0"/>
              <a:ext cx="671237" cy="71012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6" name="Isosceles Triangle 15"/>
            <p:cNvSpPr/>
            <p:nvPr userDrawn="1"/>
          </p:nvSpPr>
          <p:spPr>
            <a:xfrm flipV="1">
              <a:off x="336373" y="710124"/>
              <a:ext cx="671237" cy="710125"/>
            </a:xfrm>
            <a:prstGeom prst="triangle">
              <a:avLst/>
            </a:prstGeom>
            <a:solidFill>
              <a:srgbClr val="FEF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7" name="Isosceles Triangle 16"/>
            <p:cNvSpPr/>
            <p:nvPr userDrawn="1"/>
          </p:nvSpPr>
          <p:spPr>
            <a:xfrm rot="10800000" flipV="1">
              <a:off x="336372" y="-2"/>
              <a:ext cx="671237" cy="71012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grpSp>
      <p:sp>
        <p:nvSpPr>
          <p:cNvPr id="18" name="Slide Number Placeholder 5"/>
          <p:cNvSpPr>
            <a:spLocks noGrp="1"/>
          </p:cNvSpPr>
          <p:nvPr userDrawn="1">
            <p:ph type="sldNum" sz="quarter" idx="12"/>
          </p:nvPr>
        </p:nvSpPr>
        <p:spPr>
          <a:xfrm>
            <a:off x="8737600" y="6356349"/>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19" name="Slide Number Placeholder 5"/>
          <p:cNvSpPr txBox="1">
            <a:spLocks/>
          </p:cNvSpPr>
          <p:nvPr userDrawn="1"/>
        </p:nvSpPr>
        <p:spPr>
          <a:xfrm>
            <a:off x="8723808" y="6376244"/>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20" name="Text Placeholder 2"/>
          <p:cNvSpPr>
            <a:spLocks noGrp="1"/>
          </p:cNvSpPr>
          <p:nvPr>
            <p:ph type="body" idx="1"/>
          </p:nvPr>
        </p:nvSpPr>
        <p:spPr>
          <a:xfrm>
            <a:off x="609600" y="1535113"/>
            <a:ext cx="5386917" cy="885775"/>
          </a:xfrm>
          <a:prstGeom prst="rect">
            <a:avLst/>
          </a:prstGeom>
        </p:spPr>
        <p:txBody>
          <a:bodyPr anchor="b">
            <a:noAutofit/>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11"/>
          <p:cNvSpPr>
            <a:spLocks noGrp="1"/>
          </p:cNvSpPr>
          <p:nvPr>
            <p:ph sz="quarter" idx="13" hasCustomPrompt="1"/>
          </p:nvPr>
        </p:nvSpPr>
        <p:spPr>
          <a:xfrm>
            <a:off x="609600" y="2420888"/>
            <a:ext cx="5376597" cy="3744416"/>
          </a:xfrm>
        </p:spPr>
        <p:txBody>
          <a:bodyPr/>
          <a:lstStyle>
            <a:lvl1pPr marL="0" indent="0">
              <a:buNone/>
              <a:defRPr sz="2200" b="1">
                <a:latin typeface="+mj-lt"/>
              </a:defRPr>
            </a:lvl1pPr>
            <a:lvl2pPr marL="0" indent="0">
              <a:buFontTx/>
              <a:buNone/>
              <a:defRPr sz="2000"/>
            </a:lvl2pPr>
            <a:lvl3pPr marL="361950" indent="-361950">
              <a:defRPr sz="2000"/>
            </a:lvl3pPr>
            <a:lvl4pPr marL="715963" indent="-354013">
              <a:defRPr sz="2000"/>
            </a:lvl4pPr>
            <a:lvl5pPr marL="1077913" indent="-361950">
              <a:defRPr sz="2000"/>
            </a:lvl5pPr>
            <a:lvl6pPr marL="0" indent="0">
              <a:buNone/>
              <a:defRPr sz="1800"/>
            </a:lvl6pPr>
            <a:lvl7pPr marL="180975" indent="-180975">
              <a:defRPr sz="1800"/>
            </a:lvl7pPr>
            <a:lvl8pPr marL="0" indent="0">
              <a:buNone/>
              <a:defRPr sz="1800"/>
            </a:lvl8pPr>
            <a:lvl9pPr marL="0" indent="0">
              <a:buNone/>
              <a:defRPr sz="1600"/>
            </a:lvl9pPr>
          </a:lstStyle>
          <a:p>
            <a:pPr lvl="1"/>
            <a:r>
              <a:rPr lang="en-US"/>
              <a:t>Second level</a:t>
            </a:r>
          </a:p>
          <a:p>
            <a:pPr lvl="2"/>
            <a:r>
              <a:rPr lang="en-US"/>
              <a:t>Third level</a:t>
            </a:r>
          </a:p>
          <a:p>
            <a:pPr lvl="3"/>
            <a:r>
              <a:rPr lang="en-US"/>
              <a:t>Fourth level</a:t>
            </a:r>
          </a:p>
          <a:p>
            <a:pPr lvl="4"/>
            <a:r>
              <a:rPr lang="en-US"/>
              <a:t>Fifth level</a:t>
            </a:r>
          </a:p>
          <a:p>
            <a:pPr lvl="5"/>
            <a:r>
              <a:rPr lang="en-AU"/>
              <a:t>Level Six</a:t>
            </a:r>
          </a:p>
          <a:p>
            <a:pPr lvl="6"/>
            <a:r>
              <a:rPr lang="en-AU"/>
              <a:t>Level Seven</a:t>
            </a:r>
          </a:p>
          <a:p>
            <a:pPr lvl="7"/>
            <a:r>
              <a:rPr lang="en-AU"/>
              <a:t>Level Eight</a:t>
            </a:r>
          </a:p>
          <a:p>
            <a:pPr lvl="8"/>
            <a:r>
              <a:rPr lang="en-AU"/>
              <a:t>Level Nine</a:t>
            </a:r>
          </a:p>
        </p:txBody>
      </p:sp>
      <p:sp>
        <p:nvSpPr>
          <p:cNvPr id="22" name="Text Placeholder 2"/>
          <p:cNvSpPr>
            <a:spLocks noGrp="1"/>
          </p:cNvSpPr>
          <p:nvPr>
            <p:ph type="body" idx="14"/>
          </p:nvPr>
        </p:nvSpPr>
        <p:spPr>
          <a:xfrm>
            <a:off x="6242182" y="1535113"/>
            <a:ext cx="5386917" cy="885775"/>
          </a:xfrm>
          <a:prstGeom prst="rect">
            <a:avLst/>
          </a:prstGeom>
        </p:spPr>
        <p:txBody>
          <a:bodyPr anchor="b">
            <a:noAutofit/>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11"/>
          <p:cNvSpPr>
            <a:spLocks noGrp="1"/>
          </p:cNvSpPr>
          <p:nvPr>
            <p:ph sz="quarter" idx="15" hasCustomPrompt="1"/>
          </p:nvPr>
        </p:nvSpPr>
        <p:spPr>
          <a:xfrm>
            <a:off x="6242182" y="2420888"/>
            <a:ext cx="5376597" cy="3744416"/>
          </a:xfrm>
        </p:spPr>
        <p:txBody>
          <a:bodyPr/>
          <a:lstStyle>
            <a:lvl1pPr marL="0" indent="0">
              <a:buNone/>
              <a:defRPr sz="2200" b="1">
                <a:latin typeface="+mj-lt"/>
              </a:defRPr>
            </a:lvl1pPr>
            <a:lvl2pPr marL="0" indent="0">
              <a:buFontTx/>
              <a:buNone/>
              <a:defRPr sz="2000"/>
            </a:lvl2pPr>
            <a:lvl3pPr marL="361950" indent="-361950">
              <a:defRPr sz="2000"/>
            </a:lvl3pPr>
            <a:lvl4pPr marL="715963" indent="-354013">
              <a:defRPr sz="2000"/>
            </a:lvl4pPr>
            <a:lvl5pPr marL="1077913" indent="-361950">
              <a:defRPr sz="2000"/>
            </a:lvl5pPr>
            <a:lvl6pPr marL="0" indent="0">
              <a:buNone/>
              <a:defRPr sz="1800"/>
            </a:lvl6pPr>
            <a:lvl7pPr marL="180975" indent="-180975">
              <a:defRPr sz="1800"/>
            </a:lvl7pPr>
            <a:lvl8pPr marL="0" indent="0">
              <a:buNone/>
              <a:defRPr sz="1800"/>
            </a:lvl8pPr>
            <a:lvl9pPr marL="0" indent="0">
              <a:buNone/>
              <a:defRPr sz="1600"/>
            </a:lvl9pPr>
          </a:lstStyle>
          <a:p>
            <a:pPr lvl="1"/>
            <a:r>
              <a:rPr lang="en-US"/>
              <a:t>Second level</a:t>
            </a:r>
          </a:p>
          <a:p>
            <a:pPr lvl="2"/>
            <a:r>
              <a:rPr lang="en-US"/>
              <a:t>Third level</a:t>
            </a:r>
          </a:p>
          <a:p>
            <a:pPr lvl="3"/>
            <a:r>
              <a:rPr lang="en-US"/>
              <a:t>Fourth level</a:t>
            </a:r>
          </a:p>
          <a:p>
            <a:pPr lvl="4"/>
            <a:r>
              <a:rPr lang="en-US"/>
              <a:t>Fifth level</a:t>
            </a:r>
          </a:p>
          <a:p>
            <a:pPr lvl="5"/>
            <a:r>
              <a:rPr lang="en-AU"/>
              <a:t>Level Six</a:t>
            </a:r>
          </a:p>
          <a:p>
            <a:pPr lvl="6"/>
            <a:r>
              <a:rPr lang="en-AU"/>
              <a:t>Level Seven</a:t>
            </a:r>
          </a:p>
          <a:p>
            <a:pPr lvl="7"/>
            <a:r>
              <a:rPr lang="en-AU"/>
              <a:t>Level Eight</a:t>
            </a:r>
          </a:p>
          <a:p>
            <a:pPr lvl="8"/>
            <a:r>
              <a:rPr lang="en-AU"/>
              <a:t>Level Nine</a:t>
            </a:r>
          </a:p>
        </p:txBody>
      </p:sp>
    </p:spTree>
    <p:extLst>
      <p:ext uri="{BB962C8B-B14F-4D97-AF65-F5344CB8AC3E}">
        <p14:creationId xmlns:p14="http://schemas.microsoft.com/office/powerpoint/2010/main" val="27572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9" name="Rectangle 8"/>
          <p:cNvSpPr/>
          <p:nvPr userDrawn="1"/>
        </p:nvSpPr>
        <p:spPr>
          <a:xfrm>
            <a:off x="0" y="-1"/>
            <a:ext cx="12192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0" name="Title 1"/>
          <p:cNvSpPr>
            <a:spLocks noGrp="1"/>
          </p:cNvSpPr>
          <p:nvPr>
            <p:ph type="title"/>
          </p:nvPr>
        </p:nvSpPr>
        <p:spPr>
          <a:xfrm>
            <a:off x="1583499" y="1"/>
            <a:ext cx="9998901"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18" name="Slide Number Placeholder 5"/>
          <p:cNvSpPr txBox="1">
            <a:spLocks/>
          </p:cNvSpPr>
          <p:nvPr userDrawn="1"/>
        </p:nvSpPr>
        <p:spPr>
          <a:xfrm>
            <a:off x="8737600" y="6356349"/>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16" name="Content Placeholder 11"/>
          <p:cNvSpPr>
            <a:spLocks noGrp="1"/>
          </p:cNvSpPr>
          <p:nvPr>
            <p:ph sz="quarter" idx="13"/>
          </p:nvPr>
        </p:nvSpPr>
        <p:spPr>
          <a:xfrm>
            <a:off x="1570357" y="2852937"/>
            <a:ext cx="10045700" cy="3391857"/>
          </a:xfrm>
        </p:spPr>
        <p:txBody>
          <a:bodyPr/>
          <a:lstStyle>
            <a:lvl1pPr marL="0" indent="0">
              <a:buNone/>
              <a:defRPr sz="2200" b="1">
                <a:latin typeface="+mj-lt"/>
              </a:defRPr>
            </a:lvl1pPr>
            <a:lvl2pPr marL="0" indent="0">
              <a:buFontTx/>
              <a:buNone/>
              <a:defRPr sz="2200"/>
            </a:lvl2pPr>
            <a:lvl3pPr marL="361950" indent="-361950">
              <a:defRPr sz="2200"/>
            </a:lvl3pPr>
            <a:lvl4pPr marL="715963" indent="-354013">
              <a:defRPr sz="2200"/>
            </a:lvl4pPr>
            <a:lvl5pPr marL="1077913" indent="-361950">
              <a:defRPr/>
            </a:lvl5pPr>
            <a:lvl6pPr marL="0" indent="0">
              <a:buNone/>
              <a:defRPr sz="1800"/>
            </a:lvl6pPr>
            <a:lvl7pPr marL="180975" indent="-180975">
              <a:defRPr sz="1800"/>
            </a:lvl7pPr>
            <a:lvl8pPr marL="0" indent="0">
              <a:buNone/>
              <a:defRPr sz="1800"/>
            </a:lvl8pPr>
            <a:lvl9pPr marL="0" indent="0">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9954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AA5E5-4A2F-4BF0-BD24-3D5392D61631}" type="datetimeFigureOut">
              <a:rPr lang="en-AU" smtClean="0"/>
              <a:t>11/08/2020</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4786E-3355-4319-A349-5A0CCF522B01}" type="slidenum">
              <a:rPr lang="en-AU" smtClean="0"/>
              <a:t>‹#›</a:t>
            </a:fld>
            <a:endParaRPr lang="en-AU"/>
          </a:p>
        </p:txBody>
      </p:sp>
    </p:spTree>
    <p:extLst>
      <p:ext uri="{BB962C8B-B14F-4D97-AF65-F5344CB8AC3E}">
        <p14:creationId xmlns:p14="http://schemas.microsoft.com/office/powerpoint/2010/main" val="4056899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16FF5-A8B0-43B1-9C51-65DBA0C168D7}"/>
              </a:ext>
            </a:extLst>
          </p:cNvPr>
          <p:cNvSpPr>
            <a:spLocks noGrp="1"/>
          </p:cNvSpPr>
          <p:nvPr>
            <p:ph type="title"/>
          </p:nvPr>
        </p:nvSpPr>
        <p:spPr>
          <a:xfrm>
            <a:off x="360000" y="360002"/>
            <a:ext cx="11469600" cy="981071"/>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35A4547-8355-475B-B4EA-D0B6773DB35D}"/>
              </a:ext>
            </a:extLst>
          </p:cNvPr>
          <p:cNvSpPr>
            <a:spLocks noGrp="1"/>
          </p:cNvSpPr>
          <p:nvPr>
            <p:ph type="body" idx="1"/>
          </p:nvPr>
        </p:nvSpPr>
        <p:spPr>
          <a:xfrm>
            <a:off x="360000" y="1440000"/>
            <a:ext cx="11469600" cy="439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4">
            <a:extLst>
              <a:ext uri="{FF2B5EF4-FFF2-40B4-BE49-F238E27FC236}">
                <a16:creationId xmlns:a16="http://schemas.microsoft.com/office/drawing/2014/main" id="{C11B0842-C7F1-4D81-B8D0-BD7B5BF976F7}"/>
              </a:ext>
            </a:extLst>
          </p:cNvPr>
          <p:cNvSpPr>
            <a:spLocks noGrp="1"/>
          </p:cNvSpPr>
          <p:nvPr>
            <p:ph type="sldNum" sz="quarter" idx="4"/>
          </p:nvPr>
        </p:nvSpPr>
        <p:spPr>
          <a:xfrm>
            <a:off x="8867775" y="6047888"/>
            <a:ext cx="1857375" cy="365125"/>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9A6A35F-AEE9-42CE-9B2D-5115E649AC8D}" type="slidenum">
              <a:rPr lang="en-AU" smtClean="0"/>
              <a:pPr/>
              <a:t>‹#›</a:t>
            </a:fld>
            <a:endParaRPr lang="en-AU"/>
          </a:p>
        </p:txBody>
      </p:sp>
    </p:spTree>
    <p:extLst>
      <p:ext uri="{BB962C8B-B14F-4D97-AF65-F5344CB8AC3E}">
        <p14:creationId xmlns:p14="http://schemas.microsoft.com/office/powerpoint/2010/main" val="383341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309"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rgbClr val="808080"/>
          </a:solidFill>
          <a:latin typeface="Arial" panose="020B0604020202020204" pitchFamily="34" charset="0"/>
          <a:ea typeface="+mn-ea"/>
          <a:cs typeface="Arial" panose="020B0604020202020204" pitchFamily="34" charset="0"/>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rgbClr val="808080"/>
          </a:solidFill>
          <a:latin typeface="Arial" panose="020B0604020202020204" pitchFamily="34" charset="0"/>
          <a:ea typeface="+mn-ea"/>
          <a:cs typeface="Arial" panose="020B0604020202020204" pitchFamily="34" charset="0"/>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rgbClr val="808080"/>
          </a:solidFill>
          <a:latin typeface="Arial" panose="020B0604020202020204" pitchFamily="34" charset="0"/>
          <a:ea typeface="+mn-ea"/>
          <a:cs typeface="Arial" panose="020B0604020202020204" pitchFamily="34" charset="0"/>
        </a:defRPr>
      </a:lvl3pPr>
      <a:lvl4pPr marL="1600040" indent="-228578" algn="l" defTabSz="914309" rtl="0" eaLnBrk="1" latinLnBrk="0" hangingPunct="1">
        <a:lnSpc>
          <a:spcPct val="90000"/>
        </a:lnSpc>
        <a:spcBef>
          <a:spcPts val="500"/>
        </a:spcBef>
        <a:buFont typeface="Arial" panose="020B0604020202020204" pitchFamily="34" charset="0"/>
        <a:buChar char="•"/>
        <a:defRPr sz="1800" kern="1200">
          <a:solidFill>
            <a:srgbClr val="808080"/>
          </a:solidFill>
          <a:latin typeface="Arial" panose="020B0604020202020204" pitchFamily="34" charset="0"/>
          <a:ea typeface="+mn-ea"/>
          <a:cs typeface="Arial" panose="020B0604020202020204" pitchFamily="34" charset="0"/>
        </a:defRPr>
      </a:lvl4pPr>
      <a:lvl5pPr marL="2057195" indent="-228578" algn="l" defTabSz="914309" rtl="0" eaLnBrk="1" latinLnBrk="0" hangingPunct="1">
        <a:lnSpc>
          <a:spcPct val="90000"/>
        </a:lnSpc>
        <a:spcBef>
          <a:spcPts val="500"/>
        </a:spcBef>
        <a:buFont typeface="Arial" panose="020B0604020202020204" pitchFamily="34" charset="0"/>
        <a:buChar char="•"/>
        <a:defRPr sz="1800" kern="1200">
          <a:solidFill>
            <a:srgbClr val="808080"/>
          </a:solidFill>
          <a:latin typeface="Arial" panose="020B0604020202020204" pitchFamily="34" charset="0"/>
          <a:ea typeface="+mn-ea"/>
          <a:cs typeface="Arial" panose="020B0604020202020204" pitchFamily="34" charset="0"/>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5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hyperlink" Target="http://agriculture.vic.gov.au/agriculture/weather-and-climate/understanding-weather-and-climate/climatedogs" TargetMode="External"/><Relationship Id="rId4" Type="http://schemas.openxmlformats.org/officeDocument/2006/relationships/image" Target="../media/image77.jpeg"/></Relationships>
</file>

<file path=ppt/slides/_rels/slide4.xml.rels><?xml version="1.0" encoding="UTF-8" standalone="yes"?>
<Relationships xmlns="http://schemas.openxmlformats.org/package/2006/relationships"><Relationship Id="rId8" Type="http://schemas.openxmlformats.org/officeDocument/2006/relationships/hyperlink" Target="https://www.climatechange.vic.gov.au/__data/assets/pdf_file/0027/419148/CCC-Lit-Review-Guide-for-Policymakers.pdf" TargetMode="External"/><Relationship Id="rId3" Type="http://schemas.openxmlformats.org/officeDocument/2006/relationships/image" Target="../media/image28.png"/><Relationship Id="rId7" Type="http://schemas.openxmlformats.org/officeDocument/2006/relationships/hyperlink" Target="https://www.climatechange.vic.gov.au/adapting-to-climate-change-impacts/victorian-climate-projections-2019"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hyperlink" Target="https://www.climatechange.vic.gov.au/__data/assets/pdf_file/0011/413030/The-economic-impact-of-heatwaves-on-Victoria.pdf" TargetMode="External"/><Relationship Id="rId5" Type="http://schemas.openxmlformats.org/officeDocument/2006/relationships/image" Target="../media/image20.jpeg"/><Relationship Id="rId10" Type="http://schemas.openxmlformats.org/officeDocument/2006/relationships/image" Target="../media/image31.jpeg"/><Relationship Id="rId4" Type="http://schemas.openxmlformats.org/officeDocument/2006/relationships/hyperlink" Target="https://www.climatechange.vic.gov.au/climate-science-report-2019" TargetMode="External"/><Relationship Id="rId9" Type="http://schemas.openxmlformats.org/officeDocument/2006/relationships/image" Target="../media/image30.jpeg"/></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hyperlink" Target="mailto:climate.science@delwp.vic.gov.au"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svg"/><Relationship Id="rId18" Type="http://schemas.openxmlformats.org/officeDocument/2006/relationships/hyperlink" Target="https://water.vic.gov.au/__data/assets/pdf_file/0014/52331/Guidelines-for-Assessing-the-Impact-of-Climate-Change-on-Water-Availability-in-Victoria.pdf" TargetMode="External"/><Relationship Id="rId3" Type="http://schemas.openxmlformats.org/officeDocument/2006/relationships/hyperlink" Target="https://www.climatechange.vic.gov.au/__data/assets/pdf_file/0027/419148/CCC-Lit-Review-Guide-for-Policymakers.pdf" TargetMode="External"/><Relationship Id="rId21" Type="http://schemas.openxmlformats.org/officeDocument/2006/relationships/hyperlink" Target="mailto:climate.science@delwp.vic.gov.au" TargetMode="External"/><Relationship Id="rId7" Type="http://schemas.openxmlformats.org/officeDocument/2006/relationships/hyperlink" Target="https://www.climatechange.vic.gov.au/__data/assets/pdf_file/0016/435121/Vic-Climate-Projections-2019-Technical-Report_20200218.pdf" TargetMode="External"/><Relationship Id="rId12" Type="http://schemas.openxmlformats.org/officeDocument/2006/relationships/image" Target="../media/image40.png"/><Relationship Id="rId17" Type="http://schemas.openxmlformats.org/officeDocument/2006/relationships/image" Target="../media/image45.svg"/><Relationship Id="rId2" Type="http://schemas.openxmlformats.org/officeDocument/2006/relationships/notesSlide" Target="../notesSlides/notesSlide44.xml"/><Relationship Id="rId16" Type="http://schemas.openxmlformats.org/officeDocument/2006/relationships/image" Target="../media/image44.png"/><Relationship Id="rId20" Type="http://schemas.openxmlformats.org/officeDocument/2006/relationships/hyperlink" Target="http://arr.ga.gov.au/arr-guideline" TargetMode="External"/><Relationship Id="rId1" Type="http://schemas.openxmlformats.org/officeDocument/2006/relationships/slideLayout" Target="../slideLayouts/slideLayout5.xml"/><Relationship Id="rId6" Type="http://schemas.openxmlformats.org/officeDocument/2006/relationships/image" Target="../media/image37.jpeg"/><Relationship Id="rId11" Type="http://schemas.openxmlformats.org/officeDocument/2006/relationships/hyperlink" Target="https://www.climatechangeinaustralia.gov.au/en/climate-projections/future-climate/victorian-climate-projections-2019/vcp19-guidance/" TargetMode="External"/><Relationship Id="rId5" Type="http://schemas.openxmlformats.org/officeDocument/2006/relationships/hyperlink" Target="https://www.climatechange.vic.gov.au/adapting-to-climate-change-impacts/victorian-climate-projections-2019" TargetMode="External"/><Relationship Id="rId15" Type="http://schemas.openxmlformats.org/officeDocument/2006/relationships/image" Target="../media/image43.svg"/><Relationship Id="rId10" Type="http://schemas.openxmlformats.org/officeDocument/2006/relationships/image" Target="../media/image39.jpeg"/><Relationship Id="rId19" Type="http://schemas.openxmlformats.org/officeDocument/2006/relationships/hyperlink" Target="https://www.water.vic.gov.au/climate-change/climate-and-water-resources-research/the-victorian-water-and-climate-initiative" TargetMode="External"/><Relationship Id="rId4" Type="http://schemas.openxmlformats.org/officeDocument/2006/relationships/image" Target="../media/image34.jpeg"/><Relationship Id="rId9" Type="http://schemas.openxmlformats.org/officeDocument/2006/relationships/hyperlink" Target="https://www.climatechange.vic.gov.au/__data/assets/pdf_file/0029/442964/Victorias-Climate-Science-Report-2019.pdf" TargetMode="External"/><Relationship Id="rId1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hyperlink" Target="http://www.climatechange.vic.gov.au/"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hyperlink" Target="https://www.climatechange.vic.gov.au/__data/assets/pdf_file/0029/442964/Victorias-Climate-Science-Report-2019.pdf" TargetMode="External"/><Relationship Id="rId18" Type="http://schemas.openxmlformats.org/officeDocument/2006/relationships/image" Target="../media/image42.png"/><Relationship Id="rId26" Type="http://schemas.openxmlformats.org/officeDocument/2006/relationships/image" Target="../media/image47.svg"/><Relationship Id="rId3" Type="http://schemas.openxmlformats.org/officeDocument/2006/relationships/hyperlink" Target="https://www.climatechange.vic.gov.au/__data/assets/pdf_file/0027/419148/CCC-Lit-Review-Guide-for-Policymakers.pdf" TargetMode="External"/><Relationship Id="rId21" Type="http://schemas.openxmlformats.org/officeDocument/2006/relationships/image" Target="../media/image45.svg"/><Relationship Id="rId7" Type="http://schemas.openxmlformats.org/officeDocument/2006/relationships/image" Target="../media/image35.png"/><Relationship Id="rId12" Type="http://schemas.openxmlformats.org/officeDocument/2006/relationships/image" Target="../media/image38.png"/><Relationship Id="rId17" Type="http://schemas.openxmlformats.org/officeDocument/2006/relationships/image" Target="../media/image41.svg"/><Relationship Id="rId25" Type="http://schemas.openxmlformats.org/officeDocument/2006/relationships/image" Target="../media/image46.png"/><Relationship Id="rId2" Type="http://schemas.openxmlformats.org/officeDocument/2006/relationships/notesSlide" Target="../notesSlides/notesSlide5.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34.jpeg"/><Relationship Id="rId11" Type="http://schemas.openxmlformats.org/officeDocument/2006/relationships/hyperlink" Target="https://www.climatechange.vic.gov.au/__data/assets/pdf_file/0016/435121/Vic-Climate-Projections-2019-Technical-Report_20200218.pdf" TargetMode="External"/><Relationship Id="rId24" Type="http://schemas.openxmlformats.org/officeDocument/2006/relationships/hyperlink" Target="http://arr.ga.gov.au/arr-guideline" TargetMode="External"/><Relationship Id="rId5" Type="http://schemas.openxmlformats.org/officeDocument/2006/relationships/image" Target="../media/image33.svg"/><Relationship Id="rId15" Type="http://schemas.openxmlformats.org/officeDocument/2006/relationships/hyperlink" Target="https://www.climatechangeinaustralia.gov.au/en/climate-projections/future-climate/victorian-climate-projections-2019/vcp19-guidance/" TargetMode="External"/><Relationship Id="rId23" Type="http://schemas.openxmlformats.org/officeDocument/2006/relationships/hyperlink" Target="https://www.water.vic.gov.au/climate-change/climate-and-water-resources-research/the-victorian-water-and-climate-initiative" TargetMode="External"/><Relationship Id="rId28" Type="http://schemas.openxmlformats.org/officeDocument/2006/relationships/image" Target="../media/image49.svg"/><Relationship Id="rId10" Type="http://schemas.openxmlformats.org/officeDocument/2006/relationships/image" Target="../media/image37.jpeg"/><Relationship Id="rId19" Type="http://schemas.openxmlformats.org/officeDocument/2006/relationships/image" Target="../media/image43.svg"/><Relationship Id="rId4" Type="http://schemas.openxmlformats.org/officeDocument/2006/relationships/image" Target="../media/image32.png"/><Relationship Id="rId9" Type="http://schemas.openxmlformats.org/officeDocument/2006/relationships/hyperlink" Target="https://www.climatechange.vic.gov.au/adapting-to-climate-change-impacts/victorian-climate-projections-2019" TargetMode="External"/><Relationship Id="rId14" Type="http://schemas.openxmlformats.org/officeDocument/2006/relationships/image" Target="../media/image39.jpeg"/><Relationship Id="rId22" Type="http://schemas.openxmlformats.org/officeDocument/2006/relationships/hyperlink" Target="https://water.vic.gov.au/__data/assets/pdf_file/0014/52331/Guidelines-for-Assessing-the-Impact-of-Climate-Change-on-Water-Availability-in-Victoria.pdf" TargetMode="External"/><Relationship Id="rId27" Type="http://schemas.openxmlformats.org/officeDocument/2006/relationships/image" Target="../media/image48.png"/><Relationship Id="rId30" Type="http://schemas.openxmlformats.org/officeDocument/2006/relationships/image" Target="../media/image5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96788" y="29295"/>
            <a:ext cx="10509599" cy="1611246"/>
          </a:xfrm>
          <a:prstGeom prst="rect">
            <a:avLst/>
          </a:prstGeom>
        </p:spPr>
        <p:txBody>
          <a:bodyPr anchor="ctr" anchorCtr="0">
            <a:noAutofit/>
          </a:bodyPr>
          <a:lstStyle>
            <a:lvl1pPr algn="r" defTabSz="914400" rtl="0" eaLnBrk="1" latinLnBrk="0" hangingPunct="1">
              <a:lnSpc>
                <a:spcPts val="32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a:lstStyle>
          <a:p>
            <a:r>
              <a:rPr lang="en-US">
                <a:latin typeface="Arial"/>
                <a:cs typeface="Arial"/>
              </a:rPr>
              <a:t>Climate Change in Victoria</a:t>
            </a:r>
            <a:r>
              <a:rPr lang="en-AU"/>
              <a:t> </a:t>
            </a:r>
            <a:r>
              <a:rPr lang="en-US">
                <a:latin typeface="Arial"/>
                <a:cs typeface="Arial"/>
              </a:rPr>
              <a:t>Past, Present and Future</a:t>
            </a:r>
            <a:endParaRPr lang="en-AU">
              <a:latin typeface="Arial"/>
              <a:cs typeface="Arial"/>
            </a:endParaRPr>
          </a:p>
        </p:txBody>
      </p:sp>
      <p:sp>
        <p:nvSpPr>
          <p:cNvPr id="5" name="Subtitle 2"/>
          <p:cNvSpPr txBox="1">
            <a:spLocks/>
          </p:cNvSpPr>
          <p:nvPr/>
        </p:nvSpPr>
        <p:spPr>
          <a:xfrm>
            <a:off x="5447347" y="2633354"/>
            <a:ext cx="6588224" cy="2988248"/>
          </a:xfrm>
          <a:prstGeom prst="rect">
            <a:avLst/>
          </a:prstGeom>
        </p:spPr>
        <p:txBody>
          <a:bodyPr anchor="ctr" anchorCtr="0">
            <a:normAutofit/>
          </a:bodyPr>
          <a:lstStyle>
            <a:lvl1pPr marL="0" indent="0" algn="l" defTabSz="914400" rtl="0" eaLnBrk="1" latinLnBrk="0" hangingPunct="1">
              <a:lnSpc>
                <a:spcPts val="2000"/>
              </a:lnSpc>
              <a:spcBef>
                <a:spcPct val="20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lnSpc>
                <a:spcPct val="100000"/>
              </a:lnSpc>
            </a:pPr>
            <a:r>
              <a:rPr lang="en-AU" sz="2800"/>
              <a:t>Climate Science and Communications</a:t>
            </a:r>
          </a:p>
          <a:p>
            <a:pPr algn="r">
              <a:lnSpc>
                <a:spcPct val="100000"/>
              </a:lnSpc>
            </a:pPr>
            <a:r>
              <a:rPr lang="en-AU" sz="2800"/>
              <a:t>Climate Change Division</a:t>
            </a:r>
          </a:p>
          <a:p>
            <a:pPr algn="r"/>
            <a:endParaRPr lang="en-AU" sz="2800"/>
          </a:p>
          <a:p>
            <a:pPr algn="r"/>
            <a:r>
              <a:rPr lang="en-AU" sz="2800"/>
              <a:t>climate.science@delwp.vic.gov.au</a:t>
            </a:r>
          </a:p>
        </p:txBody>
      </p:sp>
    </p:spTree>
    <p:extLst>
      <p:ext uri="{BB962C8B-B14F-4D97-AF65-F5344CB8AC3E}">
        <p14:creationId xmlns:p14="http://schemas.microsoft.com/office/powerpoint/2010/main" val="3727256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BA15A-0F08-4412-A32B-8F889DEE77BE}"/>
              </a:ext>
            </a:extLst>
          </p:cNvPr>
          <p:cNvSpPr>
            <a:spLocks noGrp="1"/>
          </p:cNvSpPr>
          <p:nvPr>
            <p:ph type="title"/>
          </p:nvPr>
        </p:nvSpPr>
        <p:spPr/>
        <p:txBody>
          <a:bodyPr/>
          <a:lstStyle/>
          <a:p>
            <a:r>
              <a:rPr lang="en-AU"/>
              <a:t>Victoria has had more very hot days</a:t>
            </a:r>
          </a:p>
        </p:txBody>
      </p:sp>
      <p:pic>
        <p:nvPicPr>
          <p:cNvPr id="4" name="Picture 3">
            <a:extLst>
              <a:ext uri="{FF2B5EF4-FFF2-40B4-BE49-F238E27FC236}">
                <a16:creationId xmlns:a16="http://schemas.microsoft.com/office/drawing/2014/main" id="{40ABD5FA-0F61-4619-81AB-558210CCA776}"/>
              </a:ext>
            </a:extLst>
          </p:cNvPr>
          <p:cNvPicPr>
            <a:picLocks noChangeAspect="1"/>
          </p:cNvPicPr>
          <p:nvPr/>
        </p:nvPicPr>
        <p:blipFill>
          <a:blip r:embed="rId3"/>
          <a:stretch>
            <a:fillRect/>
          </a:stretch>
        </p:blipFill>
        <p:spPr>
          <a:xfrm>
            <a:off x="1360228" y="710126"/>
            <a:ext cx="9681908" cy="5881244"/>
          </a:xfrm>
          <a:prstGeom prst="rect">
            <a:avLst/>
          </a:prstGeom>
        </p:spPr>
      </p:pic>
    </p:spTree>
    <p:extLst>
      <p:ext uri="{BB962C8B-B14F-4D97-AF65-F5344CB8AC3E}">
        <p14:creationId xmlns:p14="http://schemas.microsoft.com/office/powerpoint/2010/main" val="261794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7FFF-F17D-4AF4-9106-CAB356F2F1FD}"/>
              </a:ext>
            </a:extLst>
          </p:cNvPr>
          <p:cNvSpPr>
            <a:spLocks noGrp="1"/>
          </p:cNvSpPr>
          <p:nvPr>
            <p:ph type="title"/>
          </p:nvPr>
        </p:nvSpPr>
        <p:spPr/>
        <p:txBody>
          <a:bodyPr/>
          <a:lstStyle/>
          <a:p>
            <a:r>
              <a:rPr lang="en-AU"/>
              <a:t>Observed Rainfall change in Victoria for the last 30 years</a:t>
            </a:r>
          </a:p>
        </p:txBody>
      </p:sp>
      <p:pic>
        <p:nvPicPr>
          <p:cNvPr id="4" name="Content Placeholder 3">
            <a:extLst>
              <a:ext uri="{FF2B5EF4-FFF2-40B4-BE49-F238E27FC236}">
                <a16:creationId xmlns:a16="http://schemas.microsoft.com/office/drawing/2014/main" id="{1D025915-D094-4EAC-AE75-A256293EA822}"/>
              </a:ext>
            </a:extLst>
          </p:cNvPr>
          <p:cNvPicPr>
            <a:picLocks noGrp="1" noChangeAspect="1"/>
          </p:cNvPicPr>
          <p:nvPr>
            <p:ph sz="quarter" idx="13"/>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l="860" r="37805" b="20396"/>
          <a:stretch/>
        </p:blipFill>
        <p:spPr>
          <a:xfrm>
            <a:off x="205414" y="1722063"/>
            <a:ext cx="9846782" cy="4459282"/>
          </a:xfrm>
          <a:prstGeom prst="rect">
            <a:avLst/>
          </a:prstGeom>
        </p:spPr>
      </p:pic>
      <p:pic>
        <p:nvPicPr>
          <p:cNvPr id="5" name="Content Placeholder 3">
            <a:extLst>
              <a:ext uri="{FF2B5EF4-FFF2-40B4-BE49-F238E27FC236}">
                <a16:creationId xmlns:a16="http://schemas.microsoft.com/office/drawing/2014/main" id="{5EFE23C7-FFAD-4895-9C93-3426051DCB7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90389" y="988280"/>
            <a:ext cx="2891883" cy="1821975"/>
          </a:xfrm>
          <a:prstGeom prst="rect">
            <a:avLst/>
          </a:prstGeom>
        </p:spPr>
      </p:pic>
    </p:spTree>
    <p:extLst>
      <p:ext uri="{BB962C8B-B14F-4D97-AF65-F5344CB8AC3E}">
        <p14:creationId xmlns:p14="http://schemas.microsoft.com/office/powerpoint/2010/main" val="2983188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30CE-16B4-4959-A9D0-C7561EFEEABA}"/>
              </a:ext>
            </a:extLst>
          </p:cNvPr>
          <p:cNvSpPr>
            <a:spLocks noGrp="1"/>
          </p:cNvSpPr>
          <p:nvPr>
            <p:ph type="title"/>
          </p:nvPr>
        </p:nvSpPr>
        <p:spPr/>
        <p:txBody>
          <a:bodyPr/>
          <a:lstStyle/>
          <a:p>
            <a:r>
              <a:rPr lang="en-AU"/>
              <a:t>Fire danger in Spring is increasing for Victoria</a:t>
            </a:r>
          </a:p>
        </p:txBody>
      </p:sp>
      <p:pic>
        <p:nvPicPr>
          <p:cNvPr id="4" name="Content Placeholder 3">
            <a:extLst>
              <a:ext uri="{FF2B5EF4-FFF2-40B4-BE49-F238E27FC236}">
                <a16:creationId xmlns:a16="http://schemas.microsoft.com/office/drawing/2014/main" id="{92866F79-EF52-4D28-B658-E012061A4785}"/>
              </a:ext>
            </a:extLst>
          </p:cNvPr>
          <p:cNvPicPr>
            <a:picLocks noGrp="1" noChangeAspect="1"/>
          </p:cNvPicPr>
          <p:nvPr>
            <p:ph sz="quarter" idx="13"/>
          </p:nvPr>
        </p:nvPicPr>
        <p:blipFill>
          <a:blip r:embed="rId3"/>
          <a:stretch>
            <a:fillRect/>
          </a:stretch>
        </p:blipFill>
        <p:spPr>
          <a:xfrm>
            <a:off x="1286515" y="810405"/>
            <a:ext cx="9859539" cy="5485678"/>
          </a:xfrm>
          <a:prstGeom prst="rect">
            <a:avLst/>
          </a:prstGeom>
        </p:spPr>
      </p:pic>
    </p:spTree>
    <p:extLst>
      <p:ext uri="{BB962C8B-B14F-4D97-AF65-F5344CB8AC3E}">
        <p14:creationId xmlns:p14="http://schemas.microsoft.com/office/powerpoint/2010/main" val="75948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2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F59D-D094-C84F-9B18-31111043AAD5}"/>
              </a:ext>
            </a:extLst>
          </p:cNvPr>
          <p:cNvSpPr>
            <a:spLocks noGrp="1"/>
          </p:cNvSpPr>
          <p:nvPr>
            <p:ph type="title"/>
          </p:nvPr>
        </p:nvSpPr>
        <p:spPr>
          <a:xfrm>
            <a:off x="6300674" y="2149315"/>
            <a:ext cx="5661751" cy="1782792"/>
          </a:xfrm>
        </p:spPr>
        <p:txBody>
          <a:bodyPr vert="horz" lIns="121920" tIns="60960" rIns="121920" bIns="60960" rtlCol="0" anchor="b">
            <a:normAutofit/>
          </a:bodyPr>
          <a:lstStyle/>
          <a:p>
            <a:pPr algn="r" defTabSz="1219170"/>
            <a:r>
              <a:rPr lang="en-US" sz="5400">
                <a:solidFill>
                  <a:srgbClr val="FFFFFF"/>
                </a:solidFill>
              </a:rPr>
              <a:t>What about the future?</a:t>
            </a:r>
          </a:p>
        </p:txBody>
      </p:sp>
      <p:pic>
        <p:nvPicPr>
          <p:cNvPr id="5" name="Picture 4">
            <a:extLst>
              <a:ext uri="{FF2B5EF4-FFF2-40B4-BE49-F238E27FC236}">
                <a16:creationId xmlns:a16="http://schemas.microsoft.com/office/drawing/2014/main" id="{4114C08C-4DB3-4510-BE40-7815D9C379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 y="13"/>
            <a:ext cx="6024127" cy="6857987"/>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15293388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3603-B055-443C-9D0D-072D1A353CEE}"/>
              </a:ext>
            </a:extLst>
          </p:cNvPr>
          <p:cNvSpPr>
            <a:spLocks noGrp="1"/>
          </p:cNvSpPr>
          <p:nvPr>
            <p:ph type="title"/>
          </p:nvPr>
        </p:nvSpPr>
        <p:spPr/>
        <p:txBody>
          <a:bodyPr/>
          <a:lstStyle/>
          <a:p>
            <a:r>
              <a:rPr lang="en-AU"/>
              <a:t>What about the future?</a:t>
            </a:r>
          </a:p>
        </p:txBody>
      </p:sp>
      <p:pic>
        <p:nvPicPr>
          <p:cNvPr id="3" name="Picture 4" descr="A close up of a logo&#10;&#10;Description generated with high confidence">
            <a:extLst>
              <a:ext uri="{FF2B5EF4-FFF2-40B4-BE49-F238E27FC236}">
                <a16:creationId xmlns:a16="http://schemas.microsoft.com/office/drawing/2014/main" id="{3A68FAC9-DCC8-4E9D-BB72-029F58802905}"/>
              </a:ext>
            </a:extLst>
          </p:cNvPr>
          <p:cNvPicPr>
            <a:picLocks noChangeAspect="1"/>
          </p:cNvPicPr>
          <p:nvPr/>
        </p:nvPicPr>
        <p:blipFill>
          <a:blip r:embed="rId3"/>
          <a:stretch>
            <a:fillRect/>
          </a:stretch>
        </p:blipFill>
        <p:spPr>
          <a:xfrm>
            <a:off x="2093119" y="984306"/>
            <a:ext cx="8231980" cy="5603762"/>
          </a:xfrm>
          <a:prstGeom prst="rect">
            <a:avLst/>
          </a:prstGeom>
        </p:spPr>
      </p:pic>
    </p:spTree>
    <p:extLst>
      <p:ext uri="{BB962C8B-B14F-4D97-AF65-F5344CB8AC3E}">
        <p14:creationId xmlns:p14="http://schemas.microsoft.com/office/powerpoint/2010/main" val="196169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5A6A-2ED2-437F-8D63-77A448104C48}"/>
              </a:ext>
            </a:extLst>
          </p:cNvPr>
          <p:cNvSpPr>
            <a:spLocks noGrp="1"/>
          </p:cNvSpPr>
          <p:nvPr>
            <p:ph type="title"/>
          </p:nvPr>
        </p:nvSpPr>
        <p:spPr/>
        <p:txBody>
          <a:bodyPr/>
          <a:lstStyle/>
          <a:p>
            <a:r>
              <a:rPr lang="en-AU">
                <a:latin typeface="Arial"/>
                <a:cs typeface="Arial"/>
              </a:rPr>
              <a:t>Victoria's Projected Temperature Pathways</a:t>
            </a:r>
          </a:p>
        </p:txBody>
      </p:sp>
      <p:pic>
        <p:nvPicPr>
          <p:cNvPr id="5" name="Content Placeholder 3">
            <a:extLst>
              <a:ext uri="{FF2B5EF4-FFF2-40B4-BE49-F238E27FC236}">
                <a16:creationId xmlns:a16="http://schemas.microsoft.com/office/drawing/2014/main" id="{BBD8DF63-41FE-419B-AA6C-19317B0957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3400" y="1541934"/>
            <a:ext cx="8592320" cy="3774132"/>
          </a:xfrm>
          <a:prstGeom prst="rect">
            <a:avLst/>
          </a:prstGeom>
        </p:spPr>
      </p:pic>
      <p:sp>
        <p:nvSpPr>
          <p:cNvPr id="3" name="Flowchart: Connector 2">
            <a:extLst>
              <a:ext uri="{FF2B5EF4-FFF2-40B4-BE49-F238E27FC236}">
                <a16:creationId xmlns:a16="http://schemas.microsoft.com/office/drawing/2014/main" id="{7977C32A-C6B2-4C70-ABF3-63D08F01C9BC}"/>
              </a:ext>
            </a:extLst>
          </p:cNvPr>
          <p:cNvSpPr/>
          <p:nvPr/>
        </p:nvSpPr>
        <p:spPr>
          <a:xfrm>
            <a:off x="8936941" y="1770434"/>
            <a:ext cx="233464" cy="262647"/>
          </a:xfrm>
          <a:prstGeom prst="flowChartConnector">
            <a:avLst/>
          </a:prstGeom>
          <a:solidFill>
            <a:srgbClr val="766C8B"/>
          </a:solidFill>
          <a:ln>
            <a:solidFill>
              <a:srgbClr val="7369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lowchart: Connector 5">
            <a:extLst>
              <a:ext uri="{FF2B5EF4-FFF2-40B4-BE49-F238E27FC236}">
                <a16:creationId xmlns:a16="http://schemas.microsoft.com/office/drawing/2014/main" id="{21FAAE0F-FDCD-4B2D-87B8-766996A25D3F}"/>
              </a:ext>
            </a:extLst>
          </p:cNvPr>
          <p:cNvSpPr/>
          <p:nvPr/>
        </p:nvSpPr>
        <p:spPr>
          <a:xfrm>
            <a:off x="8936941" y="2887495"/>
            <a:ext cx="233464" cy="262647"/>
          </a:xfrm>
          <a:prstGeom prst="flowChartConnector">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lowchart: Connector 6">
            <a:extLst>
              <a:ext uri="{FF2B5EF4-FFF2-40B4-BE49-F238E27FC236}">
                <a16:creationId xmlns:a16="http://schemas.microsoft.com/office/drawing/2014/main" id="{107381A2-C97C-4FCF-A125-9C00B7A6284C}"/>
              </a:ext>
            </a:extLst>
          </p:cNvPr>
          <p:cNvSpPr/>
          <p:nvPr/>
        </p:nvSpPr>
        <p:spPr>
          <a:xfrm>
            <a:off x="8936941" y="3349558"/>
            <a:ext cx="233464" cy="262647"/>
          </a:xfrm>
          <a:prstGeom prst="flowChartConnector">
            <a:avLst/>
          </a:prstGeom>
          <a:solidFill>
            <a:srgbClr val="C75A53"/>
          </a:solidFill>
          <a:ln>
            <a:solidFill>
              <a:srgbClr val="C75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lowchart: Connector 7">
            <a:extLst>
              <a:ext uri="{FF2B5EF4-FFF2-40B4-BE49-F238E27FC236}">
                <a16:creationId xmlns:a16="http://schemas.microsoft.com/office/drawing/2014/main" id="{C85B6F27-EC0D-4EEC-AFF0-50DE33D72767}"/>
              </a:ext>
            </a:extLst>
          </p:cNvPr>
          <p:cNvSpPr/>
          <p:nvPr/>
        </p:nvSpPr>
        <p:spPr>
          <a:xfrm>
            <a:off x="8936941" y="3778232"/>
            <a:ext cx="233464" cy="262647"/>
          </a:xfrm>
          <a:prstGeom prst="flowChartConnector">
            <a:avLst/>
          </a:prstGeom>
          <a:solidFill>
            <a:srgbClr val="E8ACA4"/>
          </a:solidFill>
          <a:ln>
            <a:solidFill>
              <a:srgbClr val="E8A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A7824CE1-DD6A-40CE-95ED-E068669AFE4F}"/>
              </a:ext>
            </a:extLst>
          </p:cNvPr>
          <p:cNvSpPr txBox="1"/>
          <p:nvPr/>
        </p:nvSpPr>
        <p:spPr>
          <a:xfrm>
            <a:off x="9341629" y="1747868"/>
            <a:ext cx="1838528" cy="307777"/>
          </a:xfrm>
          <a:prstGeom prst="rect">
            <a:avLst/>
          </a:prstGeom>
          <a:noFill/>
        </p:spPr>
        <p:txBody>
          <a:bodyPr wrap="square" rtlCol="0">
            <a:spAutoFit/>
          </a:bodyPr>
          <a:lstStyle/>
          <a:p>
            <a:r>
              <a:rPr lang="en-AU" sz="1400"/>
              <a:t>Historical models</a:t>
            </a:r>
          </a:p>
        </p:txBody>
      </p:sp>
      <p:sp>
        <p:nvSpPr>
          <p:cNvPr id="10" name="TextBox 9">
            <a:extLst>
              <a:ext uri="{FF2B5EF4-FFF2-40B4-BE49-F238E27FC236}">
                <a16:creationId xmlns:a16="http://schemas.microsoft.com/office/drawing/2014/main" id="{A32A55DF-649C-4055-87DD-02E2B55BAB7F}"/>
              </a:ext>
            </a:extLst>
          </p:cNvPr>
          <p:cNvSpPr txBox="1"/>
          <p:nvPr/>
        </p:nvSpPr>
        <p:spPr>
          <a:xfrm>
            <a:off x="9368116" y="2874561"/>
            <a:ext cx="2198451" cy="307777"/>
          </a:xfrm>
          <a:prstGeom prst="rect">
            <a:avLst/>
          </a:prstGeom>
          <a:noFill/>
        </p:spPr>
        <p:txBody>
          <a:bodyPr wrap="square" rtlCol="0">
            <a:spAutoFit/>
          </a:bodyPr>
          <a:lstStyle/>
          <a:p>
            <a:r>
              <a:rPr lang="en-AU" sz="1400"/>
              <a:t>High emission scenario</a:t>
            </a:r>
          </a:p>
        </p:txBody>
      </p:sp>
      <p:sp>
        <p:nvSpPr>
          <p:cNvPr id="11" name="TextBox 10">
            <a:extLst>
              <a:ext uri="{FF2B5EF4-FFF2-40B4-BE49-F238E27FC236}">
                <a16:creationId xmlns:a16="http://schemas.microsoft.com/office/drawing/2014/main" id="{8AB6AE4F-4C89-43B6-9A97-4108CF2E7826}"/>
              </a:ext>
            </a:extLst>
          </p:cNvPr>
          <p:cNvSpPr txBox="1"/>
          <p:nvPr/>
        </p:nvSpPr>
        <p:spPr>
          <a:xfrm>
            <a:off x="9368116" y="3254827"/>
            <a:ext cx="2719766" cy="307777"/>
          </a:xfrm>
          <a:prstGeom prst="rect">
            <a:avLst/>
          </a:prstGeom>
          <a:noFill/>
        </p:spPr>
        <p:txBody>
          <a:bodyPr wrap="square" rtlCol="0">
            <a:spAutoFit/>
          </a:bodyPr>
          <a:lstStyle/>
          <a:p>
            <a:r>
              <a:rPr lang="en-AU" sz="1400"/>
              <a:t>Overlap between high and low</a:t>
            </a:r>
          </a:p>
        </p:txBody>
      </p:sp>
      <p:sp>
        <p:nvSpPr>
          <p:cNvPr id="12" name="TextBox 11">
            <a:extLst>
              <a:ext uri="{FF2B5EF4-FFF2-40B4-BE49-F238E27FC236}">
                <a16:creationId xmlns:a16="http://schemas.microsoft.com/office/drawing/2014/main" id="{7DA7CCE9-CBA6-46AE-8E74-D7D5CEB94250}"/>
              </a:ext>
            </a:extLst>
          </p:cNvPr>
          <p:cNvSpPr txBox="1"/>
          <p:nvPr/>
        </p:nvSpPr>
        <p:spPr>
          <a:xfrm>
            <a:off x="9383950" y="3733102"/>
            <a:ext cx="2198450" cy="307777"/>
          </a:xfrm>
          <a:prstGeom prst="rect">
            <a:avLst/>
          </a:prstGeom>
          <a:noFill/>
        </p:spPr>
        <p:txBody>
          <a:bodyPr wrap="square" rtlCol="0">
            <a:spAutoFit/>
          </a:bodyPr>
          <a:lstStyle/>
          <a:p>
            <a:r>
              <a:rPr lang="en-AU" sz="1400"/>
              <a:t>Low emission scenario</a:t>
            </a:r>
          </a:p>
        </p:txBody>
      </p:sp>
      <p:cxnSp>
        <p:nvCxnSpPr>
          <p:cNvPr id="14" name="Straight Connector 13">
            <a:extLst>
              <a:ext uri="{FF2B5EF4-FFF2-40B4-BE49-F238E27FC236}">
                <a16:creationId xmlns:a16="http://schemas.microsoft.com/office/drawing/2014/main" id="{3ED4DFE5-4B7E-40F0-AD42-E92A790AE4D1}"/>
              </a:ext>
            </a:extLst>
          </p:cNvPr>
          <p:cNvCxnSpPr/>
          <p:nvPr/>
        </p:nvCxnSpPr>
        <p:spPr>
          <a:xfrm>
            <a:off x="8936941" y="2324911"/>
            <a:ext cx="359925" cy="0"/>
          </a:xfrm>
          <a:prstGeom prst="line">
            <a:avLst/>
          </a:prstGeom>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B0DF821-A6A2-408A-ACEF-6BED50F7092F}"/>
              </a:ext>
            </a:extLst>
          </p:cNvPr>
          <p:cNvCxnSpPr/>
          <p:nvPr/>
        </p:nvCxnSpPr>
        <p:spPr>
          <a:xfrm>
            <a:off x="8936941" y="2612841"/>
            <a:ext cx="359925" cy="0"/>
          </a:xfrm>
          <a:prstGeom prst="line">
            <a:avLst/>
          </a:prstGeom>
          <a:ln w="28575">
            <a:solidFill>
              <a:srgbClr val="766C8B"/>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B5123CC-10C5-42E7-896C-106A0C54F3C0}"/>
              </a:ext>
            </a:extLst>
          </p:cNvPr>
          <p:cNvSpPr txBox="1"/>
          <p:nvPr/>
        </p:nvSpPr>
        <p:spPr>
          <a:xfrm>
            <a:off x="9439366" y="2174482"/>
            <a:ext cx="1838528" cy="307777"/>
          </a:xfrm>
          <a:prstGeom prst="rect">
            <a:avLst/>
          </a:prstGeom>
          <a:noFill/>
        </p:spPr>
        <p:txBody>
          <a:bodyPr wrap="square" rtlCol="0">
            <a:spAutoFit/>
          </a:bodyPr>
          <a:lstStyle/>
          <a:p>
            <a:r>
              <a:rPr lang="en-AU" sz="1400"/>
              <a:t>Observed</a:t>
            </a:r>
          </a:p>
        </p:txBody>
      </p:sp>
      <p:sp>
        <p:nvSpPr>
          <p:cNvPr id="18" name="TextBox 17">
            <a:extLst>
              <a:ext uri="{FF2B5EF4-FFF2-40B4-BE49-F238E27FC236}">
                <a16:creationId xmlns:a16="http://schemas.microsoft.com/office/drawing/2014/main" id="{5240428D-9A01-415D-9B0E-6B1DDE19609C}"/>
              </a:ext>
            </a:extLst>
          </p:cNvPr>
          <p:cNvSpPr txBox="1"/>
          <p:nvPr/>
        </p:nvSpPr>
        <p:spPr>
          <a:xfrm>
            <a:off x="9439366" y="2460138"/>
            <a:ext cx="1838528" cy="307777"/>
          </a:xfrm>
          <a:prstGeom prst="rect">
            <a:avLst/>
          </a:prstGeom>
          <a:noFill/>
        </p:spPr>
        <p:txBody>
          <a:bodyPr wrap="square" rtlCol="0">
            <a:spAutoFit/>
          </a:bodyPr>
          <a:lstStyle/>
          <a:p>
            <a:r>
              <a:rPr lang="en-AU" sz="1400"/>
              <a:t>Baseline</a:t>
            </a:r>
          </a:p>
        </p:txBody>
      </p:sp>
    </p:spTree>
    <p:extLst>
      <p:ext uri="{BB962C8B-B14F-4D97-AF65-F5344CB8AC3E}">
        <p14:creationId xmlns:p14="http://schemas.microsoft.com/office/powerpoint/2010/main" val="1450322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904D0-227A-4875-AD78-D89C8107FB7E}"/>
              </a:ext>
            </a:extLst>
          </p:cNvPr>
          <p:cNvSpPr>
            <a:spLocks noGrp="1"/>
          </p:cNvSpPr>
          <p:nvPr>
            <p:ph type="title"/>
          </p:nvPr>
        </p:nvSpPr>
        <p:spPr>
          <a:xfrm>
            <a:off x="2567608" y="1"/>
            <a:ext cx="8064896" cy="710125"/>
          </a:xfrm>
        </p:spPr>
        <p:txBody>
          <a:bodyPr/>
          <a:lstStyle/>
          <a:p>
            <a:r>
              <a:rPr lang="en-AU"/>
              <a:t>How are we Tracking – Temperature?</a:t>
            </a:r>
          </a:p>
        </p:txBody>
      </p:sp>
      <p:pic>
        <p:nvPicPr>
          <p:cNvPr id="4" name="Content Placeholder 3">
            <a:extLst>
              <a:ext uri="{FF2B5EF4-FFF2-40B4-BE49-F238E27FC236}">
                <a16:creationId xmlns:a16="http://schemas.microsoft.com/office/drawing/2014/main" id="{E4F989CD-C599-4EAB-A5D1-C3E5C88A353B}"/>
              </a:ext>
            </a:extLst>
          </p:cNvPr>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a:stretch/>
        </p:blipFill>
        <p:spPr>
          <a:xfrm>
            <a:off x="2495601" y="1539362"/>
            <a:ext cx="7920880" cy="4625943"/>
          </a:xfrm>
          <a:prstGeom prst="rect">
            <a:avLst/>
          </a:prstGeom>
        </p:spPr>
      </p:pic>
      <p:sp>
        <p:nvSpPr>
          <p:cNvPr id="5" name="TextBox 4">
            <a:extLst>
              <a:ext uri="{FF2B5EF4-FFF2-40B4-BE49-F238E27FC236}">
                <a16:creationId xmlns:a16="http://schemas.microsoft.com/office/drawing/2014/main" id="{EC5CCDAF-7635-44B5-8F9C-BAB7D273A7DC}"/>
              </a:ext>
            </a:extLst>
          </p:cNvPr>
          <p:cNvSpPr txBox="1"/>
          <p:nvPr/>
        </p:nvSpPr>
        <p:spPr>
          <a:xfrm>
            <a:off x="1933731" y="940078"/>
            <a:ext cx="9648669" cy="369332"/>
          </a:xfrm>
          <a:prstGeom prst="rect">
            <a:avLst/>
          </a:prstGeom>
          <a:noFill/>
        </p:spPr>
        <p:txBody>
          <a:bodyPr wrap="square" rtlCol="0" anchor="t">
            <a:spAutoFit/>
          </a:bodyPr>
          <a:lstStyle/>
          <a:p>
            <a:r>
              <a:rPr lang="en-AU" b="1">
                <a:solidFill>
                  <a:schemeClr val="accent3"/>
                </a:solidFill>
                <a:latin typeface="Arial Nova"/>
              </a:rPr>
              <a:t>Observed temperature is tracking towards </a:t>
            </a:r>
            <a:r>
              <a:rPr lang="en-AU" b="1">
                <a:solidFill>
                  <a:srgbClr val="002060"/>
                </a:solidFill>
                <a:latin typeface="Arial Nova"/>
              </a:rPr>
              <a:t>the warmer </a:t>
            </a:r>
            <a:r>
              <a:rPr lang="en-AU" b="1">
                <a:solidFill>
                  <a:schemeClr val="accent3"/>
                </a:solidFill>
                <a:latin typeface="Arial Nova"/>
              </a:rPr>
              <a:t>end of projections</a:t>
            </a:r>
          </a:p>
        </p:txBody>
      </p:sp>
    </p:spTree>
    <p:extLst>
      <p:ext uri="{BB962C8B-B14F-4D97-AF65-F5344CB8AC3E}">
        <p14:creationId xmlns:p14="http://schemas.microsoft.com/office/powerpoint/2010/main" val="393624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451D-5FAC-435C-8537-A5DD6AA73CC2}"/>
              </a:ext>
            </a:extLst>
          </p:cNvPr>
          <p:cNvSpPr>
            <a:spLocks noGrp="1"/>
          </p:cNvSpPr>
          <p:nvPr>
            <p:ph type="title"/>
          </p:nvPr>
        </p:nvSpPr>
        <p:spPr/>
        <p:txBody>
          <a:bodyPr/>
          <a:lstStyle/>
          <a:p>
            <a:r>
              <a:rPr lang="en-AU"/>
              <a:t>How are we Tracking - Cool Season Rainfall? </a:t>
            </a:r>
          </a:p>
        </p:txBody>
      </p:sp>
      <p:pic>
        <p:nvPicPr>
          <p:cNvPr id="4" name="Content Placeholder 3">
            <a:extLst>
              <a:ext uri="{FF2B5EF4-FFF2-40B4-BE49-F238E27FC236}">
                <a16:creationId xmlns:a16="http://schemas.microsoft.com/office/drawing/2014/main" id="{A1850926-82AF-4643-87D7-CDC9630D8EA3}"/>
              </a:ext>
            </a:extLst>
          </p:cNvPr>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a:stretch/>
        </p:blipFill>
        <p:spPr>
          <a:xfrm>
            <a:off x="2439886" y="1539362"/>
            <a:ext cx="7976595" cy="4846540"/>
          </a:xfrm>
          <a:prstGeom prst="rect">
            <a:avLst/>
          </a:prstGeom>
        </p:spPr>
      </p:pic>
      <p:sp>
        <p:nvSpPr>
          <p:cNvPr id="3" name="TextBox 2">
            <a:extLst>
              <a:ext uri="{FF2B5EF4-FFF2-40B4-BE49-F238E27FC236}">
                <a16:creationId xmlns:a16="http://schemas.microsoft.com/office/drawing/2014/main" id="{0CCB362A-2D6E-4A52-B65F-B3EF70E54B5F}"/>
              </a:ext>
            </a:extLst>
          </p:cNvPr>
          <p:cNvSpPr txBox="1"/>
          <p:nvPr/>
        </p:nvSpPr>
        <p:spPr>
          <a:xfrm>
            <a:off x="1933731" y="940078"/>
            <a:ext cx="9648669" cy="369332"/>
          </a:xfrm>
          <a:prstGeom prst="rect">
            <a:avLst/>
          </a:prstGeom>
          <a:noFill/>
        </p:spPr>
        <p:txBody>
          <a:bodyPr wrap="square" rtlCol="0">
            <a:spAutoFit/>
          </a:bodyPr>
          <a:lstStyle/>
          <a:p>
            <a:r>
              <a:rPr lang="en-AU" b="1">
                <a:solidFill>
                  <a:schemeClr val="accent3"/>
                </a:solidFill>
                <a:latin typeface="Arial Nova" panose="020B0604020202020204" pitchFamily="34" charset="0"/>
              </a:rPr>
              <a:t>Observed cool season rainfall is tracking towards the drier end of projections</a:t>
            </a:r>
          </a:p>
        </p:txBody>
      </p:sp>
    </p:spTree>
    <p:extLst>
      <p:ext uri="{BB962C8B-B14F-4D97-AF65-F5344CB8AC3E}">
        <p14:creationId xmlns:p14="http://schemas.microsoft.com/office/powerpoint/2010/main" val="808882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2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F59D-D094-C84F-9B18-31111043AAD5}"/>
              </a:ext>
            </a:extLst>
          </p:cNvPr>
          <p:cNvSpPr>
            <a:spLocks noGrp="1"/>
          </p:cNvSpPr>
          <p:nvPr>
            <p:ph type="title"/>
          </p:nvPr>
        </p:nvSpPr>
        <p:spPr>
          <a:xfrm>
            <a:off x="6300674" y="2149315"/>
            <a:ext cx="5661751" cy="1782792"/>
          </a:xfrm>
        </p:spPr>
        <p:txBody>
          <a:bodyPr vert="horz" lIns="121920" tIns="60960" rIns="121920" bIns="60960" rtlCol="0" anchor="b">
            <a:normAutofit fontScale="90000"/>
          </a:bodyPr>
          <a:lstStyle/>
          <a:p>
            <a:pPr algn="r" defTabSz="1219170"/>
            <a:r>
              <a:rPr lang="en-US" sz="5400">
                <a:solidFill>
                  <a:srgbClr val="FFFFFF"/>
                </a:solidFill>
              </a:rPr>
              <a:t>What Regional Information is available? </a:t>
            </a:r>
          </a:p>
        </p:txBody>
      </p:sp>
      <p:pic>
        <p:nvPicPr>
          <p:cNvPr id="5" name="Picture 4">
            <a:extLst>
              <a:ext uri="{FF2B5EF4-FFF2-40B4-BE49-F238E27FC236}">
                <a16:creationId xmlns:a16="http://schemas.microsoft.com/office/drawing/2014/main" id="{10904A5B-ACC8-4FD3-8F3E-283A3160CD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 y="13"/>
            <a:ext cx="6024127" cy="6857987"/>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38207874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6DAD-3D5D-42AE-951B-C887378736FC}"/>
              </a:ext>
            </a:extLst>
          </p:cNvPr>
          <p:cNvSpPr>
            <a:spLocks noGrp="1"/>
          </p:cNvSpPr>
          <p:nvPr>
            <p:ph type="title"/>
          </p:nvPr>
        </p:nvSpPr>
        <p:spPr/>
        <p:txBody>
          <a:bodyPr/>
          <a:lstStyle/>
          <a:p>
            <a:r>
              <a:rPr lang="en-AU"/>
              <a:t>Future Climate – Victorian Climate Projections 2019</a:t>
            </a:r>
          </a:p>
        </p:txBody>
      </p:sp>
      <p:sp>
        <p:nvSpPr>
          <p:cNvPr id="3" name="Content Placeholder 2">
            <a:extLst>
              <a:ext uri="{FF2B5EF4-FFF2-40B4-BE49-F238E27FC236}">
                <a16:creationId xmlns:a16="http://schemas.microsoft.com/office/drawing/2014/main" id="{F4A87E83-855B-4283-81DC-FF0596F0A8EB}"/>
              </a:ext>
            </a:extLst>
          </p:cNvPr>
          <p:cNvSpPr>
            <a:spLocks noGrp="1"/>
          </p:cNvSpPr>
          <p:nvPr>
            <p:ph sz="quarter" idx="13"/>
          </p:nvPr>
        </p:nvSpPr>
        <p:spPr>
          <a:xfrm>
            <a:off x="158496" y="1339628"/>
            <a:ext cx="8510016" cy="5280628"/>
          </a:xfrm>
        </p:spPr>
        <p:txBody>
          <a:bodyPr vert="horz" lIns="91440" tIns="45720" rIns="91440" bIns="45720" rtlCol="0" anchor="t">
            <a:normAutofit fontScale="92500" lnSpcReduction="20000"/>
          </a:bodyPr>
          <a:lstStyle/>
          <a:p>
            <a:pPr fontAlgn="base"/>
            <a:r>
              <a:rPr lang="en-AU" sz="3200"/>
              <a:t> </a:t>
            </a:r>
            <a:r>
              <a:rPr lang="en-AU" sz="3200" b="0"/>
              <a:t>Working with CSIRO’s Climate Science Centre</a:t>
            </a:r>
            <a:r>
              <a:rPr lang="en-US" sz="3200" b="0"/>
              <a:t>​</a:t>
            </a:r>
          </a:p>
          <a:p>
            <a:pPr fontAlgn="base"/>
            <a:r>
              <a:rPr lang="en-AU" sz="3200" b="0"/>
              <a:t>​</a:t>
            </a:r>
          </a:p>
          <a:p>
            <a:pPr marL="342900" indent="-342900" fontAlgn="base">
              <a:lnSpc>
                <a:spcPct val="150000"/>
              </a:lnSpc>
              <a:buFont typeface="Arial" panose="020B0604020202020204" pitchFamily="34" charset="0"/>
              <a:buChar char="•"/>
            </a:pPr>
            <a:r>
              <a:rPr lang="en-AU" sz="3200" b="0"/>
              <a:t>5 km high-resolution climate modelling </a:t>
            </a:r>
          </a:p>
          <a:p>
            <a:pPr marL="342900" indent="-342900" fontAlgn="base">
              <a:lnSpc>
                <a:spcPct val="150000"/>
              </a:lnSpc>
              <a:buFont typeface="Arial" panose="020B0604020202020204" pitchFamily="34" charset="0"/>
              <a:buChar char="•"/>
            </a:pPr>
            <a:r>
              <a:rPr lang="en-AU" sz="3200" b="0"/>
              <a:t>Data analysis and comparison</a:t>
            </a:r>
            <a:r>
              <a:rPr lang="en-US" sz="3200" b="0"/>
              <a:t>​</a:t>
            </a:r>
          </a:p>
          <a:p>
            <a:pPr marL="342900" indent="-342900" fontAlgn="base">
              <a:lnSpc>
                <a:spcPct val="150000"/>
              </a:lnSpc>
              <a:buFont typeface="Arial" panose="020B0604020202020204" pitchFamily="34" charset="0"/>
              <a:buChar char="•"/>
            </a:pPr>
            <a:r>
              <a:rPr lang="en-AU" sz="3200" b="0"/>
              <a:t>Technical report </a:t>
            </a:r>
            <a:r>
              <a:rPr lang="en-US" sz="3200" b="0"/>
              <a:t>​</a:t>
            </a:r>
          </a:p>
          <a:p>
            <a:pPr marL="342900" indent="-342900" fontAlgn="base">
              <a:lnSpc>
                <a:spcPct val="150000"/>
              </a:lnSpc>
              <a:buFont typeface="Arial" panose="020B0604020202020204" pitchFamily="34" charset="0"/>
              <a:buChar char="•"/>
            </a:pPr>
            <a:r>
              <a:rPr lang="en-AU" sz="3200" b="0"/>
              <a:t>10 Regional reports</a:t>
            </a:r>
            <a:r>
              <a:rPr lang="en-US" sz="3200" b="0"/>
              <a:t>​</a:t>
            </a:r>
          </a:p>
          <a:p>
            <a:pPr marL="342900" indent="-342900" fontAlgn="base">
              <a:lnSpc>
                <a:spcPct val="150000"/>
              </a:lnSpc>
              <a:buFont typeface="Arial" panose="020B0604020202020204" pitchFamily="34" charset="0"/>
              <a:buChar char="•"/>
            </a:pPr>
            <a:r>
              <a:rPr lang="en-AU" sz="3200" b="0"/>
              <a:t>Guidance package</a:t>
            </a:r>
          </a:p>
          <a:p>
            <a:pPr marL="342900" indent="-342900" fontAlgn="base">
              <a:lnSpc>
                <a:spcPct val="150000"/>
              </a:lnSpc>
              <a:buFont typeface="Arial" panose="020B0604020202020204" pitchFamily="34" charset="0"/>
              <a:buChar char="•"/>
            </a:pPr>
            <a:r>
              <a:rPr lang="en-AU" sz="3200" b="0"/>
              <a:t>Visualisation tool (under development)</a:t>
            </a:r>
          </a:p>
          <a:p>
            <a:endParaRPr lang="en-AU"/>
          </a:p>
        </p:txBody>
      </p:sp>
      <p:pic>
        <p:nvPicPr>
          <p:cNvPr id="3074" name="Picture 2">
            <a:extLst>
              <a:ext uri="{FF2B5EF4-FFF2-40B4-BE49-F238E27FC236}">
                <a16:creationId xmlns:a16="http://schemas.microsoft.com/office/drawing/2014/main" id="{923E2F4C-FBA9-4386-9928-542A6F6777D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36168" y="1801111"/>
            <a:ext cx="3456088" cy="469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48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09D0-F304-4419-A4E9-F88821873CD3}"/>
              </a:ext>
            </a:extLst>
          </p:cNvPr>
          <p:cNvSpPr>
            <a:spLocks noGrp="1"/>
          </p:cNvSpPr>
          <p:nvPr>
            <p:ph type="title"/>
          </p:nvPr>
        </p:nvSpPr>
        <p:spPr/>
        <p:txBody>
          <a:bodyPr/>
          <a:lstStyle/>
          <a:p>
            <a:r>
              <a:rPr lang="en-AU"/>
              <a:t>Some things to note before we start:</a:t>
            </a:r>
          </a:p>
        </p:txBody>
      </p:sp>
      <p:sp>
        <p:nvSpPr>
          <p:cNvPr id="3" name="Content Placeholder 2">
            <a:extLst>
              <a:ext uri="{FF2B5EF4-FFF2-40B4-BE49-F238E27FC236}">
                <a16:creationId xmlns:a16="http://schemas.microsoft.com/office/drawing/2014/main" id="{A5B98104-7A1E-4E84-8D4B-7A54BE280651}"/>
              </a:ext>
            </a:extLst>
          </p:cNvPr>
          <p:cNvSpPr>
            <a:spLocks noGrp="1"/>
          </p:cNvSpPr>
          <p:nvPr>
            <p:ph sz="quarter" idx="13"/>
          </p:nvPr>
        </p:nvSpPr>
        <p:spPr/>
        <p:txBody>
          <a:bodyPr>
            <a:normAutofit/>
          </a:bodyPr>
          <a:lstStyle/>
          <a:p>
            <a:pPr marL="457200" indent="-457200">
              <a:lnSpc>
                <a:spcPct val="150000"/>
              </a:lnSpc>
              <a:buFont typeface="Arial" panose="020B0604020202020204" pitchFamily="34" charset="0"/>
              <a:buChar char="•"/>
            </a:pPr>
            <a:r>
              <a:rPr lang="en-AU" sz="3200" b="0"/>
              <a:t>We are recording </a:t>
            </a:r>
          </a:p>
          <a:p>
            <a:pPr marL="457200" indent="-457200">
              <a:lnSpc>
                <a:spcPct val="150000"/>
              </a:lnSpc>
              <a:buFont typeface="Arial" panose="020B0604020202020204" pitchFamily="34" charset="0"/>
              <a:buChar char="•"/>
            </a:pPr>
            <a:r>
              <a:rPr lang="en-AU" sz="3200" b="0"/>
              <a:t>Please use the Q&amp;A function to ask questions</a:t>
            </a:r>
          </a:p>
          <a:p>
            <a:pPr marL="457200" indent="-457200">
              <a:lnSpc>
                <a:spcPct val="150000"/>
              </a:lnSpc>
              <a:buFont typeface="Arial" panose="020B0604020202020204" pitchFamily="34" charset="0"/>
              <a:buChar char="•"/>
            </a:pPr>
            <a:r>
              <a:rPr lang="en-AU" sz="3200" b="0"/>
              <a:t>This webinar will be followed up by another webinar next week</a:t>
            </a:r>
          </a:p>
          <a:p>
            <a:pPr marL="457200" indent="-457200">
              <a:lnSpc>
                <a:spcPct val="150000"/>
              </a:lnSpc>
              <a:buFont typeface="Arial" panose="020B0604020202020204" pitchFamily="34" charset="0"/>
              <a:buChar char="•"/>
            </a:pPr>
            <a:r>
              <a:rPr lang="en-AU" sz="3200" b="0"/>
              <a:t>Slides are available </a:t>
            </a:r>
          </a:p>
          <a:p>
            <a:r>
              <a:rPr lang="en-AU"/>
              <a:t>	</a:t>
            </a:r>
          </a:p>
        </p:txBody>
      </p:sp>
    </p:spTree>
    <p:extLst>
      <p:ext uri="{BB962C8B-B14F-4D97-AF65-F5344CB8AC3E}">
        <p14:creationId xmlns:p14="http://schemas.microsoft.com/office/powerpoint/2010/main" val="217909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DF481AE-9582-4EBE-A885-A94EB68076BE}"/>
              </a:ext>
            </a:extLst>
          </p:cNvPr>
          <p:cNvSpPr txBox="1">
            <a:spLocks/>
          </p:cNvSpPr>
          <p:nvPr/>
        </p:nvSpPr>
        <p:spPr>
          <a:xfrm>
            <a:off x="1452366" y="986580"/>
            <a:ext cx="11469600" cy="981071"/>
          </a:xfrm>
          <a:prstGeom prst="rect">
            <a:avLst/>
          </a:prstGeom>
        </p:spPr>
        <p:txBody>
          <a:bodyPr vert="horz" lIns="91440" tIns="45720" rIns="91440" bIns="45720" rtlCol="0" anchor="ctr" anchorCtr="0">
            <a:noAutofit/>
          </a:bodyPr>
          <a:lstStyle>
            <a:lvl1pPr algn="r" defTabSz="914400" rtl="0" eaLnBrk="1" latinLnBrk="0" hangingPunct="1">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en-AU"/>
              <a:t> </a:t>
            </a:r>
          </a:p>
        </p:txBody>
      </p:sp>
      <p:pic>
        <p:nvPicPr>
          <p:cNvPr id="11" name="Picture 10">
            <a:extLst>
              <a:ext uri="{FF2B5EF4-FFF2-40B4-BE49-F238E27FC236}">
                <a16:creationId xmlns:a16="http://schemas.microsoft.com/office/drawing/2014/main" id="{111ACBC6-18A6-4C98-992C-BAAA49ADEF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248" y="706789"/>
            <a:ext cx="10645427" cy="6156000"/>
          </a:xfrm>
          <a:prstGeom prst="rect">
            <a:avLst/>
          </a:prstGeom>
        </p:spPr>
      </p:pic>
      <p:sp>
        <p:nvSpPr>
          <p:cNvPr id="13" name="TextBox 12">
            <a:extLst>
              <a:ext uri="{FF2B5EF4-FFF2-40B4-BE49-F238E27FC236}">
                <a16:creationId xmlns:a16="http://schemas.microsoft.com/office/drawing/2014/main" id="{BD274A77-6CDB-4D96-BFA8-43314EFABB89}"/>
              </a:ext>
            </a:extLst>
          </p:cNvPr>
          <p:cNvSpPr txBox="1"/>
          <p:nvPr/>
        </p:nvSpPr>
        <p:spPr>
          <a:xfrm>
            <a:off x="1522082" y="1480213"/>
            <a:ext cx="1154555" cy="400110"/>
          </a:xfrm>
          <a:prstGeom prst="rect">
            <a:avLst/>
          </a:prstGeom>
          <a:noFill/>
        </p:spPr>
        <p:txBody>
          <a:bodyPr wrap="square" rtlCol="0">
            <a:spAutoFit/>
          </a:bodyPr>
          <a:lstStyle/>
          <a:p>
            <a:pPr algn="ctr"/>
            <a:r>
              <a:rPr lang="en-AU" sz="2000">
                <a:solidFill>
                  <a:srgbClr val="F2F2F2"/>
                </a:solidFill>
              </a:rPr>
              <a:t>Mallee</a:t>
            </a:r>
          </a:p>
        </p:txBody>
      </p:sp>
      <p:sp>
        <p:nvSpPr>
          <p:cNvPr id="14" name="TextBox 13">
            <a:extLst>
              <a:ext uri="{FF2B5EF4-FFF2-40B4-BE49-F238E27FC236}">
                <a16:creationId xmlns:a16="http://schemas.microsoft.com/office/drawing/2014/main" id="{0D39A666-3F87-40F6-B929-64507D0D54CB}"/>
              </a:ext>
            </a:extLst>
          </p:cNvPr>
          <p:cNvSpPr txBox="1"/>
          <p:nvPr/>
        </p:nvSpPr>
        <p:spPr>
          <a:xfrm>
            <a:off x="1400657" y="3039917"/>
            <a:ext cx="1306955" cy="1015663"/>
          </a:xfrm>
          <a:prstGeom prst="rect">
            <a:avLst/>
          </a:prstGeom>
          <a:noFill/>
        </p:spPr>
        <p:txBody>
          <a:bodyPr wrap="square" rtlCol="0">
            <a:spAutoFit/>
          </a:bodyPr>
          <a:lstStyle/>
          <a:p>
            <a:pPr algn="ctr"/>
            <a:r>
              <a:rPr lang="en-AU" sz="2000">
                <a:solidFill>
                  <a:srgbClr val="F2F2F2"/>
                </a:solidFill>
              </a:rPr>
              <a:t>Wimmera Southern Mallee</a:t>
            </a:r>
          </a:p>
        </p:txBody>
      </p:sp>
      <p:sp>
        <p:nvSpPr>
          <p:cNvPr id="15" name="TextBox 14">
            <a:extLst>
              <a:ext uri="{FF2B5EF4-FFF2-40B4-BE49-F238E27FC236}">
                <a16:creationId xmlns:a16="http://schemas.microsoft.com/office/drawing/2014/main" id="{A32DC377-EE5D-498C-AD32-00DEAEAC1F80}"/>
              </a:ext>
            </a:extLst>
          </p:cNvPr>
          <p:cNvSpPr txBox="1"/>
          <p:nvPr/>
        </p:nvSpPr>
        <p:spPr>
          <a:xfrm>
            <a:off x="1347149" y="4918376"/>
            <a:ext cx="1705444" cy="707886"/>
          </a:xfrm>
          <a:prstGeom prst="rect">
            <a:avLst/>
          </a:prstGeom>
          <a:noFill/>
        </p:spPr>
        <p:txBody>
          <a:bodyPr wrap="square" rtlCol="0">
            <a:spAutoFit/>
          </a:bodyPr>
          <a:lstStyle/>
          <a:p>
            <a:pPr algn="ctr"/>
            <a:r>
              <a:rPr lang="en-AU" sz="2000">
                <a:solidFill>
                  <a:srgbClr val="F2F2F2"/>
                </a:solidFill>
              </a:rPr>
              <a:t>Great South Coast</a:t>
            </a:r>
          </a:p>
        </p:txBody>
      </p:sp>
      <p:sp>
        <p:nvSpPr>
          <p:cNvPr id="16" name="TextBox 15">
            <a:extLst>
              <a:ext uri="{FF2B5EF4-FFF2-40B4-BE49-F238E27FC236}">
                <a16:creationId xmlns:a16="http://schemas.microsoft.com/office/drawing/2014/main" id="{42793E99-A88A-44EE-96A0-83C41D8FFB9C}"/>
              </a:ext>
            </a:extLst>
          </p:cNvPr>
          <p:cNvSpPr txBox="1"/>
          <p:nvPr/>
        </p:nvSpPr>
        <p:spPr>
          <a:xfrm>
            <a:off x="3934792" y="5516246"/>
            <a:ext cx="1154555" cy="400110"/>
          </a:xfrm>
          <a:prstGeom prst="rect">
            <a:avLst/>
          </a:prstGeom>
          <a:noFill/>
        </p:spPr>
        <p:txBody>
          <a:bodyPr wrap="square" rtlCol="0">
            <a:spAutoFit/>
          </a:bodyPr>
          <a:lstStyle/>
          <a:p>
            <a:pPr algn="ctr"/>
            <a:r>
              <a:rPr lang="en-AU" sz="2000">
                <a:solidFill>
                  <a:srgbClr val="F2F2F2"/>
                </a:solidFill>
              </a:rPr>
              <a:t>Barwon</a:t>
            </a:r>
          </a:p>
        </p:txBody>
      </p:sp>
      <p:sp>
        <p:nvSpPr>
          <p:cNvPr id="17" name="TextBox 16">
            <a:extLst>
              <a:ext uri="{FF2B5EF4-FFF2-40B4-BE49-F238E27FC236}">
                <a16:creationId xmlns:a16="http://schemas.microsoft.com/office/drawing/2014/main" id="{3BEBD71D-D96E-48A4-B49B-67E412D28277}"/>
              </a:ext>
            </a:extLst>
          </p:cNvPr>
          <p:cNvSpPr txBox="1"/>
          <p:nvPr/>
        </p:nvSpPr>
        <p:spPr>
          <a:xfrm>
            <a:off x="2878878" y="4518266"/>
            <a:ext cx="2210469" cy="400110"/>
          </a:xfrm>
          <a:prstGeom prst="rect">
            <a:avLst/>
          </a:prstGeom>
          <a:noFill/>
        </p:spPr>
        <p:txBody>
          <a:bodyPr wrap="square" rtlCol="0">
            <a:spAutoFit/>
          </a:bodyPr>
          <a:lstStyle/>
          <a:p>
            <a:pPr algn="ctr"/>
            <a:r>
              <a:rPr lang="en-AU" sz="2000">
                <a:solidFill>
                  <a:srgbClr val="F2F2F2"/>
                </a:solidFill>
              </a:rPr>
              <a:t>Central Highlands</a:t>
            </a:r>
          </a:p>
        </p:txBody>
      </p:sp>
      <p:sp>
        <p:nvSpPr>
          <p:cNvPr id="18" name="TextBox 17">
            <a:extLst>
              <a:ext uri="{FF2B5EF4-FFF2-40B4-BE49-F238E27FC236}">
                <a16:creationId xmlns:a16="http://schemas.microsoft.com/office/drawing/2014/main" id="{1D8CC67F-4A24-4636-A283-ADAFA1CFC8CF}"/>
              </a:ext>
            </a:extLst>
          </p:cNvPr>
          <p:cNvSpPr txBox="1"/>
          <p:nvPr/>
        </p:nvSpPr>
        <p:spPr>
          <a:xfrm>
            <a:off x="4213912" y="3375599"/>
            <a:ext cx="1572407" cy="707886"/>
          </a:xfrm>
          <a:prstGeom prst="rect">
            <a:avLst/>
          </a:prstGeom>
          <a:noFill/>
        </p:spPr>
        <p:txBody>
          <a:bodyPr wrap="square" rtlCol="0">
            <a:spAutoFit/>
          </a:bodyPr>
          <a:lstStyle/>
          <a:p>
            <a:pPr algn="ctr"/>
            <a:r>
              <a:rPr lang="en-AU" sz="2000">
                <a:solidFill>
                  <a:srgbClr val="F2F2F2"/>
                </a:solidFill>
              </a:rPr>
              <a:t>Loddon Campaspe</a:t>
            </a:r>
          </a:p>
        </p:txBody>
      </p:sp>
      <p:sp>
        <p:nvSpPr>
          <p:cNvPr id="19" name="TextBox 18">
            <a:extLst>
              <a:ext uri="{FF2B5EF4-FFF2-40B4-BE49-F238E27FC236}">
                <a16:creationId xmlns:a16="http://schemas.microsoft.com/office/drawing/2014/main" id="{19BE84CD-6450-401D-B431-58F68E6C55D5}"/>
              </a:ext>
            </a:extLst>
          </p:cNvPr>
          <p:cNvSpPr txBox="1"/>
          <p:nvPr/>
        </p:nvSpPr>
        <p:spPr>
          <a:xfrm>
            <a:off x="5520867" y="4118156"/>
            <a:ext cx="1306954" cy="400110"/>
          </a:xfrm>
          <a:prstGeom prst="rect">
            <a:avLst/>
          </a:prstGeom>
          <a:noFill/>
        </p:spPr>
        <p:txBody>
          <a:bodyPr wrap="square" rtlCol="0">
            <a:spAutoFit/>
          </a:bodyPr>
          <a:lstStyle/>
          <a:p>
            <a:pPr algn="ctr"/>
            <a:r>
              <a:rPr lang="en-AU" sz="2000">
                <a:solidFill>
                  <a:srgbClr val="F2F2F2"/>
                </a:solidFill>
              </a:rPr>
              <a:t>Goulburn</a:t>
            </a:r>
          </a:p>
        </p:txBody>
      </p:sp>
      <p:sp>
        <p:nvSpPr>
          <p:cNvPr id="20" name="TextBox 19">
            <a:extLst>
              <a:ext uri="{FF2B5EF4-FFF2-40B4-BE49-F238E27FC236}">
                <a16:creationId xmlns:a16="http://schemas.microsoft.com/office/drawing/2014/main" id="{8A9C38B0-72DF-4B59-9CE8-F3B2DD6B663D}"/>
              </a:ext>
            </a:extLst>
          </p:cNvPr>
          <p:cNvSpPr txBox="1"/>
          <p:nvPr/>
        </p:nvSpPr>
        <p:spPr>
          <a:xfrm>
            <a:off x="7135457" y="3375599"/>
            <a:ext cx="1306954" cy="707886"/>
          </a:xfrm>
          <a:prstGeom prst="rect">
            <a:avLst/>
          </a:prstGeom>
          <a:noFill/>
        </p:spPr>
        <p:txBody>
          <a:bodyPr wrap="square" rtlCol="0">
            <a:spAutoFit/>
          </a:bodyPr>
          <a:lstStyle/>
          <a:p>
            <a:pPr algn="ctr"/>
            <a:r>
              <a:rPr lang="en-AU" sz="2000">
                <a:solidFill>
                  <a:srgbClr val="F2F2F2"/>
                </a:solidFill>
              </a:rPr>
              <a:t>Ovens Murray</a:t>
            </a:r>
          </a:p>
        </p:txBody>
      </p:sp>
      <p:sp>
        <p:nvSpPr>
          <p:cNvPr id="21" name="TextBox 20">
            <a:extLst>
              <a:ext uri="{FF2B5EF4-FFF2-40B4-BE49-F238E27FC236}">
                <a16:creationId xmlns:a16="http://schemas.microsoft.com/office/drawing/2014/main" id="{1A6A3D10-6FC2-4D2A-A6E8-0BC4204682E4}"/>
              </a:ext>
            </a:extLst>
          </p:cNvPr>
          <p:cNvSpPr txBox="1"/>
          <p:nvPr/>
        </p:nvSpPr>
        <p:spPr>
          <a:xfrm>
            <a:off x="7788933" y="4832867"/>
            <a:ext cx="1633113" cy="400110"/>
          </a:xfrm>
          <a:prstGeom prst="rect">
            <a:avLst/>
          </a:prstGeom>
          <a:noFill/>
        </p:spPr>
        <p:txBody>
          <a:bodyPr wrap="square" rtlCol="0">
            <a:spAutoFit/>
          </a:bodyPr>
          <a:lstStyle/>
          <a:p>
            <a:pPr algn="ctr"/>
            <a:r>
              <a:rPr lang="en-AU" sz="2000">
                <a:solidFill>
                  <a:srgbClr val="F2F2F2"/>
                </a:solidFill>
              </a:rPr>
              <a:t>Gippsland</a:t>
            </a:r>
          </a:p>
        </p:txBody>
      </p:sp>
      <p:sp>
        <p:nvSpPr>
          <p:cNvPr id="22" name="TextBox 21">
            <a:extLst>
              <a:ext uri="{FF2B5EF4-FFF2-40B4-BE49-F238E27FC236}">
                <a16:creationId xmlns:a16="http://schemas.microsoft.com/office/drawing/2014/main" id="{863CC8DD-CFF6-4AC8-9711-4BCFC6A3AA95}"/>
              </a:ext>
            </a:extLst>
          </p:cNvPr>
          <p:cNvSpPr txBox="1"/>
          <p:nvPr/>
        </p:nvSpPr>
        <p:spPr>
          <a:xfrm rot="1599624">
            <a:off x="5456864" y="4782394"/>
            <a:ext cx="1434959" cy="646331"/>
          </a:xfrm>
          <a:prstGeom prst="rect">
            <a:avLst/>
          </a:prstGeom>
          <a:noFill/>
        </p:spPr>
        <p:txBody>
          <a:bodyPr wrap="square" rtlCol="0">
            <a:spAutoFit/>
          </a:bodyPr>
          <a:lstStyle/>
          <a:p>
            <a:pPr algn="ctr"/>
            <a:r>
              <a:rPr lang="en-AU">
                <a:solidFill>
                  <a:srgbClr val="F2F2F2"/>
                </a:solidFill>
              </a:rPr>
              <a:t>Greater Melbourne</a:t>
            </a:r>
          </a:p>
        </p:txBody>
      </p:sp>
      <p:sp>
        <p:nvSpPr>
          <p:cNvPr id="23" name="Title 1">
            <a:extLst>
              <a:ext uri="{FF2B5EF4-FFF2-40B4-BE49-F238E27FC236}">
                <a16:creationId xmlns:a16="http://schemas.microsoft.com/office/drawing/2014/main" id="{2E134949-8797-467A-8909-45FB824E7AAB}"/>
              </a:ext>
            </a:extLst>
          </p:cNvPr>
          <p:cNvSpPr txBox="1">
            <a:spLocks/>
          </p:cNvSpPr>
          <p:nvPr/>
        </p:nvSpPr>
        <p:spPr>
          <a:xfrm>
            <a:off x="1583499" y="1"/>
            <a:ext cx="9998901" cy="710125"/>
          </a:xfrm>
          <a:prstGeom prst="rect">
            <a:avLst/>
          </a:prstGeom>
        </p:spPr>
        <p:txBody>
          <a:bodyPr vert="horz" lIns="91440" tIns="45720" rIns="91440" bIns="45720" rtlCol="0" anchor="ctr" anchorCtr="0">
            <a:noAutofit/>
          </a:bodyPr>
          <a:lstStyle>
            <a:lvl1pPr algn="r" defTabSz="914400" rtl="0" eaLnBrk="1" latinLnBrk="0" hangingPunct="1">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en-AU"/>
              <a:t>Future Climate – Regional Partnership Regions</a:t>
            </a:r>
          </a:p>
        </p:txBody>
      </p:sp>
    </p:spTree>
    <p:extLst>
      <p:ext uri="{BB962C8B-B14F-4D97-AF65-F5344CB8AC3E}">
        <p14:creationId xmlns:p14="http://schemas.microsoft.com/office/powerpoint/2010/main" val="1829395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61481B-4DCB-4734-9E3A-A15A6BAF74E9}"/>
              </a:ext>
            </a:extLst>
          </p:cNvPr>
          <p:cNvSpPr/>
          <p:nvPr/>
        </p:nvSpPr>
        <p:spPr>
          <a:xfrm>
            <a:off x="302523" y="871991"/>
            <a:ext cx="10984523" cy="5829481"/>
          </a:xfrm>
          <a:prstGeom prst="rect">
            <a:avLst/>
          </a:prstGeom>
          <a:solidFill>
            <a:srgbClr val="002060"/>
          </a:solidFill>
        </p:spPr>
        <p:txBody>
          <a:bodyPr wrap="square" anchor="t">
            <a:spAutoFit/>
          </a:bodyPr>
          <a:lstStyle/>
          <a:p>
            <a:pPr>
              <a:lnSpc>
                <a:spcPct val="150000"/>
              </a:lnSpc>
            </a:pPr>
            <a:r>
              <a:rPr lang="en-AU" sz="2800" b="1">
                <a:solidFill>
                  <a:schemeClr val="bg1"/>
                </a:solidFill>
              </a:rPr>
              <a:t>By the 2050s Barwon can expect:</a:t>
            </a:r>
          </a:p>
          <a:p>
            <a:pPr marL="457200" indent="-457200">
              <a:lnSpc>
                <a:spcPct val="150000"/>
              </a:lnSpc>
              <a:buFont typeface="Arial" panose="020B0604020202020204" pitchFamily="34" charset="0"/>
              <a:buChar char="•"/>
            </a:pPr>
            <a:r>
              <a:rPr lang="en-AU" sz="2800" b="1">
                <a:solidFill>
                  <a:schemeClr val="bg1"/>
                </a:solidFill>
              </a:rPr>
              <a:t>Average maximum temperatures increase by up to 2.6</a:t>
            </a:r>
            <a:r>
              <a:rPr lang="en-AU" sz="2800" b="1" baseline="30000">
                <a:solidFill>
                  <a:schemeClr val="bg1"/>
                </a:solidFill>
              </a:rPr>
              <a:t>o</a:t>
            </a:r>
            <a:r>
              <a:rPr lang="en-AU" sz="2800" b="1">
                <a:solidFill>
                  <a:schemeClr val="bg1"/>
                </a:solidFill>
              </a:rPr>
              <a:t>C</a:t>
            </a:r>
            <a:endParaRPr lang="en-AU" sz="2800" b="1">
              <a:solidFill>
                <a:schemeClr val="bg1"/>
              </a:solidFill>
              <a:cs typeface="Arial"/>
            </a:endParaRPr>
          </a:p>
          <a:p>
            <a:pPr marL="457200" indent="-457200">
              <a:lnSpc>
                <a:spcPct val="150000"/>
              </a:lnSpc>
              <a:buFont typeface="Arial" panose="020B0604020202020204" pitchFamily="34" charset="0"/>
              <a:buChar char="•"/>
            </a:pPr>
            <a:r>
              <a:rPr lang="en-AU" sz="2800" b="1">
                <a:solidFill>
                  <a:schemeClr val="bg1"/>
                </a:solidFill>
              </a:rPr>
              <a:t>Annual rainfall to decrease by as much as 20mm</a:t>
            </a:r>
            <a:endParaRPr lang="en-AU" sz="2800" b="1">
              <a:solidFill>
                <a:schemeClr val="bg1"/>
              </a:solidFill>
              <a:cs typeface="Arial"/>
            </a:endParaRPr>
          </a:p>
          <a:p>
            <a:pPr marL="457200" indent="-457200">
              <a:lnSpc>
                <a:spcPct val="150000"/>
              </a:lnSpc>
              <a:buFont typeface="Arial" panose="020B0604020202020204" pitchFamily="34" charset="0"/>
              <a:buChar char="•"/>
            </a:pPr>
            <a:r>
              <a:rPr lang="en-AU" sz="2800" b="1">
                <a:solidFill>
                  <a:schemeClr val="bg1"/>
                </a:solidFill>
              </a:rPr>
              <a:t>Spring rainfall to decrease by as much as 26mm</a:t>
            </a:r>
            <a:endParaRPr lang="en-AU" sz="2800" b="1">
              <a:solidFill>
                <a:schemeClr val="bg1"/>
              </a:solidFill>
              <a:cs typeface="Arial"/>
            </a:endParaRPr>
          </a:p>
          <a:p>
            <a:pPr marL="457200" indent="-457200">
              <a:lnSpc>
                <a:spcPct val="150000"/>
              </a:lnSpc>
              <a:buFont typeface="Arial" panose="020B0604020202020204" pitchFamily="34" charset="0"/>
              <a:buChar char="•"/>
            </a:pPr>
            <a:r>
              <a:rPr lang="en-AU" sz="2800" b="1">
                <a:solidFill>
                  <a:schemeClr val="bg1"/>
                </a:solidFill>
              </a:rPr>
              <a:t>Longer fire seasons</a:t>
            </a:r>
            <a:endParaRPr lang="en-AU" sz="2800" b="1">
              <a:solidFill>
                <a:schemeClr val="bg1"/>
              </a:solidFill>
              <a:cs typeface="Arial"/>
            </a:endParaRPr>
          </a:p>
          <a:p>
            <a:pPr marL="457200" indent="-457200">
              <a:lnSpc>
                <a:spcPct val="150000"/>
              </a:lnSpc>
              <a:buFont typeface="Arial" panose="020B0604020202020204" pitchFamily="34" charset="0"/>
              <a:buChar char="•"/>
            </a:pPr>
            <a:r>
              <a:rPr lang="en-AU" sz="2800" b="1">
                <a:solidFill>
                  <a:schemeClr val="bg1"/>
                </a:solidFill>
              </a:rPr>
              <a:t>Up to 49% more very high fire danger days</a:t>
            </a:r>
            <a:endParaRPr lang="en-AU" sz="2800" b="1">
              <a:solidFill>
                <a:schemeClr val="bg1"/>
              </a:solidFill>
              <a:cs typeface="Arial"/>
            </a:endParaRPr>
          </a:p>
          <a:p>
            <a:pPr marL="457200" indent="-457200">
              <a:lnSpc>
                <a:spcPct val="150000"/>
              </a:lnSpc>
              <a:buFont typeface="Arial" panose="020B0604020202020204" pitchFamily="34" charset="0"/>
              <a:buChar char="•"/>
            </a:pPr>
            <a:r>
              <a:rPr lang="en-AU" sz="2800" b="1">
                <a:solidFill>
                  <a:schemeClr val="bg1"/>
                </a:solidFill>
              </a:rPr>
              <a:t>Twice as many days over 35</a:t>
            </a:r>
            <a:r>
              <a:rPr lang="en-AU" sz="2800" b="1" baseline="30000">
                <a:solidFill>
                  <a:schemeClr val="bg1"/>
                </a:solidFill>
              </a:rPr>
              <a:t>o</a:t>
            </a:r>
            <a:r>
              <a:rPr lang="en-AU" sz="2800" b="1">
                <a:solidFill>
                  <a:schemeClr val="bg1"/>
                </a:solidFill>
              </a:rPr>
              <a:t>C</a:t>
            </a:r>
            <a:endParaRPr lang="en-AU" sz="2800" b="1">
              <a:solidFill>
                <a:schemeClr val="bg1"/>
              </a:solidFill>
              <a:cs typeface="Arial"/>
            </a:endParaRPr>
          </a:p>
          <a:p>
            <a:pPr marL="457200" indent="-457200">
              <a:lnSpc>
                <a:spcPct val="150000"/>
              </a:lnSpc>
              <a:buFont typeface="Arial" panose="020B0604020202020204" pitchFamily="34" charset="0"/>
              <a:buChar char="•"/>
            </a:pPr>
            <a:r>
              <a:rPr lang="en-AU" sz="2800" b="1">
                <a:solidFill>
                  <a:schemeClr val="bg1"/>
                </a:solidFill>
              </a:rPr>
              <a:t>Geelong's climate could be more like Shepparton</a:t>
            </a:r>
            <a:endParaRPr lang="en-AU" sz="2800" b="1">
              <a:solidFill>
                <a:schemeClr val="bg1"/>
              </a:solidFill>
              <a:cs typeface="Arial"/>
            </a:endParaRPr>
          </a:p>
          <a:p>
            <a:pPr marL="457200" indent="-457200">
              <a:lnSpc>
                <a:spcPct val="150000"/>
              </a:lnSpc>
              <a:buFont typeface="Arial" panose="020B0604020202020204" pitchFamily="34" charset="0"/>
              <a:buChar char="•"/>
            </a:pPr>
            <a:r>
              <a:rPr lang="en-AU" sz="2800" b="1">
                <a:solidFill>
                  <a:schemeClr val="bg1"/>
                </a:solidFill>
              </a:rPr>
              <a:t>Colac's climate could be more like Wodonga</a:t>
            </a:r>
            <a:endParaRPr lang="en-AU" sz="2800" b="1">
              <a:solidFill>
                <a:schemeClr val="bg1"/>
              </a:solidFill>
              <a:cs typeface="Arial"/>
            </a:endParaRPr>
          </a:p>
        </p:txBody>
      </p:sp>
      <p:sp>
        <p:nvSpPr>
          <p:cNvPr id="3" name="Rectangle 2">
            <a:extLst>
              <a:ext uri="{FF2B5EF4-FFF2-40B4-BE49-F238E27FC236}">
                <a16:creationId xmlns:a16="http://schemas.microsoft.com/office/drawing/2014/main" id="{BDE514F3-A15F-43A9-8B82-5FAE34A8500B}"/>
              </a:ext>
            </a:extLst>
          </p:cNvPr>
          <p:cNvSpPr/>
          <p:nvPr/>
        </p:nvSpPr>
        <p:spPr>
          <a:xfrm>
            <a:off x="10144816" y="27709"/>
            <a:ext cx="1824538" cy="584775"/>
          </a:xfrm>
          <a:prstGeom prst="rect">
            <a:avLst/>
          </a:prstGeom>
        </p:spPr>
        <p:txBody>
          <a:bodyPr wrap="none">
            <a:spAutoFit/>
          </a:bodyPr>
          <a:lstStyle/>
          <a:p>
            <a:r>
              <a:rPr lang="en-AU" sz="3200" b="1">
                <a:solidFill>
                  <a:schemeClr val="bg1"/>
                </a:solidFill>
              </a:rPr>
              <a:t>Barwon:</a:t>
            </a:r>
          </a:p>
        </p:txBody>
      </p:sp>
    </p:spTree>
    <p:extLst>
      <p:ext uri="{BB962C8B-B14F-4D97-AF65-F5344CB8AC3E}">
        <p14:creationId xmlns:p14="http://schemas.microsoft.com/office/powerpoint/2010/main" val="3140923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61481B-4DCB-4734-9E3A-A15A6BAF74E9}"/>
              </a:ext>
            </a:extLst>
          </p:cNvPr>
          <p:cNvSpPr/>
          <p:nvPr/>
        </p:nvSpPr>
        <p:spPr>
          <a:xfrm>
            <a:off x="603738" y="846890"/>
            <a:ext cx="10984523" cy="5829481"/>
          </a:xfrm>
          <a:prstGeom prst="rect">
            <a:avLst/>
          </a:prstGeom>
          <a:solidFill>
            <a:srgbClr val="002060"/>
          </a:solidFill>
        </p:spPr>
        <p:txBody>
          <a:bodyPr wrap="square">
            <a:spAutoFit/>
          </a:bodyPr>
          <a:lstStyle/>
          <a:p>
            <a:pPr>
              <a:lnSpc>
                <a:spcPct val="150000"/>
              </a:lnSpc>
            </a:pPr>
            <a:r>
              <a:rPr lang="en-AU" sz="2800" b="1">
                <a:solidFill>
                  <a:schemeClr val="bg1"/>
                </a:solidFill>
              </a:rPr>
              <a:t>By the 2050s Gippsland can expect:</a:t>
            </a:r>
          </a:p>
          <a:p>
            <a:pPr marL="457200" indent="-457200">
              <a:lnSpc>
                <a:spcPct val="150000"/>
              </a:lnSpc>
              <a:buFont typeface="Arial" panose="020B0604020202020204" pitchFamily="34" charset="0"/>
              <a:buChar char="•"/>
            </a:pPr>
            <a:r>
              <a:rPr lang="en-AU" sz="2800" b="1">
                <a:solidFill>
                  <a:schemeClr val="bg1"/>
                </a:solidFill>
              </a:rPr>
              <a:t>Average maximum temperatures Increase by up to 2.9</a:t>
            </a:r>
            <a:r>
              <a:rPr lang="en-AU" sz="2800" b="1" baseline="30000">
                <a:solidFill>
                  <a:schemeClr val="bg1"/>
                </a:solidFill>
              </a:rPr>
              <a:t>o</a:t>
            </a:r>
            <a:r>
              <a:rPr lang="en-AU" sz="2800" b="1">
                <a:solidFill>
                  <a:schemeClr val="bg1"/>
                </a:solidFill>
              </a:rPr>
              <a:t>C</a:t>
            </a:r>
          </a:p>
          <a:p>
            <a:pPr marL="457200" indent="-457200">
              <a:lnSpc>
                <a:spcPct val="150000"/>
              </a:lnSpc>
              <a:buFont typeface="Arial" panose="020B0604020202020204" pitchFamily="34" charset="0"/>
              <a:buChar char="•"/>
            </a:pPr>
            <a:r>
              <a:rPr lang="en-AU" sz="2800" b="1">
                <a:solidFill>
                  <a:schemeClr val="bg1"/>
                </a:solidFill>
              </a:rPr>
              <a:t>Annual rainfall to decrease by as much as 16mm</a:t>
            </a:r>
          </a:p>
          <a:p>
            <a:pPr marL="457200" indent="-457200">
              <a:lnSpc>
                <a:spcPct val="150000"/>
              </a:lnSpc>
              <a:buFont typeface="Arial" panose="020B0604020202020204" pitchFamily="34" charset="0"/>
              <a:buChar char="•"/>
            </a:pPr>
            <a:r>
              <a:rPr lang="en-AU" sz="2800" b="1">
                <a:solidFill>
                  <a:schemeClr val="bg1"/>
                </a:solidFill>
              </a:rPr>
              <a:t>Spring rainfall to decrease by as much as 26mm</a:t>
            </a:r>
          </a:p>
          <a:p>
            <a:pPr marL="457200" indent="-457200">
              <a:lnSpc>
                <a:spcPct val="150000"/>
              </a:lnSpc>
              <a:buFont typeface="Arial" panose="020B0604020202020204" pitchFamily="34" charset="0"/>
              <a:buChar char="•"/>
            </a:pPr>
            <a:r>
              <a:rPr lang="en-AU" sz="2800" b="1">
                <a:solidFill>
                  <a:schemeClr val="bg1"/>
                </a:solidFill>
              </a:rPr>
              <a:t>Longer fire seasons</a:t>
            </a:r>
          </a:p>
          <a:p>
            <a:pPr marL="457200" indent="-457200">
              <a:lnSpc>
                <a:spcPct val="150000"/>
              </a:lnSpc>
              <a:buFont typeface="Arial" panose="020B0604020202020204" pitchFamily="34" charset="0"/>
              <a:buChar char="•"/>
            </a:pPr>
            <a:r>
              <a:rPr lang="en-AU" sz="2800" b="1">
                <a:solidFill>
                  <a:schemeClr val="bg1"/>
                </a:solidFill>
              </a:rPr>
              <a:t>Up to 32% more very high fire danger days</a:t>
            </a:r>
          </a:p>
          <a:p>
            <a:pPr marL="457200" indent="-457200">
              <a:lnSpc>
                <a:spcPct val="150000"/>
              </a:lnSpc>
              <a:buFont typeface="Arial" panose="020B0604020202020204" pitchFamily="34" charset="0"/>
              <a:buChar char="•"/>
            </a:pPr>
            <a:r>
              <a:rPr lang="en-AU" sz="2800" b="1">
                <a:solidFill>
                  <a:schemeClr val="bg1"/>
                </a:solidFill>
              </a:rPr>
              <a:t>Almost twice as many days over 35</a:t>
            </a:r>
            <a:r>
              <a:rPr lang="en-AU" sz="2800" b="1" baseline="30000">
                <a:solidFill>
                  <a:schemeClr val="bg1"/>
                </a:solidFill>
              </a:rPr>
              <a:t>o</a:t>
            </a:r>
            <a:r>
              <a:rPr lang="en-AU" sz="2800" b="1">
                <a:solidFill>
                  <a:schemeClr val="bg1"/>
                </a:solidFill>
              </a:rPr>
              <a:t>C</a:t>
            </a:r>
          </a:p>
          <a:p>
            <a:pPr marL="457200" indent="-457200">
              <a:lnSpc>
                <a:spcPct val="150000"/>
              </a:lnSpc>
              <a:buFont typeface="Arial" panose="020B0604020202020204" pitchFamily="34" charset="0"/>
              <a:buChar char="•"/>
            </a:pPr>
            <a:r>
              <a:rPr lang="en-AU" sz="2800" b="1">
                <a:solidFill>
                  <a:schemeClr val="bg1"/>
                </a:solidFill>
              </a:rPr>
              <a:t>Traralgon’s climate could be more like Bairnsdale</a:t>
            </a:r>
          </a:p>
          <a:p>
            <a:pPr marL="457200" indent="-457200">
              <a:lnSpc>
                <a:spcPct val="150000"/>
              </a:lnSpc>
              <a:buFont typeface="Arial" panose="020B0604020202020204" pitchFamily="34" charset="0"/>
              <a:buChar char="•"/>
            </a:pPr>
            <a:r>
              <a:rPr lang="en-AU" sz="2800" b="1">
                <a:solidFill>
                  <a:schemeClr val="bg1"/>
                </a:solidFill>
              </a:rPr>
              <a:t>Bairnsdale 's climate could be more like Cowra, NSW</a:t>
            </a:r>
          </a:p>
        </p:txBody>
      </p:sp>
      <p:sp>
        <p:nvSpPr>
          <p:cNvPr id="3" name="Rectangle 2">
            <a:extLst>
              <a:ext uri="{FF2B5EF4-FFF2-40B4-BE49-F238E27FC236}">
                <a16:creationId xmlns:a16="http://schemas.microsoft.com/office/drawing/2014/main" id="{BDE514F3-A15F-43A9-8B82-5FAE34A8500B}"/>
              </a:ext>
            </a:extLst>
          </p:cNvPr>
          <p:cNvSpPr/>
          <p:nvPr/>
        </p:nvSpPr>
        <p:spPr>
          <a:xfrm>
            <a:off x="9507508" y="0"/>
            <a:ext cx="2323072" cy="584775"/>
          </a:xfrm>
          <a:prstGeom prst="rect">
            <a:avLst/>
          </a:prstGeom>
        </p:spPr>
        <p:txBody>
          <a:bodyPr wrap="none">
            <a:spAutoFit/>
          </a:bodyPr>
          <a:lstStyle/>
          <a:p>
            <a:r>
              <a:rPr lang="en-AU" sz="3200" b="1">
                <a:solidFill>
                  <a:schemeClr val="bg1"/>
                </a:solidFill>
              </a:rPr>
              <a:t>Gippsland:</a:t>
            </a:r>
          </a:p>
        </p:txBody>
      </p:sp>
    </p:spTree>
    <p:extLst>
      <p:ext uri="{BB962C8B-B14F-4D97-AF65-F5344CB8AC3E}">
        <p14:creationId xmlns:p14="http://schemas.microsoft.com/office/powerpoint/2010/main" val="740150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61481B-4DCB-4734-9E3A-A15A6BAF74E9}"/>
              </a:ext>
            </a:extLst>
          </p:cNvPr>
          <p:cNvSpPr/>
          <p:nvPr/>
        </p:nvSpPr>
        <p:spPr>
          <a:xfrm>
            <a:off x="1177635" y="1055775"/>
            <a:ext cx="10440623" cy="5183150"/>
          </a:xfrm>
          <a:prstGeom prst="rect">
            <a:avLst/>
          </a:prstGeom>
          <a:solidFill>
            <a:srgbClr val="002060"/>
          </a:solidFill>
        </p:spPr>
        <p:txBody>
          <a:bodyPr wrap="square">
            <a:spAutoFit/>
          </a:bodyPr>
          <a:lstStyle/>
          <a:p>
            <a:pPr>
              <a:lnSpc>
                <a:spcPct val="150000"/>
              </a:lnSpc>
            </a:pPr>
            <a:r>
              <a:rPr lang="en-AU" sz="2800" b="1">
                <a:solidFill>
                  <a:schemeClr val="bg1"/>
                </a:solidFill>
              </a:rPr>
              <a:t>By the 2050s Great South Coast can expect:</a:t>
            </a:r>
          </a:p>
          <a:p>
            <a:pPr marL="457200" indent="-457200">
              <a:lnSpc>
                <a:spcPct val="150000"/>
              </a:lnSpc>
              <a:buFont typeface="Arial" panose="020B0604020202020204" pitchFamily="34" charset="0"/>
              <a:buChar char="•"/>
            </a:pPr>
            <a:r>
              <a:rPr lang="en-AU" sz="2800" b="1">
                <a:solidFill>
                  <a:schemeClr val="bg1"/>
                </a:solidFill>
              </a:rPr>
              <a:t>Average maximum temperatures Increase by up to 2.6°C</a:t>
            </a:r>
            <a:endParaRPr lang="en-AU" sz="4400" b="1">
              <a:solidFill>
                <a:schemeClr val="bg1"/>
              </a:solidFill>
            </a:endParaRPr>
          </a:p>
          <a:p>
            <a:pPr marL="457200" indent="-457200">
              <a:lnSpc>
                <a:spcPct val="150000"/>
              </a:lnSpc>
              <a:buFont typeface="Arial" panose="020B0604020202020204" pitchFamily="34" charset="0"/>
              <a:buChar char="•"/>
            </a:pPr>
            <a:r>
              <a:rPr lang="en-AU" sz="2800" b="1">
                <a:solidFill>
                  <a:schemeClr val="bg1"/>
                </a:solidFill>
              </a:rPr>
              <a:t>Annual rainfall to decrease by as much as 20mm</a:t>
            </a:r>
          </a:p>
          <a:p>
            <a:pPr marL="457200" indent="-457200">
              <a:lnSpc>
                <a:spcPct val="150000"/>
              </a:lnSpc>
              <a:buFont typeface="Arial" panose="020B0604020202020204" pitchFamily="34" charset="0"/>
              <a:buChar char="•"/>
            </a:pPr>
            <a:r>
              <a:rPr lang="en-AU" sz="2800" b="1">
                <a:solidFill>
                  <a:schemeClr val="bg1"/>
                </a:solidFill>
              </a:rPr>
              <a:t>Spring rainfall to decrease by as much as 23mm</a:t>
            </a:r>
          </a:p>
          <a:p>
            <a:pPr marL="457200" indent="-457200">
              <a:lnSpc>
                <a:spcPct val="150000"/>
              </a:lnSpc>
              <a:buFont typeface="Arial" panose="020B0604020202020204" pitchFamily="34" charset="0"/>
              <a:buChar char="•"/>
            </a:pPr>
            <a:r>
              <a:rPr lang="en-AU" sz="2800" b="1">
                <a:solidFill>
                  <a:schemeClr val="bg1"/>
                </a:solidFill>
              </a:rPr>
              <a:t>Longer fire seasons</a:t>
            </a:r>
          </a:p>
          <a:p>
            <a:pPr marL="457200" indent="-457200">
              <a:lnSpc>
                <a:spcPct val="150000"/>
              </a:lnSpc>
              <a:buFont typeface="Arial" panose="020B0604020202020204" pitchFamily="34" charset="0"/>
              <a:buChar char="•"/>
            </a:pPr>
            <a:r>
              <a:rPr lang="en-AU" sz="2800" b="1">
                <a:solidFill>
                  <a:schemeClr val="bg1"/>
                </a:solidFill>
              </a:rPr>
              <a:t>Up to 56% more very high fire danger days</a:t>
            </a:r>
          </a:p>
          <a:p>
            <a:pPr marL="457200" indent="-457200">
              <a:lnSpc>
                <a:spcPct val="150000"/>
              </a:lnSpc>
              <a:buFont typeface="Arial" panose="020B0604020202020204" pitchFamily="34" charset="0"/>
              <a:buChar char="•"/>
            </a:pPr>
            <a:r>
              <a:rPr lang="en-AU" sz="2800" b="1">
                <a:solidFill>
                  <a:schemeClr val="bg1"/>
                </a:solidFill>
              </a:rPr>
              <a:t>Twice as many days over 35°C</a:t>
            </a:r>
            <a:endParaRPr lang="en-AU" sz="4400" b="1">
              <a:solidFill>
                <a:schemeClr val="bg1"/>
              </a:solidFill>
            </a:endParaRPr>
          </a:p>
          <a:p>
            <a:pPr marL="457200" indent="-457200">
              <a:lnSpc>
                <a:spcPct val="150000"/>
              </a:lnSpc>
              <a:buFont typeface="Arial" panose="020B0604020202020204" pitchFamily="34" charset="0"/>
              <a:buChar char="•"/>
            </a:pPr>
            <a:r>
              <a:rPr lang="en-AU" sz="2800" b="1">
                <a:solidFill>
                  <a:schemeClr val="bg1"/>
                </a:solidFill>
              </a:rPr>
              <a:t>Warrnambool's climate could be more like Benalla</a:t>
            </a:r>
          </a:p>
        </p:txBody>
      </p:sp>
      <p:sp>
        <p:nvSpPr>
          <p:cNvPr id="3" name="Rectangle 2">
            <a:extLst>
              <a:ext uri="{FF2B5EF4-FFF2-40B4-BE49-F238E27FC236}">
                <a16:creationId xmlns:a16="http://schemas.microsoft.com/office/drawing/2014/main" id="{BDE514F3-A15F-43A9-8B82-5FAE34A8500B}"/>
              </a:ext>
            </a:extLst>
          </p:cNvPr>
          <p:cNvSpPr/>
          <p:nvPr/>
        </p:nvSpPr>
        <p:spPr>
          <a:xfrm>
            <a:off x="7864146" y="34300"/>
            <a:ext cx="4031873" cy="584775"/>
          </a:xfrm>
          <a:prstGeom prst="rect">
            <a:avLst/>
          </a:prstGeom>
        </p:spPr>
        <p:txBody>
          <a:bodyPr wrap="none">
            <a:spAutoFit/>
          </a:bodyPr>
          <a:lstStyle/>
          <a:p>
            <a:r>
              <a:rPr lang="en-AU" sz="3200" b="1">
                <a:solidFill>
                  <a:schemeClr val="bg1"/>
                </a:solidFill>
              </a:rPr>
              <a:t>Great South Coast:</a:t>
            </a:r>
          </a:p>
        </p:txBody>
      </p:sp>
    </p:spTree>
    <p:extLst>
      <p:ext uri="{BB962C8B-B14F-4D97-AF65-F5344CB8AC3E}">
        <p14:creationId xmlns:p14="http://schemas.microsoft.com/office/powerpoint/2010/main" val="2998057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61481B-4DCB-4734-9E3A-A15A6BAF74E9}"/>
              </a:ext>
            </a:extLst>
          </p:cNvPr>
          <p:cNvSpPr/>
          <p:nvPr/>
        </p:nvSpPr>
        <p:spPr>
          <a:xfrm>
            <a:off x="1177635" y="1055775"/>
            <a:ext cx="10315117" cy="5183150"/>
          </a:xfrm>
          <a:prstGeom prst="rect">
            <a:avLst/>
          </a:prstGeom>
          <a:solidFill>
            <a:srgbClr val="002060"/>
          </a:solidFill>
        </p:spPr>
        <p:txBody>
          <a:bodyPr wrap="square">
            <a:spAutoFit/>
          </a:bodyPr>
          <a:lstStyle/>
          <a:p>
            <a:pPr>
              <a:lnSpc>
                <a:spcPct val="150000"/>
              </a:lnSpc>
            </a:pPr>
            <a:r>
              <a:rPr lang="en-AU" sz="2800" b="1">
                <a:solidFill>
                  <a:schemeClr val="bg1"/>
                </a:solidFill>
              </a:rPr>
              <a:t>By the 2050s Loddon Campaspe can expect:</a:t>
            </a:r>
          </a:p>
          <a:p>
            <a:pPr marL="457200" indent="-457200">
              <a:lnSpc>
                <a:spcPct val="150000"/>
              </a:lnSpc>
              <a:buFont typeface="Arial" panose="020B0604020202020204" pitchFamily="34" charset="0"/>
              <a:buChar char="•"/>
            </a:pPr>
            <a:r>
              <a:rPr lang="en-AU" sz="2800" b="1">
                <a:solidFill>
                  <a:schemeClr val="bg1"/>
                </a:solidFill>
              </a:rPr>
              <a:t>Average maximum temperatures Increase by up to 3</a:t>
            </a:r>
            <a:r>
              <a:rPr lang="en-AU" sz="2800" b="1" baseline="30000">
                <a:solidFill>
                  <a:schemeClr val="bg1"/>
                </a:solidFill>
              </a:rPr>
              <a:t>o</a:t>
            </a:r>
            <a:r>
              <a:rPr lang="en-AU" sz="2800" b="1">
                <a:solidFill>
                  <a:schemeClr val="bg1"/>
                </a:solidFill>
              </a:rPr>
              <a:t>C</a:t>
            </a:r>
          </a:p>
          <a:p>
            <a:pPr marL="457200" indent="-457200">
              <a:lnSpc>
                <a:spcPct val="150000"/>
              </a:lnSpc>
              <a:buFont typeface="Arial" panose="020B0604020202020204" pitchFamily="34" charset="0"/>
              <a:buChar char="•"/>
            </a:pPr>
            <a:r>
              <a:rPr lang="en-AU" sz="2800" b="1">
                <a:solidFill>
                  <a:schemeClr val="bg1"/>
                </a:solidFill>
              </a:rPr>
              <a:t>Annual rainfall to decrease by as much as 20mm</a:t>
            </a:r>
          </a:p>
          <a:p>
            <a:pPr marL="457200" indent="-457200">
              <a:lnSpc>
                <a:spcPct val="150000"/>
              </a:lnSpc>
              <a:buFont typeface="Arial" panose="020B0604020202020204" pitchFamily="34" charset="0"/>
              <a:buChar char="•"/>
            </a:pPr>
            <a:r>
              <a:rPr lang="en-AU" sz="2800" b="1">
                <a:solidFill>
                  <a:schemeClr val="bg1"/>
                </a:solidFill>
              </a:rPr>
              <a:t>Spring rainfall to decrease by as much as 27mm</a:t>
            </a:r>
          </a:p>
          <a:p>
            <a:pPr marL="457200" indent="-457200">
              <a:lnSpc>
                <a:spcPct val="150000"/>
              </a:lnSpc>
              <a:buFont typeface="Arial" panose="020B0604020202020204" pitchFamily="34" charset="0"/>
              <a:buChar char="•"/>
            </a:pPr>
            <a:r>
              <a:rPr lang="en-AU" sz="2800" b="1">
                <a:solidFill>
                  <a:schemeClr val="bg1"/>
                </a:solidFill>
              </a:rPr>
              <a:t>Longer fire seasons</a:t>
            </a:r>
          </a:p>
          <a:p>
            <a:pPr marL="457200" indent="-457200">
              <a:lnSpc>
                <a:spcPct val="150000"/>
              </a:lnSpc>
              <a:buFont typeface="Arial" panose="020B0604020202020204" pitchFamily="34" charset="0"/>
              <a:buChar char="•"/>
            </a:pPr>
            <a:r>
              <a:rPr lang="en-AU" sz="2800" b="1">
                <a:solidFill>
                  <a:schemeClr val="bg1"/>
                </a:solidFill>
              </a:rPr>
              <a:t>Up to 62% more very high fire danger days</a:t>
            </a:r>
          </a:p>
          <a:p>
            <a:pPr marL="457200" indent="-457200">
              <a:lnSpc>
                <a:spcPct val="150000"/>
              </a:lnSpc>
              <a:buFont typeface="Arial" panose="020B0604020202020204" pitchFamily="34" charset="0"/>
              <a:buChar char="•"/>
            </a:pPr>
            <a:r>
              <a:rPr lang="en-AU" sz="2800" b="1">
                <a:solidFill>
                  <a:schemeClr val="bg1"/>
                </a:solidFill>
              </a:rPr>
              <a:t>More than twice as many days over 38</a:t>
            </a:r>
            <a:r>
              <a:rPr lang="en-AU" sz="2800" b="1" baseline="30000">
                <a:solidFill>
                  <a:schemeClr val="bg1"/>
                </a:solidFill>
              </a:rPr>
              <a:t>o</a:t>
            </a:r>
            <a:r>
              <a:rPr lang="en-AU" sz="2800" b="1">
                <a:solidFill>
                  <a:schemeClr val="bg1"/>
                </a:solidFill>
              </a:rPr>
              <a:t>C</a:t>
            </a:r>
          </a:p>
          <a:p>
            <a:pPr marL="457200" indent="-457200">
              <a:lnSpc>
                <a:spcPct val="150000"/>
              </a:lnSpc>
              <a:buFont typeface="Arial" panose="020B0604020202020204" pitchFamily="34" charset="0"/>
              <a:buChar char="•"/>
            </a:pPr>
            <a:r>
              <a:rPr lang="en-AU" sz="2800" b="1">
                <a:solidFill>
                  <a:schemeClr val="bg1"/>
                </a:solidFill>
              </a:rPr>
              <a:t>Bendigo’s climate could be more like Shepparton</a:t>
            </a:r>
          </a:p>
        </p:txBody>
      </p:sp>
      <p:sp>
        <p:nvSpPr>
          <p:cNvPr id="3" name="Rectangle 2">
            <a:extLst>
              <a:ext uri="{FF2B5EF4-FFF2-40B4-BE49-F238E27FC236}">
                <a16:creationId xmlns:a16="http://schemas.microsoft.com/office/drawing/2014/main" id="{BDE514F3-A15F-43A9-8B82-5FAE34A8500B}"/>
              </a:ext>
            </a:extLst>
          </p:cNvPr>
          <p:cNvSpPr/>
          <p:nvPr/>
        </p:nvSpPr>
        <p:spPr>
          <a:xfrm>
            <a:off x="7905709" y="0"/>
            <a:ext cx="4121641" cy="584775"/>
          </a:xfrm>
          <a:prstGeom prst="rect">
            <a:avLst/>
          </a:prstGeom>
        </p:spPr>
        <p:txBody>
          <a:bodyPr wrap="none">
            <a:spAutoFit/>
          </a:bodyPr>
          <a:lstStyle/>
          <a:p>
            <a:r>
              <a:rPr lang="en-AU" sz="3200" b="1">
                <a:solidFill>
                  <a:schemeClr val="bg1"/>
                </a:solidFill>
              </a:rPr>
              <a:t>Loddon Campaspe:</a:t>
            </a:r>
          </a:p>
        </p:txBody>
      </p:sp>
    </p:spTree>
    <p:extLst>
      <p:ext uri="{BB962C8B-B14F-4D97-AF65-F5344CB8AC3E}">
        <p14:creationId xmlns:p14="http://schemas.microsoft.com/office/powerpoint/2010/main" val="4174472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61481B-4DCB-4734-9E3A-A15A6BAF74E9}"/>
              </a:ext>
            </a:extLst>
          </p:cNvPr>
          <p:cNvSpPr/>
          <p:nvPr/>
        </p:nvSpPr>
        <p:spPr>
          <a:xfrm>
            <a:off x="1177635" y="1055775"/>
            <a:ext cx="10782619" cy="5183150"/>
          </a:xfrm>
          <a:prstGeom prst="rect">
            <a:avLst/>
          </a:prstGeom>
          <a:solidFill>
            <a:srgbClr val="002060"/>
          </a:solidFill>
        </p:spPr>
        <p:txBody>
          <a:bodyPr wrap="square">
            <a:spAutoFit/>
          </a:bodyPr>
          <a:lstStyle/>
          <a:p>
            <a:pPr>
              <a:lnSpc>
                <a:spcPct val="150000"/>
              </a:lnSpc>
            </a:pPr>
            <a:r>
              <a:rPr lang="en-AU" sz="2800" b="1">
                <a:solidFill>
                  <a:schemeClr val="bg1"/>
                </a:solidFill>
              </a:rPr>
              <a:t>By the 2050s Ovens Murray can expect:</a:t>
            </a:r>
          </a:p>
          <a:p>
            <a:pPr marL="342900" lvl="0" indent="-342900">
              <a:lnSpc>
                <a:spcPct val="150000"/>
              </a:lnSpc>
              <a:buFont typeface="Arial" panose="020B0604020202020204" pitchFamily="34" charset="0"/>
              <a:buChar char="•"/>
            </a:pPr>
            <a:r>
              <a:rPr lang="en-AU" sz="2800" b="1">
                <a:solidFill>
                  <a:schemeClr val="bg1"/>
                </a:solidFill>
              </a:rPr>
              <a:t>Average maximum temperatures Increase by up to 3.1</a:t>
            </a:r>
            <a:r>
              <a:rPr lang="en-AU" sz="2800" b="1" baseline="30000">
                <a:solidFill>
                  <a:schemeClr val="bg1"/>
                </a:solidFill>
              </a:rPr>
              <a:t>o</a:t>
            </a:r>
            <a:r>
              <a:rPr lang="en-AU" sz="2800" b="1">
                <a:solidFill>
                  <a:schemeClr val="bg1"/>
                </a:solidFill>
              </a:rPr>
              <a:t>C</a:t>
            </a:r>
          </a:p>
          <a:p>
            <a:pPr marL="342900" lvl="0" indent="-342900">
              <a:lnSpc>
                <a:spcPct val="150000"/>
              </a:lnSpc>
              <a:buFont typeface="Arial" panose="020B0604020202020204" pitchFamily="34" charset="0"/>
              <a:buChar char="•"/>
            </a:pPr>
            <a:r>
              <a:rPr lang="en-AU" sz="2800" b="1">
                <a:solidFill>
                  <a:schemeClr val="bg1"/>
                </a:solidFill>
              </a:rPr>
              <a:t>Annual rainfall to decrease by as much as 21mm</a:t>
            </a:r>
          </a:p>
          <a:p>
            <a:pPr marL="342900" lvl="0" indent="-342900">
              <a:lnSpc>
                <a:spcPct val="150000"/>
              </a:lnSpc>
              <a:buFont typeface="Arial" panose="020B0604020202020204" pitchFamily="34" charset="0"/>
              <a:buChar char="•"/>
            </a:pPr>
            <a:r>
              <a:rPr lang="en-AU" sz="2800" b="1">
                <a:solidFill>
                  <a:schemeClr val="bg1"/>
                </a:solidFill>
              </a:rPr>
              <a:t>Spring rainfall to decrease by as much as 28mm</a:t>
            </a:r>
          </a:p>
          <a:p>
            <a:pPr marL="342900" lvl="0" indent="-342900">
              <a:lnSpc>
                <a:spcPct val="150000"/>
              </a:lnSpc>
              <a:buFont typeface="Arial" panose="020B0604020202020204" pitchFamily="34" charset="0"/>
              <a:buChar char="•"/>
            </a:pPr>
            <a:r>
              <a:rPr lang="en-AU" sz="2800" b="1">
                <a:solidFill>
                  <a:schemeClr val="bg1"/>
                </a:solidFill>
              </a:rPr>
              <a:t>Longer fire seasons </a:t>
            </a:r>
          </a:p>
          <a:p>
            <a:pPr marL="342900" lvl="0" indent="-342900">
              <a:lnSpc>
                <a:spcPct val="150000"/>
              </a:lnSpc>
              <a:buFont typeface="Arial" panose="020B0604020202020204" pitchFamily="34" charset="0"/>
              <a:buChar char="•"/>
            </a:pPr>
            <a:r>
              <a:rPr lang="en-AU" sz="2800" b="1">
                <a:solidFill>
                  <a:schemeClr val="bg1"/>
                </a:solidFill>
              </a:rPr>
              <a:t>Up to 44% more very high fire danger days</a:t>
            </a:r>
          </a:p>
          <a:p>
            <a:pPr marL="342900" lvl="0" indent="-342900">
              <a:lnSpc>
                <a:spcPct val="150000"/>
              </a:lnSpc>
              <a:buFont typeface="Arial" panose="020B0604020202020204" pitchFamily="34" charset="0"/>
              <a:buChar char="•"/>
            </a:pPr>
            <a:r>
              <a:rPr lang="en-AU" sz="2800" b="1">
                <a:solidFill>
                  <a:schemeClr val="bg1"/>
                </a:solidFill>
              </a:rPr>
              <a:t>Twice as many days over 35</a:t>
            </a:r>
            <a:r>
              <a:rPr lang="en-AU" sz="2800" b="1" baseline="30000">
                <a:solidFill>
                  <a:schemeClr val="bg1"/>
                </a:solidFill>
              </a:rPr>
              <a:t>o</a:t>
            </a:r>
            <a:r>
              <a:rPr lang="en-AU" sz="2800" b="1">
                <a:solidFill>
                  <a:schemeClr val="bg1"/>
                </a:solidFill>
              </a:rPr>
              <a:t>C</a:t>
            </a:r>
          </a:p>
          <a:p>
            <a:pPr marL="342900" indent="-342900">
              <a:lnSpc>
                <a:spcPct val="150000"/>
              </a:lnSpc>
              <a:buFont typeface="Arial" panose="020B0604020202020204" pitchFamily="34" charset="0"/>
              <a:buChar char="•"/>
            </a:pPr>
            <a:r>
              <a:rPr lang="en-AU" sz="2800" b="1">
                <a:solidFill>
                  <a:schemeClr val="bg1"/>
                </a:solidFill>
              </a:rPr>
              <a:t>Wodonga’s climate could be more like Forbes, NSW </a:t>
            </a:r>
          </a:p>
        </p:txBody>
      </p:sp>
      <p:sp>
        <p:nvSpPr>
          <p:cNvPr id="3" name="Rectangle 2">
            <a:extLst>
              <a:ext uri="{FF2B5EF4-FFF2-40B4-BE49-F238E27FC236}">
                <a16:creationId xmlns:a16="http://schemas.microsoft.com/office/drawing/2014/main" id="{BDE514F3-A15F-43A9-8B82-5FAE34A8500B}"/>
              </a:ext>
            </a:extLst>
          </p:cNvPr>
          <p:cNvSpPr/>
          <p:nvPr/>
        </p:nvSpPr>
        <p:spPr>
          <a:xfrm>
            <a:off x="8792400" y="0"/>
            <a:ext cx="3167855" cy="584775"/>
          </a:xfrm>
          <a:prstGeom prst="rect">
            <a:avLst/>
          </a:prstGeom>
        </p:spPr>
        <p:txBody>
          <a:bodyPr wrap="none">
            <a:spAutoFit/>
          </a:bodyPr>
          <a:lstStyle/>
          <a:p>
            <a:r>
              <a:rPr lang="en-AU" sz="3200" b="1">
                <a:solidFill>
                  <a:schemeClr val="bg1"/>
                </a:solidFill>
              </a:rPr>
              <a:t>Ovens Murray:</a:t>
            </a:r>
          </a:p>
        </p:txBody>
      </p:sp>
    </p:spTree>
    <p:extLst>
      <p:ext uri="{BB962C8B-B14F-4D97-AF65-F5344CB8AC3E}">
        <p14:creationId xmlns:p14="http://schemas.microsoft.com/office/powerpoint/2010/main" val="1303069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61481B-4DCB-4734-9E3A-A15A6BAF74E9}"/>
              </a:ext>
            </a:extLst>
          </p:cNvPr>
          <p:cNvSpPr/>
          <p:nvPr/>
        </p:nvSpPr>
        <p:spPr>
          <a:xfrm>
            <a:off x="1177636" y="1055775"/>
            <a:ext cx="10637846" cy="5183150"/>
          </a:xfrm>
          <a:prstGeom prst="rect">
            <a:avLst/>
          </a:prstGeom>
          <a:solidFill>
            <a:srgbClr val="002060"/>
          </a:solidFill>
        </p:spPr>
        <p:txBody>
          <a:bodyPr wrap="square">
            <a:spAutoFit/>
          </a:bodyPr>
          <a:lstStyle/>
          <a:p>
            <a:pPr>
              <a:lnSpc>
                <a:spcPct val="150000"/>
              </a:lnSpc>
            </a:pPr>
            <a:r>
              <a:rPr lang="en-AU" sz="2800" b="1">
                <a:solidFill>
                  <a:schemeClr val="bg1"/>
                </a:solidFill>
              </a:rPr>
              <a:t>By the 2050s Central Highlands can expect:</a:t>
            </a:r>
          </a:p>
          <a:p>
            <a:pPr marL="457200" lvl="0" indent="-457200">
              <a:lnSpc>
                <a:spcPct val="150000"/>
              </a:lnSpc>
              <a:buFont typeface="Arial" panose="020B0604020202020204" pitchFamily="34" charset="0"/>
              <a:buChar char="•"/>
            </a:pPr>
            <a:r>
              <a:rPr lang="en-AU" sz="2800" b="1">
                <a:solidFill>
                  <a:schemeClr val="bg1"/>
                </a:solidFill>
              </a:rPr>
              <a:t>Average maximum temperatures Increase by up to 2.9</a:t>
            </a:r>
            <a:r>
              <a:rPr lang="en-AU" sz="2800" b="1" baseline="30000">
                <a:solidFill>
                  <a:schemeClr val="bg1"/>
                </a:solidFill>
              </a:rPr>
              <a:t>o</a:t>
            </a:r>
            <a:r>
              <a:rPr lang="en-AU" sz="2800" b="1">
                <a:solidFill>
                  <a:schemeClr val="bg1"/>
                </a:solidFill>
              </a:rPr>
              <a:t>C</a:t>
            </a:r>
          </a:p>
          <a:p>
            <a:pPr marL="457200" lvl="0" indent="-457200">
              <a:lnSpc>
                <a:spcPct val="150000"/>
              </a:lnSpc>
              <a:buFont typeface="Arial" panose="020B0604020202020204" pitchFamily="34" charset="0"/>
              <a:buChar char="•"/>
            </a:pPr>
            <a:r>
              <a:rPr lang="en-AU" sz="2800" b="1">
                <a:solidFill>
                  <a:schemeClr val="bg1"/>
                </a:solidFill>
              </a:rPr>
              <a:t>Annual rainfall to decrease by as much as 20mm</a:t>
            </a:r>
          </a:p>
          <a:p>
            <a:pPr marL="457200" lvl="0" indent="-457200">
              <a:lnSpc>
                <a:spcPct val="150000"/>
              </a:lnSpc>
              <a:buFont typeface="Arial" panose="020B0604020202020204" pitchFamily="34" charset="0"/>
              <a:buChar char="•"/>
            </a:pPr>
            <a:r>
              <a:rPr lang="en-AU" sz="2800" b="1">
                <a:solidFill>
                  <a:schemeClr val="bg1"/>
                </a:solidFill>
              </a:rPr>
              <a:t>Spring rainfall to decrease by as much as 31mm</a:t>
            </a:r>
          </a:p>
          <a:p>
            <a:pPr marL="457200" lvl="0" indent="-457200">
              <a:lnSpc>
                <a:spcPct val="150000"/>
              </a:lnSpc>
              <a:buFont typeface="Arial" panose="020B0604020202020204" pitchFamily="34" charset="0"/>
              <a:buChar char="•"/>
            </a:pPr>
            <a:r>
              <a:rPr lang="en-AU" sz="2800" b="1">
                <a:solidFill>
                  <a:schemeClr val="bg1"/>
                </a:solidFill>
              </a:rPr>
              <a:t>Longer fire seasons</a:t>
            </a:r>
          </a:p>
          <a:p>
            <a:pPr marL="457200" lvl="0" indent="-457200">
              <a:lnSpc>
                <a:spcPct val="150000"/>
              </a:lnSpc>
              <a:buFont typeface="Arial" panose="020B0604020202020204" pitchFamily="34" charset="0"/>
              <a:buChar char="•"/>
            </a:pPr>
            <a:r>
              <a:rPr lang="en-AU" sz="2800" b="1">
                <a:solidFill>
                  <a:schemeClr val="bg1"/>
                </a:solidFill>
              </a:rPr>
              <a:t>Up to 68% more very high fire danger days</a:t>
            </a:r>
          </a:p>
          <a:p>
            <a:pPr marL="457200" lvl="0" indent="-457200">
              <a:lnSpc>
                <a:spcPct val="150000"/>
              </a:lnSpc>
              <a:buFont typeface="Arial" panose="020B0604020202020204" pitchFamily="34" charset="0"/>
              <a:buChar char="•"/>
            </a:pPr>
            <a:r>
              <a:rPr lang="en-AU" sz="2800" b="1">
                <a:solidFill>
                  <a:schemeClr val="bg1"/>
                </a:solidFill>
              </a:rPr>
              <a:t>Twice as many days over 35</a:t>
            </a:r>
            <a:r>
              <a:rPr lang="en-AU" sz="2800" b="1" baseline="30000">
                <a:solidFill>
                  <a:schemeClr val="bg1"/>
                </a:solidFill>
              </a:rPr>
              <a:t>o</a:t>
            </a:r>
            <a:r>
              <a:rPr lang="en-AU" sz="2800" b="1">
                <a:solidFill>
                  <a:schemeClr val="bg1"/>
                </a:solidFill>
              </a:rPr>
              <a:t>C</a:t>
            </a:r>
          </a:p>
          <a:p>
            <a:pPr marL="457200" indent="-457200">
              <a:lnSpc>
                <a:spcPct val="150000"/>
              </a:lnSpc>
              <a:buFont typeface="Arial" panose="020B0604020202020204" pitchFamily="34" charset="0"/>
              <a:buChar char="•"/>
            </a:pPr>
            <a:r>
              <a:rPr lang="en-AU" sz="2800" b="1">
                <a:solidFill>
                  <a:schemeClr val="bg1"/>
                </a:solidFill>
              </a:rPr>
              <a:t>Ballarat's climate could be more like Hamilton</a:t>
            </a:r>
          </a:p>
        </p:txBody>
      </p:sp>
      <p:sp>
        <p:nvSpPr>
          <p:cNvPr id="3" name="Rectangle 2">
            <a:extLst>
              <a:ext uri="{FF2B5EF4-FFF2-40B4-BE49-F238E27FC236}">
                <a16:creationId xmlns:a16="http://schemas.microsoft.com/office/drawing/2014/main" id="{BDE514F3-A15F-43A9-8B82-5FAE34A8500B}"/>
              </a:ext>
            </a:extLst>
          </p:cNvPr>
          <p:cNvSpPr/>
          <p:nvPr/>
        </p:nvSpPr>
        <p:spPr>
          <a:xfrm>
            <a:off x="8071964" y="34300"/>
            <a:ext cx="3940502" cy="584775"/>
          </a:xfrm>
          <a:prstGeom prst="rect">
            <a:avLst/>
          </a:prstGeom>
        </p:spPr>
        <p:txBody>
          <a:bodyPr wrap="none">
            <a:spAutoFit/>
          </a:bodyPr>
          <a:lstStyle/>
          <a:p>
            <a:r>
              <a:rPr lang="en-AU" sz="3200" b="1">
                <a:solidFill>
                  <a:schemeClr val="bg1"/>
                </a:solidFill>
              </a:rPr>
              <a:t>Central Highlands:</a:t>
            </a:r>
          </a:p>
        </p:txBody>
      </p:sp>
    </p:spTree>
    <p:extLst>
      <p:ext uri="{BB962C8B-B14F-4D97-AF65-F5344CB8AC3E}">
        <p14:creationId xmlns:p14="http://schemas.microsoft.com/office/powerpoint/2010/main" val="3931326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61481B-4DCB-4734-9E3A-A15A6BAF74E9}"/>
              </a:ext>
            </a:extLst>
          </p:cNvPr>
          <p:cNvSpPr/>
          <p:nvPr/>
        </p:nvSpPr>
        <p:spPr>
          <a:xfrm>
            <a:off x="928254" y="972648"/>
            <a:ext cx="10546570" cy="5183150"/>
          </a:xfrm>
          <a:prstGeom prst="rect">
            <a:avLst/>
          </a:prstGeom>
          <a:solidFill>
            <a:srgbClr val="002060"/>
          </a:solidFill>
        </p:spPr>
        <p:txBody>
          <a:bodyPr wrap="square">
            <a:spAutoFit/>
          </a:bodyPr>
          <a:lstStyle/>
          <a:p>
            <a:pPr>
              <a:lnSpc>
                <a:spcPct val="150000"/>
              </a:lnSpc>
            </a:pPr>
            <a:r>
              <a:rPr lang="en-AU" sz="2800" b="1">
                <a:solidFill>
                  <a:schemeClr val="bg1"/>
                </a:solidFill>
              </a:rPr>
              <a:t>By the 2050s Goulburn can expect:</a:t>
            </a:r>
          </a:p>
          <a:p>
            <a:pPr marL="457200" lvl="0" indent="-457200">
              <a:lnSpc>
                <a:spcPct val="150000"/>
              </a:lnSpc>
              <a:buFont typeface="Arial" panose="020B0604020202020204" pitchFamily="34" charset="0"/>
              <a:buChar char="•"/>
            </a:pPr>
            <a:r>
              <a:rPr lang="en-AU" sz="2800" b="1">
                <a:solidFill>
                  <a:schemeClr val="bg1"/>
                </a:solidFill>
              </a:rPr>
              <a:t>Average maximum temperatures Increase by up to 3.1</a:t>
            </a:r>
            <a:r>
              <a:rPr lang="en-AU" sz="2800" b="1" baseline="30000">
                <a:solidFill>
                  <a:schemeClr val="bg1"/>
                </a:solidFill>
              </a:rPr>
              <a:t>o</a:t>
            </a:r>
            <a:r>
              <a:rPr lang="en-AU" sz="2800" b="1">
                <a:solidFill>
                  <a:schemeClr val="bg1"/>
                </a:solidFill>
              </a:rPr>
              <a:t>C</a:t>
            </a:r>
          </a:p>
          <a:p>
            <a:pPr marL="457200" lvl="0" indent="-457200">
              <a:lnSpc>
                <a:spcPct val="150000"/>
              </a:lnSpc>
              <a:buFont typeface="Arial" panose="020B0604020202020204" pitchFamily="34" charset="0"/>
              <a:buChar char="•"/>
            </a:pPr>
            <a:r>
              <a:rPr lang="en-AU" sz="2800" b="1">
                <a:solidFill>
                  <a:schemeClr val="bg1"/>
                </a:solidFill>
              </a:rPr>
              <a:t>Annual rainfall to decrease by as much as 21mm</a:t>
            </a:r>
          </a:p>
          <a:p>
            <a:pPr marL="457200" lvl="0" indent="-457200">
              <a:lnSpc>
                <a:spcPct val="150000"/>
              </a:lnSpc>
              <a:buFont typeface="Arial" panose="020B0604020202020204" pitchFamily="34" charset="0"/>
              <a:buChar char="•"/>
            </a:pPr>
            <a:r>
              <a:rPr lang="en-AU" sz="2800" b="1">
                <a:solidFill>
                  <a:schemeClr val="bg1"/>
                </a:solidFill>
              </a:rPr>
              <a:t>Spring rainfall to decrease by as much as 28mm</a:t>
            </a:r>
          </a:p>
          <a:p>
            <a:pPr marL="457200" lvl="0" indent="-457200">
              <a:lnSpc>
                <a:spcPct val="150000"/>
              </a:lnSpc>
              <a:buFont typeface="Arial" panose="020B0604020202020204" pitchFamily="34" charset="0"/>
              <a:buChar char="•"/>
            </a:pPr>
            <a:r>
              <a:rPr lang="en-AU" sz="2800" b="1">
                <a:solidFill>
                  <a:schemeClr val="bg1"/>
                </a:solidFill>
              </a:rPr>
              <a:t>Longer fire seasons</a:t>
            </a:r>
          </a:p>
          <a:p>
            <a:pPr marL="457200" lvl="0" indent="-457200">
              <a:lnSpc>
                <a:spcPct val="150000"/>
              </a:lnSpc>
              <a:buFont typeface="Arial" panose="020B0604020202020204" pitchFamily="34" charset="0"/>
              <a:buChar char="•"/>
            </a:pPr>
            <a:r>
              <a:rPr lang="en-AU" sz="2800" b="1">
                <a:solidFill>
                  <a:schemeClr val="bg1"/>
                </a:solidFill>
              </a:rPr>
              <a:t>Up to 60% more very high fire danger days</a:t>
            </a:r>
          </a:p>
          <a:p>
            <a:pPr marL="457200" lvl="0" indent="-457200">
              <a:lnSpc>
                <a:spcPct val="150000"/>
              </a:lnSpc>
              <a:buFont typeface="Arial" panose="020B0604020202020204" pitchFamily="34" charset="0"/>
              <a:buChar char="•"/>
            </a:pPr>
            <a:r>
              <a:rPr lang="en-AU" sz="2800" b="1">
                <a:solidFill>
                  <a:schemeClr val="bg1"/>
                </a:solidFill>
              </a:rPr>
              <a:t>Twice as many days over 35</a:t>
            </a:r>
            <a:r>
              <a:rPr lang="en-AU" sz="2800" b="1" baseline="30000">
                <a:solidFill>
                  <a:schemeClr val="bg1"/>
                </a:solidFill>
              </a:rPr>
              <a:t>o</a:t>
            </a:r>
            <a:r>
              <a:rPr lang="en-AU" sz="2800" b="1">
                <a:solidFill>
                  <a:schemeClr val="bg1"/>
                </a:solidFill>
              </a:rPr>
              <a:t>C</a:t>
            </a:r>
          </a:p>
          <a:p>
            <a:pPr marL="457200" lvl="0" indent="-457200">
              <a:lnSpc>
                <a:spcPct val="150000"/>
              </a:lnSpc>
              <a:buFont typeface="Arial" panose="020B0604020202020204" pitchFamily="34" charset="0"/>
              <a:buChar char="•"/>
            </a:pPr>
            <a:r>
              <a:rPr lang="en-AU" sz="2800" b="1">
                <a:solidFill>
                  <a:schemeClr val="bg1"/>
                </a:solidFill>
              </a:rPr>
              <a:t>Shepparton's climate could be more like Griffith, NSW.</a:t>
            </a:r>
          </a:p>
        </p:txBody>
      </p:sp>
      <p:sp>
        <p:nvSpPr>
          <p:cNvPr id="3" name="Rectangle 2">
            <a:extLst>
              <a:ext uri="{FF2B5EF4-FFF2-40B4-BE49-F238E27FC236}">
                <a16:creationId xmlns:a16="http://schemas.microsoft.com/office/drawing/2014/main" id="{BDE514F3-A15F-43A9-8B82-5FAE34A8500B}"/>
              </a:ext>
            </a:extLst>
          </p:cNvPr>
          <p:cNvSpPr/>
          <p:nvPr/>
        </p:nvSpPr>
        <p:spPr>
          <a:xfrm>
            <a:off x="9734510" y="0"/>
            <a:ext cx="2164375" cy="584775"/>
          </a:xfrm>
          <a:prstGeom prst="rect">
            <a:avLst/>
          </a:prstGeom>
        </p:spPr>
        <p:txBody>
          <a:bodyPr wrap="none">
            <a:spAutoFit/>
          </a:bodyPr>
          <a:lstStyle/>
          <a:p>
            <a:r>
              <a:rPr lang="en-AU" sz="3200" b="1">
                <a:solidFill>
                  <a:schemeClr val="bg1"/>
                </a:solidFill>
              </a:rPr>
              <a:t>Goulburn:</a:t>
            </a:r>
          </a:p>
        </p:txBody>
      </p:sp>
    </p:spTree>
    <p:extLst>
      <p:ext uri="{BB962C8B-B14F-4D97-AF65-F5344CB8AC3E}">
        <p14:creationId xmlns:p14="http://schemas.microsoft.com/office/powerpoint/2010/main" val="313615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61481B-4DCB-4734-9E3A-A15A6BAF74E9}"/>
              </a:ext>
            </a:extLst>
          </p:cNvPr>
          <p:cNvSpPr/>
          <p:nvPr/>
        </p:nvSpPr>
        <p:spPr>
          <a:xfrm>
            <a:off x="928254" y="972648"/>
            <a:ext cx="10654146" cy="5183150"/>
          </a:xfrm>
          <a:prstGeom prst="rect">
            <a:avLst/>
          </a:prstGeom>
          <a:solidFill>
            <a:srgbClr val="002060"/>
          </a:solidFill>
        </p:spPr>
        <p:txBody>
          <a:bodyPr wrap="square">
            <a:spAutoFit/>
          </a:bodyPr>
          <a:lstStyle/>
          <a:p>
            <a:pPr>
              <a:lnSpc>
                <a:spcPct val="150000"/>
              </a:lnSpc>
            </a:pPr>
            <a:r>
              <a:rPr lang="en-AU" sz="2800" b="1">
                <a:solidFill>
                  <a:schemeClr val="bg1"/>
                </a:solidFill>
              </a:rPr>
              <a:t>By the 2050s Greater Melbourne can expect:</a:t>
            </a:r>
          </a:p>
          <a:p>
            <a:pPr marL="457200" lvl="0" indent="-457200">
              <a:lnSpc>
                <a:spcPct val="150000"/>
              </a:lnSpc>
              <a:buFont typeface="Arial" panose="020B0604020202020204" pitchFamily="34" charset="0"/>
              <a:buChar char="•"/>
            </a:pPr>
            <a:r>
              <a:rPr lang="en-AU" sz="2800" b="1">
                <a:solidFill>
                  <a:schemeClr val="bg1"/>
                </a:solidFill>
              </a:rPr>
              <a:t>Average maximum temperatures Increase by up to 2.7</a:t>
            </a:r>
            <a:r>
              <a:rPr lang="en-AU" sz="2800" b="1" baseline="30000">
                <a:solidFill>
                  <a:schemeClr val="bg1"/>
                </a:solidFill>
              </a:rPr>
              <a:t>o</a:t>
            </a:r>
            <a:r>
              <a:rPr lang="en-AU" sz="2800" b="1">
                <a:solidFill>
                  <a:schemeClr val="bg1"/>
                </a:solidFill>
              </a:rPr>
              <a:t>C</a:t>
            </a:r>
          </a:p>
          <a:p>
            <a:pPr marL="457200" lvl="0" indent="-457200">
              <a:lnSpc>
                <a:spcPct val="150000"/>
              </a:lnSpc>
              <a:buFont typeface="Arial" panose="020B0604020202020204" pitchFamily="34" charset="0"/>
              <a:buChar char="•"/>
            </a:pPr>
            <a:r>
              <a:rPr lang="en-AU" sz="2800" b="1">
                <a:solidFill>
                  <a:schemeClr val="bg1"/>
                </a:solidFill>
              </a:rPr>
              <a:t>Annual rainfall to decrease by as much as 19mm</a:t>
            </a:r>
          </a:p>
          <a:p>
            <a:pPr marL="457200" lvl="0" indent="-457200">
              <a:lnSpc>
                <a:spcPct val="150000"/>
              </a:lnSpc>
              <a:buFont typeface="Arial" panose="020B0604020202020204" pitchFamily="34" charset="0"/>
              <a:buChar char="•"/>
            </a:pPr>
            <a:r>
              <a:rPr lang="en-AU" sz="2800" b="1">
                <a:solidFill>
                  <a:schemeClr val="bg1"/>
                </a:solidFill>
              </a:rPr>
              <a:t>Spring rainfall to decrease by as much as 29mm</a:t>
            </a:r>
          </a:p>
          <a:p>
            <a:pPr marL="457200" lvl="0" indent="-457200">
              <a:lnSpc>
                <a:spcPct val="150000"/>
              </a:lnSpc>
              <a:buFont typeface="Arial" panose="020B0604020202020204" pitchFamily="34" charset="0"/>
              <a:buChar char="•"/>
            </a:pPr>
            <a:r>
              <a:rPr lang="en-AU" sz="2800" b="1">
                <a:solidFill>
                  <a:schemeClr val="bg1"/>
                </a:solidFill>
              </a:rPr>
              <a:t>Longer fire seasons</a:t>
            </a:r>
          </a:p>
          <a:p>
            <a:pPr marL="457200" lvl="0" indent="-457200">
              <a:lnSpc>
                <a:spcPct val="150000"/>
              </a:lnSpc>
              <a:buFont typeface="Arial" panose="020B0604020202020204" pitchFamily="34" charset="0"/>
              <a:buChar char="•"/>
            </a:pPr>
            <a:r>
              <a:rPr lang="en-AU" sz="2800" b="1">
                <a:solidFill>
                  <a:schemeClr val="bg1"/>
                </a:solidFill>
              </a:rPr>
              <a:t>Up to 42% more very high fire danger days</a:t>
            </a:r>
          </a:p>
          <a:p>
            <a:pPr marL="457200" lvl="0" indent="-457200">
              <a:lnSpc>
                <a:spcPct val="150000"/>
              </a:lnSpc>
              <a:buFont typeface="Arial" panose="020B0604020202020204" pitchFamily="34" charset="0"/>
              <a:buChar char="•"/>
            </a:pPr>
            <a:r>
              <a:rPr lang="en-AU" sz="2800" b="1">
                <a:solidFill>
                  <a:schemeClr val="bg1"/>
                </a:solidFill>
              </a:rPr>
              <a:t>Twice as many days over 35</a:t>
            </a:r>
            <a:r>
              <a:rPr lang="en-AU" sz="2800" b="1" baseline="30000">
                <a:solidFill>
                  <a:schemeClr val="bg1"/>
                </a:solidFill>
              </a:rPr>
              <a:t>o</a:t>
            </a:r>
            <a:r>
              <a:rPr lang="en-AU" sz="2800" b="1">
                <a:solidFill>
                  <a:schemeClr val="bg1"/>
                </a:solidFill>
              </a:rPr>
              <a:t>C</a:t>
            </a:r>
          </a:p>
          <a:p>
            <a:pPr marL="457200" indent="-457200">
              <a:lnSpc>
                <a:spcPct val="150000"/>
              </a:lnSpc>
              <a:buFont typeface="Arial" panose="020B0604020202020204" pitchFamily="34" charset="0"/>
              <a:buChar char="•"/>
            </a:pPr>
            <a:r>
              <a:rPr lang="en-AU" sz="2800" b="1">
                <a:solidFill>
                  <a:schemeClr val="bg1"/>
                </a:solidFill>
              </a:rPr>
              <a:t>Melbourne's climate could be more like Wangaratta..</a:t>
            </a:r>
          </a:p>
        </p:txBody>
      </p:sp>
      <p:sp>
        <p:nvSpPr>
          <p:cNvPr id="3" name="Rectangle 2">
            <a:extLst>
              <a:ext uri="{FF2B5EF4-FFF2-40B4-BE49-F238E27FC236}">
                <a16:creationId xmlns:a16="http://schemas.microsoft.com/office/drawing/2014/main" id="{BDE514F3-A15F-43A9-8B82-5FAE34A8500B}"/>
              </a:ext>
            </a:extLst>
          </p:cNvPr>
          <p:cNvSpPr/>
          <p:nvPr/>
        </p:nvSpPr>
        <p:spPr>
          <a:xfrm>
            <a:off x="7988837" y="-13855"/>
            <a:ext cx="4078361" cy="584775"/>
          </a:xfrm>
          <a:prstGeom prst="rect">
            <a:avLst/>
          </a:prstGeom>
        </p:spPr>
        <p:txBody>
          <a:bodyPr wrap="none">
            <a:spAutoFit/>
          </a:bodyPr>
          <a:lstStyle/>
          <a:p>
            <a:r>
              <a:rPr lang="en-AU" sz="3200" b="1">
                <a:solidFill>
                  <a:schemeClr val="bg1"/>
                </a:solidFill>
              </a:rPr>
              <a:t>Greater Melbourne:</a:t>
            </a:r>
          </a:p>
        </p:txBody>
      </p:sp>
    </p:spTree>
    <p:extLst>
      <p:ext uri="{BB962C8B-B14F-4D97-AF65-F5344CB8AC3E}">
        <p14:creationId xmlns:p14="http://schemas.microsoft.com/office/powerpoint/2010/main" val="2754867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61481B-4DCB-4734-9E3A-A15A6BAF74E9}"/>
              </a:ext>
            </a:extLst>
          </p:cNvPr>
          <p:cNvSpPr/>
          <p:nvPr/>
        </p:nvSpPr>
        <p:spPr>
          <a:xfrm>
            <a:off x="928254" y="972648"/>
            <a:ext cx="10672075" cy="5829481"/>
          </a:xfrm>
          <a:prstGeom prst="rect">
            <a:avLst/>
          </a:prstGeom>
          <a:solidFill>
            <a:srgbClr val="002060"/>
          </a:solidFill>
        </p:spPr>
        <p:txBody>
          <a:bodyPr wrap="square">
            <a:spAutoFit/>
          </a:bodyPr>
          <a:lstStyle/>
          <a:p>
            <a:pPr>
              <a:lnSpc>
                <a:spcPct val="150000"/>
              </a:lnSpc>
            </a:pPr>
            <a:r>
              <a:rPr lang="en-AU" sz="2800" b="1">
                <a:solidFill>
                  <a:schemeClr val="bg1"/>
                </a:solidFill>
              </a:rPr>
              <a:t>By the 2050s Mallee can expect:</a:t>
            </a:r>
          </a:p>
          <a:p>
            <a:pPr marL="457200" lvl="0" indent="-457200">
              <a:lnSpc>
                <a:spcPct val="150000"/>
              </a:lnSpc>
              <a:buFont typeface="Arial" panose="020B0604020202020204" pitchFamily="34" charset="0"/>
              <a:buChar char="•"/>
            </a:pPr>
            <a:r>
              <a:rPr lang="en-AU" sz="2800" b="1">
                <a:solidFill>
                  <a:schemeClr val="bg1"/>
                </a:solidFill>
              </a:rPr>
              <a:t>Average maximum temperatures Increase by up to 2.8</a:t>
            </a:r>
            <a:r>
              <a:rPr lang="en-AU" sz="2800" b="1" baseline="30000">
                <a:solidFill>
                  <a:schemeClr val="bg1"/>
                </a:solidFill>
              </a:rPr>
              <a:t>o</a:t>
            </a:r>
            <a:r>
              <a:rPr lang="en-AU" sz="2800" b="1">
                <a:solidFill>
                  <a:schemeClr val="bg1"/>
                </a:solidFill>
              </a:rPr>
              <a:t>C</a:t>
            </a:r>
          </a:p>
          <a:p>
            <a:pPr marL="457200" lvl="0" indent="-457200">
              <a:lnSpc>
                <a:spcPct val="150000"/>
              </a:lnSpc>
              <a:buFont typeface="Arial" panose="020B0604020202020204" pitchFamily="34" charset="0"/>
              <a:buChar char="•"/>
            </a:pPr>
            <a:r>
              <a:rPr lang="en-AU" sz="2800" b="1">
                <a:solidFill>
                  <a:schemeClr val="bg1"/>
                </a:solidFill>
              </a:rPr>
              <a:t>Annual rainfall to decrease by as much as 19mm</a:t>
            </a:r>
          </a:p>
          <a:p>
            <a:pPr marL="457200" lvl="0" indent="-457200">
              <a:lnSpc>
                <a:spcPct val="150000"/>
              </a:lnSpc>
              <a:buFont typeface="Arial" panose="020B0604020202020204" pitchFamily="34" charset="0"/>
              <a:buChar char="•"/>
            </a:pPr>
            <a:r>
              <a:rPr lang="en-AU" sz="2800" b="1">
                <a:solidFill>
                  <a:schemeClr val="bg1"/>
                </a:solidFill>
              </a:rPr>
              <a:t>Spring rainfall to decrease by as much as 24mm</a:t>
            </a:r>
          </a:p>
          <a:p>
            <a:pPr marL="457200" lvl="0" indent="-457200">
              <a:lnSpc>
                <a:spcPct val="150000"/>
              </a:lnSpc>
              <a:buFont typeface="Arial" panose="020B0604020202020204" pitchFamily="34" charset="0"/>
              <a:buChar char="•"/>
            </a:pPr>
            <a:r>
              <a:rPr lang="en-AU" sz="2800" b="1">
                <a:solidFill>
                  <a:schemeClr val="bg1"/>
                </a:solidFill>
              </a:rPr>
              <a:t>Longer fire seasons</a:t>
            </a:r>
          </a:p>
          <a:p>
            <a:pPr marL="457200" lvl="0" indent="-457200">
              <a:lnSpc>
                <a:spcPct val="150000"/>
              </a:lnSpc>
              <a:buFont typeface="Arial" panose="020B0604020202020204" pitchFamily="34" charset="0"/>
              <a:buChar char="•"/>
            </a:pPr>
            <a:r>
              <a:rPr lang="en-AU" sz="2800" b="1">
                <a:solidFill>
                  <a:schemeClr val="bg1"/>
                </a:solidFill>
              </a:rPr>
              <a:t>Up to 50% more very high fire danger days</a:t>
            </a:r>
          </a:p>
          <a:p>
            <a:pPr marL="457200" lvl="0" indent="-457200">
              <a:lnSpc>
                <a:spcPct val="150000"/>
              </a:lnSpc>
              <a:buFont typeface="Arial" panose="020B0604020202020204" pitchFamily="34" charset="0"/>
              <a:buChar char="•"/>
            </a:pPr>
            <a:r>
              <a:rPr lang="en-AU" sz="2800" b="1">
                <a:solidFill>
                  <a:schemeClr val="bg1"/>
                </a:solidFill>
              </a:rPr>
              <a:t>Twice as many days over 40</a:t>
            </a:r>
            <a:r>
              <a:rPr lang="en-AU" sz="2800" b="1" baseline="30000">
                <a:solidFill>
                  <a:schemeClr val="bg1"/>
                </a:solidFill>
              </a:rPr>
              <a:t>o</a:t>
            </a:r>
            <a:r>
              <a:rPr lang="en-AU" sz="2800" b="1">
                <a:solidFill>
                  <a:schemeClr val="bg1"/>
                </a:solidFill>
              </a:rPr>
              <a:t>C</a:t>
            </a:r>
          </a:p>
          <a:p>
            <a:pPr marL="457200" lvl="0" indent="-457200">
              <a:lnSpc>
                <a:spcPct val="150000"/>
              </a:lnSpc>
              <a:buFont typeface="Arial" panose="020B0604020202020204" pitchFamily="34" charset="0"/>
              <a:buChar char="•"/>
            </a:pPr>
            <a:r>
              <a:rPr lang="en-AU" sz="2800" b="1">
                <a:solidFill>
                  <a:schemeClr val="bg1"/>
                </a:solidFill>
              </a:rPr>
              <a:t>Mildura’s climate could be more like Menindee, NSW </a:t>
            </a:r>
          </a:p>
          <a:p>
            <a:pPr marL="457200" indent="-457200">
              <a:lnSpc>
                <a:spcPct val="150000"/>
              </a:lnSpc>
              <a:buFont typeface="Arial" panose="020B0604020202020204" pitchFamily="34" charset="0"/>
              <a:buChar char="•"/>
            </a:pPr>
            <a:r>
              <a:rPr lang="en-AU" sz="2800" b="1">
                <a:solidFill>
                  <a:schemeClr val="bg1"/>
                </a:solidFill>
              </a:rPr>
              <a:t>Swan Hill's climate could be more like Balranald, NSW</a:t>
            </a:r>
          </a:p>
        </p:txBody>
      </p:sp>
      <p:sp>
        <p:nvSpPr>
          <p:cNvPr id="3" name="Rectangle 2">
            <a:extLst>
              <a:ext uri="{FF2B5EF4-FFF2-40B4-BE49-F238E27FC236}">
                <a16:creationId xmlns:a16="http://schemas.microsoft.com/office/drawing/2014/main" id="{BDE514F3-A15F-43A9-8B82-5FAE34A8500B}"/>
              </a:ext>
            </a:extLst>
          </p:cNvPr>
          <p:cNvSpPr/>
          <p:nvPr/>
        </p:nvSpPr>
        <p:spPr>
          <a:xfrm>
            <a:off x="10416605" y="79844"/>
            <a:ext cx="1572866" cy="584775"/>
          </a:xfrm>
          <a:prstGeom prst="rect">
            <a:avLst/>
          </a:prstGeom>
        </p:spPr>
        <p:txBody>
          <a:bodyPr wrap="none">
            <a:spAutoFit/>
          </a:bodyPr>
          <a:lstStyle/>
          <a:p>
            <a:r>
              <a:rPr lang="en-AU" sz="3200" b="1">
                <a:solidFill>
                  <a:schemeClr val="bg1"/>
                </a:solidFill>
              </a:rPr>
              <a:t>Mallee:</a:t>
            </a:r>
          </a:p>
        </p:txBody>
      </p:sp>
    </p:spTree>
    <p:extLst>
      <p:ext uri="{BB962C8B-B14F-4D97-AF65-F5344CB8AC3E}">
        <p14:creationId xmlns:p14="http://schemas.microsoft.com/office/powerpoint/2010/main" val="420610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00E4C59-074E-465D-8EA3-EB1CB06C7E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8843" y="2489451"/>
            <a:ext cx="1604673" cy="2196067"/>
          </a:xfrm>
          <a:prstGeom prst="rect">
            <a:avLst/>
          </a:prstGeom>
        </p:spPr>
      </p:pic>
      <p:sp>
        <p:nvSpPr>
          <p:cNvPr id="2" name="Title 1">
            <a:extLst>
              <a:ext uri="{FF2B5EF4-FFF2-40B4-BE49-F238E27FC236}">
                <a16:creationId xmlns:a16="http://schemas.microsoft.com/office/drawing/2014/main" id="{CB8AD6A9-AF4B-4D6F-87D0-F46FD6CB7F40}"/>
              </a:ext>
            </a:extLst>
          </p:cNvPr>
          <p:cNvSpPr>
            <a:spLocks noGrp="1"/>
          </p:cNvSpPr>
          <p:nvPr>
            <p:ph type="title"/>
          </p:nvPr>
        </p:nvSpPr>
        <p:spPr>
          <a:xfrm>
            <a:off x="2699593" y="887607"/>
            <a:ext cx="7499176" cy="532594"/>
          </a:xfrm>
        </p:spPr>
        <p:txBody>
          <a:bodyPr/>
          <a:lstStyle/>
          <a:p>
            <a:r>
              <a:rPr lang="en-AU"/>
              <a:t>Victorian Government climate science research </a:t>
            </a:r>
          </a:p>
        </p:txBody>
      </p:sp>
      <p:pic>
        <p:nvPicPr>
          <p:cNvPr id="5" name="Picture 4">
            <a:extLst>
              <a:ext uri="{FF2B5EF4-FFF2-40B4-BE49-F238E27FC236}">
                <a16:creationId xmlns:a16="http://schemas.microsoft.com/office/drawing/2014/main" id="{CBB04FE9-F24E-464E-8473-F6585D8B09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21773" y="2726090"/>
            <a:ext cx="1889574" cy="1446971"/>
          </a:xfrm>
          <a:prstGeom prst="rect">
            <a:avLst/>
          </a:prstGeom>
        </p:spPr>
      </p:pic>
      <p:pic>
        <p:nvPicPr>
          <p:cNvPr id="6" name="Picture 5">
            <a:extLst>
              <a:ext uri="{FF2B5EF4-FFF2-40B4-BE49-F238E27FC236}">
                <a16:creationId xmlns:a16="http://schemas.microsoft.com/office/drawing/2014/main" id="{04B23DB3-15F2-449B-933F-8505236554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09453" y="4655833"/>
            <a:ext cx="1199515" cy="1081805"/>
          </a:xfrm>
          <a:prstGeom prst="rect">
            <a:avLst/>
          </a:prstGeom>
        </p:spPr>
      </p:pic>
      <p:pic>
        <p:nvPicPr>
          <p:cNvPr id="7" name="Picture 6">
            <a:extLst>
              <a:ext uri="{FF2B5EF4-FFF2-40B4-BE49-F238E27FC236}">
                <a16:creationId xmlns:a16="http://schemas.microsoft.com/office/drawing/2014/main" id="{62089EA9-E532-43AC-969C-D291AA30FC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8168" y="2538615"/>
            <a:ext cx="2850356" cy="2365081"/>
          </a:xfrm>
          <a:prstGeom prst="rect">
            <a:avLst/>
          </a:prstGeom>
        </p:spPr>
      </p:pic>
      <p:sp>
        <p:nvSpPr>
          <p:cNvPr id="8" name="Content Placeholder 2">
            <a:extLst>
              <a:ext uri="{FF2B5EF4-FFF2-40B4-BE49-F238E27FC236}">
                <a16:creationId xmlns:a16="http://schemas.microsoft.com/office/drawing/2014/main" id="{DDEF1938-A9FB-4732-8CB3-0DAB2ECCEDF5}"/>
              </a:ext>
            </a:extLst>
          </p:cNvPr>
          <p:cNvSpPr txBox="1">
            <a:spLocks/>
          </p:cNvSpPr>
          <p:nvPr/>
        </p:nvSpPr>
        <p:spPr>
          <a:xfrm>
            <a:off x="1328168" y="1048830"/>
            <a:ext cx="9403670" cy="608335"/>
          </a:xfrm>
          <a:prstGeom prst="rect">
            <a:avLst/>
          </a:prstGeom>
        </p:spPr>
        <p:txBody>
          <a:bodyPr vert="horz" lIns="68580" tIns="34290" rIns="68580" bIns="34290" rtlCol="0">
            <a:noAutofit/>
          </a:bodyPr>
          <a:lstStyle>
            <a:lvl1pPr marL="0" indent="0" algn="l" defTabSz="914400" rtl="0" eaLnBrk="1" latinLnBrk="0" hangingPunct="1">
              <a:spcBef>
                <a:spcPct val="20000"/>
              </a:spcBef>
              <a:buFont typeface="Arial" panose="020B0604020202020204" pitchFamily="34" charset="0"/>
              <a:buNone/>
              <a:defRPr sz="2200" b="1" kern="1200">
                <a:solidFill>
                  <a:schemeClr val="tx1"/>
                </a:solidFill>
                <a:latin typeface="+mj-lt"/>
                <a:ea typeface="+mn-ea"/>
                <a:cs typeface="+mn-cs"/>
              </a:defRPr>
            </a:lvl1pPr>
            <a:lvl2pPr marL="0" indent="0" algn="l" defTabSz="914400" rtl="0" eaLnBrk="1" latinLnBrk="0" hangingPunct="1">
              <a:spcBef>
                <a:spcPct val="20000"/>
              </a:spcBef>
              <a:buFontTx/>
              <a:buNone/>
              <a:defRPr sz="2200" kern="1200">
                <a:solidFill>
                  <a:schemeClr val="tx1"/>
                </a:solidFill>
                <a:latin typeface="+mn-lt"/>
                <a:ea typeface="+mn-ea"/>
                <a:cs typeface="+mn-cs"/>
              </a:defRPr>
            </a:lvl2pPr>
            <a:lvl3pPr marL="361950" indent="-3619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715963" indent="-354013"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1077913" indent="-3619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6pPr>
            <a:lvl7pPr marL="180975" indent="-180975"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r>
              <a:rPr lang="en-AU" sz="1800" b="0"/>
              <a:t>The Victorian Government is providing climate research and future projections to help understand our climate risk and inform decisions that support a resilient future for Victoria.</a:t>
            </a:r>
          </a:p>
        </p:txBody>
      </p:sp>
      <p:pic>
        <p:nvPicPr>
          <p:cNvPr id="13" name="Picture 12">
            <a:extLst>
              <a:ext uri="{FF2B5EF4-FFF2-40B4-BE49-F238E27FC236}">
                <a16:creationId xmlns:a16="http://schemas.microsoft.com/office/drawing/2014/main" id="{B69D066A-94BA-4547-9C60-55954B8CCB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84571" y="3367631"/>
            <a:ext cx="1607667" cy="2270696"/>
          </a:xfrm>
          <a:prstGeom prst="rect">
            <a:avLst/>
          </a:prstGeom>
        </p:spPr>
      </p:pic>
      <p:pic>
        <p:nvPicPr>
          <p:cNvPr id="15" name="Picture 14">
            <a:extLst>
              <a:ext uri="{FF2B5EF4-FFF2-40B4-BE49-F238E27FC236}">
                <a16:creationId xmlns:a16="http://schemas.microsoft.com/office/drawing/2014/main" id="{8F4B183C-A16D-4D29-A714-CE512586282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33877" y="2285075"/>
            <a:ext cx="2649638" cy="189526"/>
          </a:xfrm>
          <a:prstGeom prst="rect">
            <a:avLst/>
          </a:prstGeom>
        </p:spPr>
      </p:pic>
      <p:pic>
        <p:nvPicPr>
          <p:cNvPr id="17" name="Picture 16">
            <a:extLst>
              <a:ext uri="{FF2B5EF4-FFF2-40B4-BE49-F238E27FC236}">
                <a16:creationId xmlns:a16="http://schemas.microsoft.com/office/drawing/2014/main" id="{353145AB-0F74-401E-8557-91ECABD4789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21696" y="3608957"/>
            <a:ext cx="1489028" cy="2128681"/>
          </a:xfrm>
          <a:prstGeom prst="rect">
            <a:avLst/>
          </a:prstGeom>
        </p:spPr>
      </p:pic>
      <p:pic>
        <p:nvPicPr>
          <p:cNvPr id="19" name="Picture 18">
            <a:extLst>
              <a:ext uri="{FF2B5EF4-FFF2-40B4-BE49-F238E27FC236}">
                <a16:creationId xmlns:a16="http://schemas.microsoft.com/office/drawing/2014/main" id="{8C18B6D6-1C41-412F-972D-7765656244C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210724" y="4173060"/>
            <a:ext cx="1309658" cy="426128"/>
          </a:xfrm>
          <a:prstGeom prst="rect">
            <a:avLst/>
          </a:prstGeom>
        </p:spPr>
      </p:pic>
      <p:pic>
        <p:nvPicPr>
          <p:cNvPr id="20" name="Picture 19">
            <a:extLst>
              <a:ext uri="{FF2B5EF4-FFF2-40B4-BE49-F238E27FC236}">
                <a16:creationId xmlns:a16="http://schemas.microsoft.com/office/drawing/2014/main" id="{EA7DDFF3-2BF1-4F59-AA1A-98EBE575E1FE}"/>
              </a:ext>
            </a:extLst>
          </p:cNvPr>
          <p:cNvPicPr>
            <a:picLocks noChangeAspect="1"/>
          </p:cNvPicPr>
          <p:nvPr/>
        </p:nvPicPr>
        <p:blipFill>
          <a:blip r:embed="rId11"/>
          <a:stretch>
            <a:fillRect/>
          </a:stretch>
        </p:blipFill>
        <p:spPr>
          <a:xfrm>
            <a:off x="1570442" y="2451165"/>
            <a:ext cx="2850356" cy="278606"/>
          </a:xfrm>
          <a:prstGeom prst="rect">
            <a:avLst/>
          </a:prstGeom>
        </p:spPr>
      </p:pic>
      <p:pic>
        <p:nvPicPr>
          <p:cNvPr id="22" name="Picture 21">
            <a:extLst>
              <a:ext uri="{FF2B5EF4-FFF2-40B4-BE49-F238E27FC236}">
                <a16:creationId xmlns:a16="http://schemas.microsoft.com/office/drawing/2014/main" id="{51BD4A87-F4AB-49F1-9605-73D022384B7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88711" y="4634757"/>
            <a:ext cx="1422637" cy="537874"/>
          </a:xfrm>
          <a:prstGeom prst="rect">
            <a:avLst/>
          </a:prstGeom>
        </p:spPr>
      </p:pic>
      <p:sp>
        <p:nvSpPr>
          <p:cNvPr id="3" name="TextBox 2">
            <a:extLst>
              <a:ext uri="{FF2B5EF4-FFF2-40B4-BE49-F238E27FC236}">
                <a16:creationId xmlns:a16="http://schemas.microsoft.com/office/drawing/2014/main" id="{7E7CC370-C306-49DD-8DCB-E4908B5AB924}"/>
              </a:ext>
            </a:extLst>
          </p:cNvPr>
          <p:cNvSpPr txBox="1"/>
          <p:nvPr/>
        </p:nvSpPr>
        <p:spPr>
          <a:xfrm>
            <a:off x="8341561" y="2453240"/>
            <a:ext cx="1309658" cy="300082"/>
          </a:xfrm>
          <a:prstGeom prst="rect">
            <a:avLst/>
          </a:prstGeom>
          <a:solidFill>
            <a:schemeClr val="tx1">
              <a:lumMod val="20000"/>
              <a:lumOff val="80000"/>
            </a:schemeClr>
          </a:solidFill>
        </p:spPr>
        <p:txBody>
          <a:bodyPr wrap="square" rtlCol="0">
            <a:spAutoFit/>
          </a:bodyPr>
          <a:lstStyle/>
          <a:p>
            <a:r>
              <a:rPr lang="en-AU" sz="1350">
                <a:latin typeface="Arial Nova Cond" panose="020B0604020202020204" pitchFamily="34" charset="0"/>
              </a:rPr>
              <a:t>Bushfire risk</a:t>
            </a:r>
          </a:p>
        </p:txBody>
      </p:sp>
    </p:spTree>
    <p:extLst>
      <p:ext uri="{BB962C8B-B14F-4D97-AF65-F5344CB8AC3E}">
        <p14:creationId xmlns:p14="http://schemas.microsoft.com/office/powerpoint/2010/main" val="2674877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61481B-4DCB-4734-9E3A-A15A6BAF74E9}"/>
              </a:ext>
            </a:extLst>
          </p:cNvPr>
          <p:cNvSpPr/>
          <p:nvPr/>
        </p:nvSpPr>
        <p:spPr>
          <a:xfrm>
            <a:off x="928254" y="972648"/>
            <a:ext cx="10672075" cy="5183150"/>
          </a:xfrm>
          <a:prstGeom prst="rect">
            <a:avLst/>
          </a:prstGeom>
          <a:solidFill>
            <a:srgbClr val="002060"/>
          </a:solidFill>
        </p:spPr>
        <p:txBody>
          <a:bodyPr wrap="square">
            <a:spAutoFit/>
          </a:bodyPr>
          <a:lstStyle/>
          <a:p>
            <a:pPr>
              <a:lnSpc>
                <a:spcPct val="150000"/>
              </a:lnSpc>
            </a:pPr>
            <a:r>
              <a:rPr lang="en-AU" sz="2800" b="1">
                <a:solidFill>
                  <a:schemeClr val="bg1"/>
                </a:solidFill>
              </a:rPr>
              <a:t>By the 2050s Wimmera Southern Mallee can expect:</a:t>
            </a:r>
          </a:p>
          <a:p>
            <a:pPr marL="457200" lvl="0" indent="-457200">
              <a:lnSpc>
                <a:spcPct val="150000"/>
              </a:lnSpc>
              <a:buFont typeface="Arial" panose="020B0604020202020204" pitchFamily="34" charset="0"/>
              <a:buChar char="•"/>
            </a:pPr>
            <a:r>
              <a:rPr lang="en-AU" sz="2800" b="1">
                <a:solidFill>
                  <a:schemeClr val="bg1"/>
                </a:solidFill>
              </a:rPr>
              <a:t>Average maximum temperatures Increase by up to 2.9</a:t>
            </a:r>
            <a:r>
              <a:rPr lang="en-AU" sz="2800" b="1" baseline="30000">
                <a:solidFill>
                  <a:schemeClr val="bg1"/>
                </a:solidFill>
              </a:rPr>
              <a:t>o</a:t>
            </a:r>
            <a:r>
              <a:rPr lang="en-AU" sz="2800" b="1">
                <a:solidFill>
                  <a:schemeClr val="bg1"/>
                </a:solidFill>
              </a:rPr>
              <a:t>C</a:t>
            </a:r>
          </a:p>
          <a:p>
            <a:pPr marL="457200" lvl="0" indent="-457200">
              <a:lnSpc>
                <a:spcPct val="150000"/>
              </a:lnSpc>
              <a:buFont typeface="Arial" panose="020B0604020202020204" pitchFamily="34" charset="0"/>
              <a:buChar char="•"/>
            </a:pPr>
            <a:r>
              <a:rPr lang="en-AU" sz="2800" b="1">
                <a:solidFill>
                  <a:schemeClr val="bg1"/>
                </a:solidFill>
              </a:rPr>
              <a:t>Annual rainfall to decrease by as much as 22mm</a:t>
            </a:r>
          </a:p>
          <a:p>
            <a:pPr marL="457200" lvl="0" indent="-457200">
              <a:lnSpc>
                <a:spcPct val="150000"/>
              </a:lnSpc>
              <a:buFont typeface="Arial" panose="020B0604020202020204" pitchFamily="34" charset="0"/>
              <a:buChar char="•"/>
            </a:pPr>
            <a:r>
              <a:rPr lang="en-AU" sz="2800" b="1">
                <a:solidFill>
                  <a:schemeClr val="bg1"/>
                </a:solidFill>
              </a:rPr>
              <a:t>Spring rainfall to decrease by as much as 28mm</a:t>
            </a:r>
          </a:p>
          <a:p>
            <a:pPr marL="457200" lvl="0" indent="-457200">
              <a:lnSpc>
                <a:spcPct val="150000"/>
              </a:lnSpc>
              <a:buFont typeface="Arial" panose="020B0604020202020204" pitchFamily="34" charset="0"/>
              <a:buChar char="•"/>
            </a:pPr>
            <a:r>
              <a:rPr lang="en-AU" sz="2800" b="1">
                <a:solidFill>
                  <a:schemeClr val="bg1"/>
                </a:solidFill>
              </a:rPr>
              <a:t>Longer fire seasons</a:t>
            </a:r>
          </a:p>
          <a:p>
            <a:pPr marL="457200" lvl="0" indent="-457200">
              <a:lnSpc>
                <a:spcPct val="150000"/>
              </a:lnSpc>
              <a:buFont typeface="Arial" panose="020B0604020202020204" pitchFamily="34" charset="0"/>
              <a:buChar char="•"/>
            </a:pPr>
            <a:r>
              <a:rPr lang="en-AU" sz="2800" b="1">
                <a:solidFill>
                  <a:schemeClr val="bg1"/>
                </a:solidFill>
              </a:rPr>
              <a:t>Up to 48% more very high fire danger days</a:t>
            </a:r>
          </a:p>
          <a:p>
            <a:pPr marL="457200" lvl="0" indent="-457200">
              <a:lnSpc>
                <a:spcPct val="150000"/>
              </a:lnSpc>
              <a:buFont typeface="Arial" panose="020B0604020202020204" pitchFamily="34" charset="0"/>
              <a:buChar char="•"/>
            </a:pPr>
            <a:r>
              <a:rPr lang="en-AU" sz="2800" b="1">
                <a:solidFill>
                  <a:schemeClr val="bg1"/>
                </a:solidFill>
              </a:rPr>
              <a:t>Twice as many days over 38</a:t>
            </a:r>
            <a:r>
              <a:rPr lang="en-AU" sz="2800" b="1" baseline="30000">
                <a:solidFill>
                  <a:schemeClr val="bg1"/>
                </a:solidFill>
              </a:rPr>
              <a:t>o</a:t>
            </a:r>
            <a:r>
              <a:rPr lang="en-AU" sz="2800" b="1">
                <a:solidFill>
                  <a:schemeClr val="bg1"/>
                </a:solidFill>
              </a:rPr>
              <a:t>C</a:t>
            </a:r>
          </a:p>
          <a:p>
            <a:pPr marL="457200" indent="-457200">
              <a:lnSpc>
                <a:spcPct val="150000"/>
              </a:lnSpc>
              <a:buFont typeface="Arial" panose="020B0604020202020204" pitchFamily="34" charset="0"/>
              <a:buChar char="•"/>
            </a:pPr>
            <a:r>
              <a:rPr lang="en-AU" sz="2800" b="1">
                <a:solidFill>
                  <a:schemeClr val="bg1"/>
                </a:solidFill>
              </a:rPr>
              <a:t>Horsham’s climate could be more like Deniliquin.</a:t>
            </a:r>
          </a:p>
        </p:txBody>
      </p:sp>
      <p:sp>
        <p:nvSpPr>
          <p:cNvPr id="3" name="Rectangle 2">
            <a:extLst>
              <a:ext uri="{FF2B5EF4-FFF2-40B4-BE49-F238E27FC236}">
                <a16:creationId xmlns:a16="http://schemas.microsoft.com/office/drawing/2014/main" id="{BDE514F3-A15F-43A9-8B82-5FAE34A8500B}"/>
              </a:ext>
            </a:extLst>
          </p:cNvPr>
          <p:cNvSpPr/>
          <p:nvPr/>
        </p:nvSpPr>
        <p:spPr>
          <a:xfrm>
            <a:off x="6520255" y="46492"/>
            <a:ext cx="5557547" cy="584775"/>
          </a:xfrm>
          <a:prstGeom prst="rect">
            <a:avLst/>
          </a:prstGeom>
        </p:spPr>
        <p:txBody>
          <a:bodyPr wrap="none">
            <a:spAutoFit/>
          </a:bodyPr>
          <a:lstStyle/>
          <a:p>
            <a:r>
              <a:rPr lang="en-AU" sz="3200" b="1">
                <a:solidFill>
                  <a:schemeClr val="bg1"/>
                </a:solidFill>
              </a:rPr>
              <a:t>Wimmera Southern Mallee:</a:t>
            </a:r>
          </a:p>
        </p:txBody>
      </p:sp>
    </p:spTree>
    <p:extLst>
      <p:ext uri="{BB962C8B-B14F-4D97-AF65-F5344CB8AC3E}">
        <p14:creationId xmlns:p14="http://schemas.microsoft.com/office/powerpoint/2010/main" val="1750234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ECBA4-2A05-46EA-BF2D-6E1C24518A67}"/>
              </a:ext>
            </a:extLst>
          </p:cNvPr>
          <p:cNvSpPr>
            <a:spLocks noGrp="1"/>
          </p:cNvSpPr>
          <p:nvPr>
            <p:ph type="title"/>
          </p:nvPr>
        </p:nvSpPr>
        <p:spPr>
          <a:xfrm>
            <a:off x="1878139" y="105701"/>
            <a:ext cx="9998901" cy="557189"/>
          </a:xfrm>
        </p:spPr>
        <p:txBody>
          <a:bodyPr/>
          <a:lstStyle/>
          <a:p>
            <a:r>
              <a:rPr lang="en-AU"/>
              <a:t>Increased risk of hot days...</a:t>
            </a:r>
          </a:p>
        </p:txBody>
      </p:sp>
      <p:pic>
        <p:nvPicPr>
          <p:cNvPr id="4" name="Picture 3">
            <a:extLst>
              <a:ext uri="{FF2B5EF4-FFF2-40B4-BE49-F238E27FC236}">
                <a16:creationId xmlns:a16="http://schemas.microsoft.com/office/drawing/2014/main" id="{6F10A9EE-A985-4008-94D4-B921160BF0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7680" y="739957"/>
            <a:ext cx="7691120" cy="6012342"/>
          </a:xfrm>
          <a:prstGeom prst="rect">
            <a:avLst/>
          </a:prstGeom>
        </p:spPr>
      </p:pic>
    </p:spTree>
    <p:extLst>
      <p:ext uri="{BB962C8B-B14F-4D97-AF65-F5344CB8AC3E}">
        <p14:creationId xmlns:p14="http://schemas.microsoft.com/office/powerpoint/2010/main" val="2370759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E528-825A-4E78-B25C-FA4072B2A289}"/>
              </a:ext>
            </a:extLst>
          </p:cNvPr>
          <p:cNvSpPr>
            <a:spLocks noGrp="1"/>
          </p:cNvSpPr>
          <p:nvPr>
            <p:ph type="title"/>
          </p:nvPr>
        </p:nvSpPr>
        <p:spPr/>
        <p:txBody>
          <a:bodyPr/>
          <a:lstStyle/>
          <a:p>
            <a:r>
              <a:rPr lang="en-AU"/>
              <a:t>……and cold extremes</a:t>
            </a:r>
          </a:p>
        </p:txBody>
      </p:sp>
      <p:pic>
        <p:nvPicPr>
          <p:cNvPr id="11" name="Picture 10">
            <a:extLst>
              <a:ext uri="{FF2B5EF4-FFF2-40B4-BE49-F238E27FC236}">
                <a16:creationId xmlns:a16="http://schemas.microsoft.com/office/drawing/2014/main" id="{E45FBFE3-6A7F-4192-AA4C-BE09D31C2A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01399"/>
            <a:ext cx="6603598" cy="3171612"/>
          </a:xfrm>
          <a:prstGeom prst="rect">
            <a:avLst/>
          </a:prstGeom>
        </p:spPr>
      </p:pic>
      <p:sp>
        <p:nvSpPr>
          <p:cNvPr id="13" name="Rectangle 12">
            <a:extLst>
              <a:ext uri="{FF2B5EF4-FFF2-40B4-BE49-F238E27FC236}">
                <a16:creationId xmlns:a16="http://schemas.microsoft.com/office/drawing/2014/main" id="{14F0C5C8-A4B2-4EEE-83AD-50CB58315561}"/>
              </a:ext>
            </a:extLst>
          </p:cNvPr>
          <p:cNvSpPr/>
          <p:nvPr/>
        </p:nvSpPr>
        <p:spPr>
          <a:xfrm>
            <a:off x="406398" y="2010871"/>
            <a:ext cx="8406258" cy="369332"/>
          </a:xfrm>
          <a:prstGeom prst="rect">
            <a:avLst/>
          </a:prstGeom>
        </p:spPr>
        <p:txBody>
          <a:bodyPr wrap="square" anchor="t">
            <a:spAutoFit/>
          </a:bodyPr>
          <a:lstStyle/>
          <a:p>
            <a:r>
              <a:rPr lang="en-AU"/>
              <a:t>More cold clear nights increases risk of frost in the short- to medium term </a:t>
            </a:r>
          </a:p>
        </p:txBody>
      </p:sp>
      <p:pic>
        <p:nvPicPr>
          <p:cNvPr id="6" name="Picture 5">
            <a:extLst>
              <a:ext uri="{FF2B5EF4-FFF2-40B4-BE49-F238E27FC236}">
                <a16:creationId xmlns:a16="http://schemas.microsoft.com/office/drawing/2014/main" id="{E81DD19B-CCF7-45AA-B220-4DF52AA1B137}"/>
              </a:ext>
            </a:extLst>
          </p:cNvPr>
          <p:cNvPicPr>
            <a:picLocks noChangeAspect="1"/>
          </p:cNvPicPr>
          <p:nvPr/>
        </p:nvPicPr>
        <p:blipFill>
          <a:blip r:embed="rId4"/>
          <a:stretch>
            <a:fillRect/>
          </a:stretch>
        </p:blipFill>
        <p:spPr>
          <a:xfrm>
            <a:off x="6391469" y="2501398"/>
            <a:ext cx="5800531" cy="3172065"/>
          </a:xfrm>
          <a:prstGeom prst="rect">
            <a:avLst/>
          </a:prstGeom>
        </p:spPr>
      </p:pic>
    </p:spTree>
    <p:extLst>
      <p:ext uri="{BB962C8B-B14F-4D97-AF65-F5344CB8AC3E}">
        <p14:creationId xmlns:p14="http://schemas.microsoft.com/office/powerpoint/2010/main" val="1823074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6C88-161B-4A5F-8CB8-1F5733344B00}"/>
              </a:ext>
            </a:extLst>
          </p:cNvPr>
          <p:cNvSpPr>
            <a:spLocks noGrp="1"/>
          </p:cNvSpPr>
          <p:nvPr>
            <p:ph type="title"/>
          </p:nvPr>
        </p:nvSpPr>
        <p:spPr>
          <a:xfrm>
            <a:off x="2116236" y="28422"/>
            <a:ext cx="9998901" cy="710125"/>
          </a:xfrm>
        </p:spPr>
        <p:txBody>
          <a:bodyPr/>
          <a:lstStyle/>
          <a:p>
            <a:r>
              <a:rPr lang="en-AU"/>
              <a:t>Drier overall… </a:t>
            </a:r>
          </a:p>
        </p:txBody>
      </p:sp>
      <p:pic>
        <p:nvPicPr>
          <p:cNvPr id="7" name="Content Placeholder 6">
            <a:extLst>
              <a:ext uri="{FF2B5EF4-FFF2-40B4-BE49-F238E27FC236}">
                <a16:creationId xmlns:a16="http://schemas.microsoft.com/office/drawing/2014/main" id="{8F287079-B6A4-463A-9687-9AB90F1F5408}"/>
              </a:ext>
            </a:extLst>
          </p:cNvPr>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1953591" y="735378"/>
            <a:ext cx="8261005" cy="6122622"/>
          </a:xfrm>
        </p:spPr>
      </p:pic>
    </p:spTree>
    <p:extLst>
      <p:ext uri="{BB962C8B-B14F-4D97-AF65-F5344CB8AC3E}">
        <p14:creationId xmlns:p14="http://schemas.microsoft.com/office/powerpoint/2010/main" val="823737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50E8-4042-4E80-A722-F97AA922B269}"/>
              </a:ext>
            </a:extLst>
          </p:cNvPr>
          <p:cNvSpPr>
            <a:spLocks noGrp="1"/>
          </p:cNvSpPr>
          <p:nvPr>
            <p:ph type="title"/>
          </p:nvPr>
        </p:nvSpPr>
        <p:spPr/>
        <p:txBody>
          <a:bodyPr/>
          <a:lstStyle/>
          <a:p>
            <a:r>
              <a:rPr lang="en-AU"/>
              <a:t>…but increased risk of intense rainfall events </a:t>
            </a:r>
          </a:p>
        </p:txBody>
      </p:sp>
      <p:grpSp>
        <p:nvGrpSpPr>
          <p:cNvPr id="4" name="Group 3">
            <a:extLst>
              <a:ext uri="{FF2B5EF4-FFF2-40B4-BE49-F238E27FC236}">
                <a16:creationId xmlns:a16="http://schemas.microsoft.com/office/drawing/2014/main" id="{AC91DF33-9DC5-4A1E-8376-A1C29C6036BF}"/>
              </a:ext>
            </a:extLst>
          </p:cNvPr>
          <p:cNvGrpSpPr/>
          <p:nvPr/>
        </p:nvGrpSpPr>
        <p:grpSpPr>
          <a:xfrm>
            <a:off x="445562" y="720795"/>
            <a:ext cx="10570110" cy="6426243"/>
            <a:chOff x="445562" y="720795"/>
            <a:chExt cx="10570110" cy="6426243"/>
          </a:xfrm>
        </p:grpSpPr>
        <p:pic>
          <p:nvPicPr>
            <p:cNvPr id="5" name="Picture 4">
              <a:extLst>
                <a:ext uri="{FF2B5EF4-FFF2-40B4-BE49-F238E27FC236}">
                  <a16:creationId xmlns:a16="http://schemas.microsoft.com/office/drawing/2014/main" id="{3C775A5C-86E9-4723-AE95-715CF7B8D1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562" y="3282930"/>
              <a:ext cx="5172918" cy="3864108"/>
            </a:xfrm>
            <a:prstGeom prst="rect">
              <a:avLst/>
            </a:prstGeom>
          </p:spPr>
        </p:pic>
        <p:pic>
          <p:nvPicPr>
            <p:cNvPr id="6" name="Picture 5">
              <a:extLst>
                <a:ext uri="{FF2B5EF4-FFF2-40B4-BE49-F238E27FC236}">
                  <a16:creationId xmlns:a16="http://schemas.microsoft.com/office/drawing/2014/main" id="{D14FEEA4-58EE-4019-845B-CCDBF88325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70443" y="1241657"/>
              <a:ext cx="4545229" cy="1857143"/>
            </a:xfrm>
            <a:prstGeom prst="rect">
              <a:avLst/>
            </a:prstGeom>
          </p:spPr>
        </p:pic>
        <p:pic>
          <p:nvPicPr>
            <p:cNvPr id="7" name="Picture 6">
              <a:extLst>
                <a:ext uri="{FF2B5EF4-FFF2-40B4-BE49-F238E27FC236}">
                  <a16:creationId xmlns:a16="http://schemas.microsoft.com/office/drawing/2014/main" id="{3D4E9F11-D26A-4809-8331-6829FA111A1F}"/>
                </a:ext>
              </a:extLst>
            </p:cNvPr>
            <p:cNvPicPr>
              <a:picLocks noChangeAspect="1"/>
            </p:cNvPicPr>
            <p:nvPr/>
          </p:nvPicPr>
          <p:blipFill>
            <a:blip r:embed="rId5"/>
            <a:stretch>
              <a:fillRect/>
            </a:stretch>
          </p:blipFill>
          <p:spPr>
            <a:xfrm>
              <a:off x="445562" y="720795"/>
              <a:ext cx="5172918" cy="2562135"/>
            </a:xfrm>
            <a:prstGeom prst="rect">
              <a:avLst/>
            </a:prstGeom>
          </p:spPr>
        </p:pic>
      </p:grpSp>
      <p:pic>
        <p:nvPicPr>
          <p:cNvPr id="8" name="Picture 7">
            <a:extLst>
              <a:ext uri="{FF2B5EF4-FFF2-40B4-BE49-F238E27FC236}">
                <a16:creationId xmlns:a16="http://schemas.microsoft.com/office/drawing/2014/main" id="{D876D037-13AE-4D27-8355-1F43737A681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73522" y="3759201"/>
            <a:ext cx="4276930" cy="1747519"/>
          </a:xfrm>
          <a:prstGeom prst="rect">
            <a:avLst/>
          </a:prstGeom>
        </p:spPr>
      </p:pic>
    </p:spTree>
    <p:extLst>
      <p:ext uri="{BB962C8B-B14F-4D97-AF65-F5344CB8AC3E}">
        <p14:creationId xmlns:p14="http://schemas.microsoft.com/office/powerpoint/2010/main" val="3645449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BC16-42CC-48A8-9F36-5A08AEA5400C}"/>
              </a:ext>
            </a:extLst>
          </p:cNvPr>
          <p:cNvSpPr>
            <a:spLocks noGrp="1"/>
          </p:cNvSpPr>
          <p:nvPr>
            <p:ph type="title"/>
          </p:nvPr>
        </p:nvSpPr>
        <p:spPr>
          <a:xfrm>
            <a:off x="2005530" y="0"/>
            <a:ext cx="9998901" cy="710125"/>
          </a:xfrm>
        </p:spPr>
        <p:txBody>
          <a:bodyPr/>
          <a:lstStyle/>
          <a:p>
            <a:r>
              <a:rPr lang="en-AU"/>
              <a:t>Rising sea level increases the risk of coastal erosion and inundation  </a:t>
            </a:r>
          </a:p>
        </p:txBody>
      </p:sp>
      <p:pic>
        <p:nvPicPr>
          <p:cNvPr id="4" name="Content Placeholder 3">
            <a:extLst>
              <a:ext uri="{FF2B5EF4-FFF2-40B4-BE49-F238E27FC236}">
                <a16:creationId xmlns:a16="http://schemas.microsoft.com/office/drawing/2014/main" id="{EABBF84E-C30E-4D39-8647-63CB22A857F6}"/>
              </a:ext>
            </a:extLst>
          </p:cNvPr>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a:stretch/>
        </p:blipFill>
        <p:spPr>
          <a:xfrm>
            <a:off x="1266523" y="1014926"/>
            <a:ext cx="10145459" cy="5558594"/>
          </a:xfrm>
          <a:prstGeom prst="rect">
            <a:avLst/>
          </a:prstGeom>
        </p:spPr>
      </p:pic>
    </p:spTree>
    <p:extLst>
      <p:ext uri="{BB962C8B-B14F-4D97-AF65-F5344CB8AC3E}">
        <p14:creationId xmlns:p14="http://schemas.microsoft.com/office/powerpoint/2010/main" val="3965808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D584-B169-4688-AFDE-8DB59B728A77}"/>
              </a:ext>
            </a:extLst>
          </p:cNvPr>
          <p:cNvSpPr>
            <a:spLocks noGrp="1"/>
          </p:cNvSpPr>
          <p:nvPr>
            <p:ph type="title"/>
          </p:nvPr>
        </p:nvSpPr>
        <p:spPr/>
        <p:txBody>
          <a:bodyPr/>
          <a:lstStyle/>
          <a:p>
            <a:r>
              <a:rPr lang="en-AU">
                <a:solidFill>
                  <a:schemeClr val="tx1"/>
                </a:solidFill>
                <a:latin typeface="Arial"/>
                <a:cs typeface="Arial"/>
              </a:rPr>
              <a:t>Long-term sea level rise</a:t>
            </a:r>
          </a:p>
        </p:txBody>
      </p:sp>
      <p:pic>
        <p:nvPicPr>
          <p:cNvPr id="4" name="Picture 3">
            <a:extLst>
              <a:ext uri="{FF2B5EF4-FFF2-40B4-BE49-F238E27FC236}">
                <a16:creationId xmlns:a16="http://schemas.microsoft.com/office/drawing/2014/main" id="{91493298-A8F2-414E-A60F-E439086D928D}"/>
              </a:ext>
            </a:extLst>
          </p:cNvPr>
          <p:cNvPicPr>
            <a:picLocks noChangeAspect="1"/>
          </p:cNvPicPr>
          <p:nvPr/>
        </p:nvPicPr>
        <p:blipFill>
          <a:blip r:embed="rId3"/>
          <a:stretch>
            <a:fillRect/>
          </a:stretch>
        </p:blipFill>
        <p:spPr>
          <a:xfrm>
            <a:off x="0" y="1717040"/>
            <a:ext cx="7511657" cy="4226559"/>
          </a:xfrm>
          <a:prstGeom prst="rect">
            <a:avLst/>
          </a:prstGeom>
        </p:spPr>
      </p:pic>
      <p:sp>
        <p:nvSpPr>
          <p:cNvPr id="6" name="Rectangle 5">
            <a:extLst>
              <a:ext uri="{FF2B5EF4-FFF2-40B4-BE49-F238E27FC236}">
                <a16:creationId xmlns:a16="http://schemas.microsoft.com/office/drawing/2014/main" id="{A0EAFF05-D666-49FF-941F-6F9723B2BC5E}"/>
              </a:ext>
            </a:extLst>
          </p:cNvPr>
          <p:cNvSpPr/>
          <p:nvPr/>
        </p:nvSpPr>
        <p:spPr>
          <a:xfrm>
            <a:off x="7706730" y="1542394"/>
            <a:ext cx="4594998" cy="4401205"/>
          </a:xfrm>
          <a:prstGeom prst="rect">
            <a:avLst/>
          </a:prstGeom>
        </p:spPr>
        <p:txBody>
          <a:bodyPr wrap="square">
            <a:spAutoFit/>
          </a:bodyPr>
          <a:lstStyle/>
          <a:p>
            <a:r>
              <a:rPr lang="en-AU" sz="2800"/>
              <a:t>At 1.1 metre sea level rise: </a:t>
            </a:r>
          </a:p>
          <a:p>
            <a:endParaRPr lang="en-AU" sz="2800"/>
          </a:p>
          <a:p>
            <a:pPr marL="285750" indent="-285750">
              <a:buFont typeface="Arial" panose="020B0604020202020204" pitchFamily="34" charset="0"/>
              <a:buChar char="•"/>
            </a:pPr>
            <a:r>
              <a:rPr lang="en-AU" sz="2800"/>
              <a:t>3500 kilometres of Victoria’s roads</a:t>
            </a:r>
          </a:p>
          <a:p>
            <a:pPr marL="285750" indent="-285750">
              <a:buFont typeface="Arial" panose="020B0604020202020204" pitchFamily="34" charset="0"/>
              <a:buChar char="•"/>
            </a:pPr>
            <a:endParaRPr lang="en-AU" sz="2800"/>
          </a:p>
          <a:p>
            <a:pPr marL="285750" indent="-285750">
              <a:buFont typeface="Arial" panose="020B0604020202020204" pitchFamily="34" charset="0"/>
              <a:buChar char="•"/>
            </a:pPr>
            <a:r>
              <a:rPr lang="en-AU" sz="2800"/>
              <a:t>125 kilometres of railway </a:t>
            </a:r>
          </a:p>
          <a:p>
            <a:pPr marL="285750" indent="-285750">
              <a:buFont typeface="Arial" panose="020B0604020202020204" pitchFamily="34" charset="0"/>
              <a:buChar char="•"/>
            </a:pPr>
            <a:endParaRPr lang="en-AU" sz="2800"/>
          </a:p>
          <a:p>
            <a:pPr marL="285750" indent="-285750">
              <a:buFont typeface="Arial" panose="020B0604020202020204" pitchFamily="34" charset="0"/>
              <a:buChar char="•"/>
            </a:pPr>
            <a:r>
              <a:rPr lang="en-AU" sz="2800"/>
              <a:t>2000 commercial buildings at risk of inundation. </a:t>
            </a:r>
          </a:p>
        </p:txBody>
      </p:sp>
    </p:spTree>
    <p:extLst>
      <p:ext uri="{BB962C8B-B14F-4D97-AF65-F5344CB8AC3E}">
        <p14:creationId xmlns:p14="http://schemas.microsoft.com/office/powerpoint/2010/main" val="24851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B2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F59D-D094-C84F-9B18-31111043AAD5}"/>
              </a:ext>
            </a:extLst>
          </p:cNvPr>
          <p:cNvSpPr>
            <a:spLocks noGrp="1"/>
          </p:cNvSpPr>
          <p:nvPr>
            <p:ph type="title"/>
          </p:nvPr>
        </p:nvSpPr>
        <p:spPr>
          <a:xfrm>
            <a:off x="6300674" y="2149315"/>
            <a:ext cx="5661751" cy="1782792"/>
          </a:xfrm>
        </p:spPr>
        <p:txBody>
          <a:bodyPr vert="horz" lIns="121920" tIns="60960" rIns="121920" bIns="60960" rtlCol="0" anchor="b">
            <a:normAutofit/>
          </a:bodyPr>
          <a:lstStyle/>
          <a:p>
            <a:pPr algn="r" defTabSz="1219170"/>
            <a:r>
              <a:rPr lang="en-US" sz="5400">
                <a:solidFill>
                  <a:srgbClr val="FFFFFF"/>
                </a:solidFill>
              </a:rPr>
              <a:t>What about Uncertainty? </a:t>
            </a:r>
          </a:p>
        </p:txBody>
      </p:sp>
      <p:pic>
        <p:nvPicPr>
          <p:cNvPr id="5" name="Picture 4">
            <a:extLst>
              <a:ext uri="{FF2B5EF4-FFF2-40B4-BE49-F238E27FC236}">
                <a16:creationId xmlns:a16="http://schemas.microsoft.com/office/drawing/2014/main" id="{384A0C81-9822-4161-B01C-A3D5636DB8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 y="13"/>
            <a:ext cx="6024127" cy="6857987"/>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604764206"/>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5A6A-2ED2-437F-8D63-77A448104C48}"/>
              </a:ext>
            </a:extLst>
          </p:cNvPr>
          <p:cNvSpPr>
            <a:spLocks noGrp="1"/>
          </p:cNvSpPr>
          <p:nvPr>
            <p:ph type="title"/>
          </p:nvPr>
        </p:nvSpPr>
        <p:spPr/>
        <p:txBody>
          <a:bodyPr/>
          <a:lstStyle/>
          <a:p>
            <a:r>
              <a:rPr lang="en-AU">
                <a:latin typeface="Arial"/>
                <a:cs typeface="Arial"/>
              </a:rPr>
              <a:t>Uncertainty</a:t>
            </a:r>
          </a:p>
        </p:txBody>
      </p:sp>
      <p:pic>
        <p:nvPicPr>
          <p:cNvPr id="5" name="Content Placeholder 3">
            <a:extLst>
              <a:ext uri="{FF2B5EF4-FFF2-40B4-BE49-F238E27FC236}">
                <a16:creationId xmlns:a16="http://schemas.microsoft.com/office/drawing/2014/main" id="{BBD8DF63-41FE-419B-AA6C-19317B0957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3400" y="1541934"/>
            <a:ext cx="8592320" cy="3774132"/>
          </a:xfrm>
          <a:prstGeom prst="rect">
            <a:avLst/>
          </a:prstGeom>
        </p:spPr>
      </p:pic>
      <p:sp>
        <p:nvSpPr>
          <p:cNvPr id="3" name="Flowchart: Connector 2">
            <a:extLst>
              <a:ext uri="{FF2B5EF4-FFF2-40B4-BE49-F238E27FC236}">
                <a16:creationId xmlns:a16="http://schemas.microsoft.com/office/drawing/2014/main" id="{7977C32A-C6B2-4C70-ABF3-63D08F01C9BC}"/>
              </a:ext>
            </a:extLst>
          </p:cNvPr>
          <p:cNvSpPr/>
          <p:nvPr/>
        </p:nvSpPr>
        <p:spPr>
          <a:xfrm>
            <a:off x="8936941" y="1770434"/>
            <a:ext cx="233464" cy="262647"/>
          </a:xfrm>
          <a:prstGeom prst="flowChartConnector">
            <a:avLst/>
          </a:prstGeom>
          <a:solidFill>
            <a:srgbClr val="766C8B"/>
          </a:solidFill>
          <a:ln>
            <a:solidFill>
              <a:srgbClr val="7369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lowchart: Connector 5">
            <a:extLst>
              <a:ext uri="{FF2B5EF4-FFF2-40B4-BE49-F238E27FC236}">
                <a16:creationId xmlns:a16="http://schemas.microsoft.com/office/drawing/2014/main" id="{21FAAE0F-FDCD-4B2D-87B8-766996A25D3F}"/>
              </a:ext>
            </a:extLst>
          </p:cNvPr>
          <p:cNvSpPr/>
          <p:nvPr/>
        </p:nvSpPr>
        <p:spPr>
          <a:xfrm>
            <a:off x="8936941" y="2887495"/>
            <a:ext cx="233464" cy="262647"/>
          </a:xfrm>
          <a:prstGeom prst="flowChartConnector">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lowchart: Connector 6">
            <a:extLst>
              <a:ext uri="{FF2B5EF4-FFF2-40B4-BE49-F238E27FC236}">
                <a16:creationId xmlns:a16="http://schemas.microsoft.com/office/drawing/2014/main" id="{107381A2-C97C-4FCF-A125-9C00B7A6284C}"/>
              </a:ext>
            </a:extLst>
          </p:cNvPr>
          <p:cNvSpPr/>
          <p:nvPr/>
        </p:nvSpPr>
        <p:spPr>
          <a:xfrm>
            <a:off x="8936941" y="3349558"/>
            <a:ext cx="233464" cy="262647"/>
          </a:xfrm>
          <a:prstGeom prst="flowChartConnector">
            <a:avLst/>
          </a:prstGeom>
          <a:solidFill>
            <a:srgbClr val="C75A53"/>
          </a:solidFill>
          <a:ln>
            <a:solidFill>
              <a:srgbClr val="C75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lowchart: Connector 7">
            <a:extLst>
              <a:ext uri="{FF2B5EF4-FFF2-40B4-BE49-F238E27FC236}">
                <a16:creationId xmlns:a16="http://schemas.microsoft.com/office/drawing/2014/main" id="{C85B6F27-EC0D-4EEC-AFF0-50DE33D72767}"/>
              </a:ext>
            </a:extLst>
          </p:cNvPr>
          <p:cNvSpPr/>
          <p:nvPr/>
        </p:nvSpPr>
        <p:spPr>
          <a:xfrm>
            <a:off x="8936941" y="3778232"/>
            <a:ext cx="233464" cy="262647"/>
          </a:xfrm>
          <a:prstGeom prst="flowChartConnector">
            <a:avLst/>
          </a:prstGeom>
          <a:solidFill>
            <a:srgbClr val="E8ACA4"/>
          </a:solidFill>
          <a:ln>
            <a:solidFill>
              <a:srgbClr val="E8A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A7824CE1-DD6A-40CE-95ED-E068669AFE4F}"/>
              </a:ext>
            </a:extLst>
          </p:cNvPr>
          <p:cNvSpPr txBox="1"/>
          <p:nvPr/>
        </p:nvSpPr>
        <p:spPr>
          <a:xfrm>
            <a:off x="9341629" y="1747868"/>
            <a:ext cx="1838528" cy="307777"/>
          </a:xfrm>
          <a:prstGeom prst="rect">
            <a:avLst/>
          </a:prstGeom>
          <a:noFill/>
        </p:spPr>
        <p:txBody>
          <a:bodyPr wrap="square" rtlCol="0">
            <a:spAutoFit/>
          </a:bodyPr>
          <a:lstStyle/>
          <a:p>
            <a:r>
              <a:rPr lang="en-AU" sz="1400"/>
              <a:t>Historical models</a:t>
            </a:r>
          </a:p>
        </p:txBody>
      </p:sp>
      <p:sp>
        <p:nvSpPr>
          <p:cNvPr id="10" name="TextBox 9">
            <a:extLst>
              <a:ext uri="{FF2B5EF4-FFF2-40B4-BE49-F238E27FC236}">
                <a16:creationId xmlns:a16="http://schemas.microsoft.com/office/drawing/2014/main" id="{A32A55DF-649C-4055-87DD-02E2B55BAB7F}"/>
              </a:ext>
            </a:extLst>
          </p:cNvPr>
          <p:cNvSpPr txBox="1"/>
          <p:nvPr/>
        </p:nvSpPr>
        <p:spPr>
          <a:xfrm>
            <a:off x="9368116" y="2874561"/>
            <a:ext cx="2198451" cy="307777"/>
          </a:xfrm>
          <a:prstGeom prst="rect">
            <a:avLst/>
          </a:prstGeom>
          <a:noFill/>
        </p:spPr>
        <p:txBody>
          <a:bodyPr wrap="square" rtlCol="0">
            <a:spAutoFit/>
          </a:bodyPr>
          <a:lstStyle/>
          <a:p>
            <a:r>
              <a:rPr lang="en-AU" sz="1400"/>
              <a:t>High emission scenario</a:t>
            </a:r>
          </a:p>
        </p:txBody>
      </p:sp>
      <p:sp>
        <p:nvSpPr>
          <p:cNvPr id="11" name="TextBox 10">
            <a:extLst>
              <a:ext uri="{FF2B5EF4-FFF2-40B4-BE49-F238E27FC236}">
                <a16:creationId xmlns:a16="http://schemas.microsoft.com/office/drawing/2014/main" id="{8AB6AE4F-4C89-43B6-9A97-4108CF2E7826}"/>
              </a:ext>
            </a:extLst>
          </p:cNvPr>
          <p:cNvSpPr txBox="1"/>
          <p:nvPr/>
        </p:nvSpPr>
        <p:spPr>
          <a:xfrm>
            <a:off x="9368116" y="3254827"/>
            <a:ext cx="2719766" cy="307777"/>
          </a:xfrm>
          <a:prstGeom prst="rect">
            <a:avLst/>
          </a:prstGeom>
          <a:noFill/>
        </p:spPr>
        <p:txBody>
          <a:bodyPr wrap="square" rtlCol="0">
            <a:spAutoFit/>
          </a:bodyPr>
          <a:lstStyle/>
          <a:p>
            <a:r>
              <a:rPr lang="en-AU" sz="1400"/>
              <a:t>Overlap between high and low</a:t>
            </a:r>
          </a:p>
        </p:txBody>
      </p:sp>
      <p:sp>
        <p:nvSpPr>
          <p:cNvPr id="12" name="TextBox 11">
            <a:extLst>
              <a:ext uri="{FF2B5EF4-FFF2-40B4-BE49-F238E27FC236}">
                <a16:creationId xmlns:a16="http://schemas.microsoft.com/office/drawing/2014/main" id="{7DA7CCE9-CBA6-46AE-8E74-D7D5CEB94250}"/>
              </a:ext>
            </a:extLst>
          </p:cNvPr>
          <p:cNvSpPr txBox="1"/>
          <p:nvPr/>
        </p:nvSpPr>
        <p:spPr>
          <a:xfrm>
            <a:off x="9383950" y="3733102"/>
            <a:ext cx="2198450" cy="307777"/>
          </a:xfrm>
          <a:prstGeom prst="rect">
            <a:avLst/>
          </a:prstGeom>
          <a:noFill/>
        </p:spPr>
        <p:txBody>
          <a:bodyPr wrap="square" rtlCol="0">
            <a:spAutoFit/>
          </a:bodyPr>
          <a:lstStyle/>
          <a:p>
            <a:r>
              <a:rPr lang="en-AU" sz="1400"/>
              <a:t>Low emission scenario</a:t>
            </a:r>
          </a:p>
        </p:txBody>
      </p:sp>
      <p:cxnSp>
        <p:nvCxnSpPr>
          <p:cNvPr id="14" name="Straight Connector 13">
            <a:extLst>
              <a:ext uri="{FF2B5EF4-FFF2-40B4-BE49-F238E27FC236}">
                <a16:creationId xmlns:a16="http://schemas.microsoft.com/office/drawing/2014/main" id="{3ED4DFE5-4B7E-40F0-AD42-E92A790AE4D1}"/>
              </a:ext>
            </a:extLst>
          </p:cNvPr>
          <p:cNvCxnSpPr/>
          <p:nvPr/>
        </p:nvCxnSpPr>
        <p:spPr>
          <a:xfrm>
            <a:off x="8936941" y="2324911"/>
            <a:ext cx="359925" cy="0"/>
          </a:xfrm>
          <a:prstGeom prst="line">
            <a:avLst/>
          </a:prstGeom>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B0DF821-A6A2-408A-ACEF-6BED50F7092F}"/>
              </a:ext>
            </a:extLst>
          </p:cNvPr>
          <p:cNvCxnSpPr/>
          <p:nvPr/>
        </p:nvCxnSpPr>
        <p:spPr>
          <a:xfrm>
            <a:off x="8936941" y="2612841"/>
            <a:ext cx="359925" cy="0"/>
          </a:xfrm>
          <a:prstGeom prst="line">
            <a:avLst/>
          </a:prstGeom>
          <a:ln w="28575">
            <a:solidFill>
              <a:srgbClr val="766C8B"/>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B5123CC-10C5-42E7-896C-106A0C54F3C0}"/>
              </a:ext>
            </a:extLst>
          </p:cNvPr>
          <p:cNvSpPr txBox="1"/>
          <p:nvPr/>
        </p:nvSpPr>
        <p:spPr>
          <a:xfrm>
            <a:off x="9439366" y="2174482"/>
            <a:ext cx="1838528" cy="307777"/>
          </a:xfrm>
          <a:prstGeom prst="rect">
            <a:avLst/>
          </a:prstGeom>
          <a:noFill/>
        </p:spPr>
        <p:txBody>
          <a:bodyPr wrap="square" rtlCol="0">
            <a:spAutoFit/>
          </a:bodyPr>
          <a:lstStyle/>
          <a:p>
            <a:r>
              <a:rPr lang="en-AU" sz="1400"/>
              <a:t>Observed</a:t>
            </a:r>
          </a:p>
        </p:txBody>
      </p:sp>
      <p:sp>
        <p:nvSpPr>
          <p:cNvPr id="18" name="TextBox 17">
            <a:extLst>
              <a:ext uri="{FF2B5EF4-FFF2-40B4-BE49-F238E27FC236}">
                <a16:creationId xmlns:a16="http://schemas.microsoft.com/office/drawing/2014/main" id="{5240428D-9A01-415D-9B0E-6B1DDE19609C}"/>
              </a:ext>
            </a:extLst>
          </p:cNvPr>
          <p:cNvSpPr txBox="1"/>
          <p:nvPr/>
        </p:nvSpPr>
        <p:spPr>
          <a:xfrm>
            <a:off x="9439366" y="2460138"/>
            <a:ext cx="1838528" cy="307777"/>
          </a:xfrm>
          <a:prstGeom prst="rect">
            <a:avLst/>
          </a:prstGeom>
          <a:noFill/>
        </p:spPr>
        <p:txBody>
          <a:bodyPr wrap="square" rtlCol="0">
            <a:spAutoFit/>
          </a:bodyPr>
          <a:lstStyle/>
          <a:p>
            <a:r>
              <a:rPr lang="en-AU" sz="1400"/>
              <a:t>Baseline</a:t>
            </a:r>
          </a:p>
        </p:txBody>
      </p:sp>
    </p:spTree>
    <p:extLst>
      <p:ext uri="{BB962C8B-B14F-4D97-AF65-F5344CB8AC3E}">
        <p14:creationId xmlns:p14="http://schemas.microsoft.com/office/powerpoint/2010/main" val="1022329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F1805C30-90B5-40C3-A5D7-E3BBECE615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10126"/>
            <a:ext cx="6517298" cy="5800066"/>
          </a:xfrm>
          <a:prstGeom prst="rect">
            <a:avLst/>
          </a:prstGeom>
        </p:spPr>
      </p:pic>
      <p:pic>
        <p:nvPicPr>
          <p:cNvPr id="5" name="Picture 4" descr="A picture containing shirt&#10;&#10;Description automatically generated">
            <a:extLst>
              <a:ext uri="{FF2B5EF4-FFF2-40B4-BE49-F238E27FC236}">
                <a16:creationId xmlns:a16="http://schemas.microsoft.com/office/drawing/2014/main" id="{ADE90771-B09D-429B-9F9B-2DE04CF196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39044" y="1125289"/>
            <a:ext cx="6398300" cy="4525233"/>
          </a:xfrm>
          <a:prstGeom prst="rect">
            <a:avLst/>
          </a:prstGeom>
        </p:spPr>
      </p:pic>
      <p:sp>
        <p:nvSpPr>
          <p:cNvPr id="6" name="Title 1">
            <a:extLst>
              <a:ext uri="{FF2B5EF4-FFF2-40B4-BE49-F238E27FC236}">
                <a16:creationId xmlns:a16="http://schemas.microsoft.com/office/drawing/2014/main" id="{23FB880B-35DA-4038-BBAE-008ACCA38470}"/>
              </a:ext>
            </a:extLst>
          </p:cNvPr>
          <p:cNvSpPr>
            <a:spLocks noGrp="1"/>
          </p:cNvSpPr>
          <p:nvPr>
            <p:ph type="title"/>
          </p:nvPr>
        </p:nvSpPr>
        <p:spPr>
          <a:xfrm>
            <a:off x="1582738" y="0"/>
            <a:ext cx="9999662" cy="709613"/>
          </a:xfrm>
        </p:spPr>
        <p:txBody>
          <a:bodyPr/>
          <a:lstStyle/>
          <a:p>
            <a:r>
              <a:rPr lang="en-AU"/>
              <a:t>Why is there so much uncertainty?</a:t>
            </a:r>
          </a:p>
        </p:txBody>
      </p:sp>
      <p:sp>
        <p:nvSpPr>
          <p:cNvPr id="2" name="TextBox 1">
            <a:extLst>
              <a:ext uri="{FF2B5EF4-FFF2-40B4-BE49-F238E27FC236}">
                <a16:creationId xmlns:a16="http://schemas.microsoft.com/office/drawing/2014/main" id="{FA01E226-A790-494C-8CCA-7BC814881E28}"/>
              </a:ext>
            </a:extLst>
          </p:cNvPr>
          <p:cNvSpPr txBox="1"/>
          <p:nvPr/>
        </p:nvSpPr>
        <p:spPr>
          <a:xfrm>
            <a:off x="7015942" y="5852160"/>
            <a:ext cx="4289367" cy="1200329"/>
          </a:xfrm>
          <a:prstGeom prst="rect">
            <a:avLst/>
          </a:prstGeom>
          <a:noFill/>
        </p:spPr>
        <p:txBody>
          <a:bodyPr wrap="square" rtlCol="0">
            <a:spAutoFit/>
          </a:bodyPr>
          <a:lstStyle/>
          <a:p>
            <a:r>
              <a:rPr lang="en-AU">
                <a:hlinkClick r:id="rId5"/>
              </a:rPr>
              <a:t>http://agriculture.vic.gov.au/agriculture/weather-and-climate/understanding-weather-and-climate/climatedogs</a:t>
            </a:r>
            <a:endParaRPr lang="en-AU"/>
          </a:p>
          <a:p>
            <a:endParaRPr lang="en-AU"/>
          </a:p>
        </p:txBody>
      </p:sp>
    </p:spTree>
    <p:extLst>
      <p:ext uri="{BB962C8B-B14F-4D97-AF65-F5344CB8AC3E}">
        <p14:creationId xmlns:p14="http://schemas.microsoft.com/office/powerpoint/2010/main" val="108363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9C37-968D-4293-A217-70FC49B42DF4}"/>
              </a:ext>
            </a:extLst>
          </p:cNvPr>
          <p:cNvSpPr>
            <a:spLocks noGrp="1"/>
          </p:cNvSpPr>
          <p:nvPr>
            <p:ph type="title"/>
          </p:nvPr>
        </p:nvSpPr>
        <p:spPr/>
        <p:txBody>
          <a:bodyPr/>
          <a:lstStyle/>
          <a:p>
            <a:r>
              <a:rPr lang="en-AU"/>
              <a:t>Victoria’s Climate Science Resources</a:t>
            </a:r>
          </a:p>
        </p:txBody>
      </p:sp>
      <p:pic>
        <p:nvPicPr>
          <p:cNvPr id="4" name="Content Placeholder 3">
            <a:extLst>
              <a:ext uri="{FF2B5EF4-FFF2-40B4-BE49-F238E27FC236}">
                <a16:creationId xmlns:a16="http://schemas.microsoft.com/office/drawing/2014/main" id="{EB40B55E-5615-4B05-AAEB-9B01E115F803}"/>
              </a:ext>
            </a:extLst>
          </p:cNvPr>
          <p:cNvPicPr>
            <a:picLocks noGrp="1" noChangeAspect="1"/>
          </p:cNvPicPr>
          <p:nvPr>
            <p:ph sz="quarter" idx="13"/>
          </p:nvPr>
        </p:nvPicPr>
        <p:blipFill>
          <a:blip r:embed="rId3"/>
          <a:stretch>
            <a:fillRect/>
          </a:stretch>
        </p:blipFill>
        <p:spPr>
          <a:xfrm>
            <a:off x="6640207" y="2026289"/>
            <a:ext cx="1739097" cy="2459394"/>
          </a:xfrm>
          <a:prstGeom prst="rect">
            <a:avLst/>
          </a:prstGeom>
          <a:effectLst>
            <a:outerShdw blurRad="50800" dist="50800" dir="5400000" algn="ctr" rotWithShape="0">
              <a:schemeClr val="tx1"/>
            </a:outerShdw>
          </a:effectLst>
        </p:spPr>
      </p:pic>
      <p:sp>
        <p:nvSpPr>
          <p:cNvPr id="5" name="Rectangle 4">
            <a:extLst>
              <a:ext uri="{FF2B5EF4-FFF2-40B4-BE49-F238E27FC236}">
                <a16:creationId xmlns:a16="http://schemas.microsoft.com/office/drawing/2014/main" id="{47CC3C3D-22B9-472A-A525-88F61959C28B}"/>
              </a:ext>
            </a:extLst>
          </p:cNvPr>
          <p:cNvSpPr/>
          <p:nvPr/>
        </p:nvSpPr>
        <p:spPr>
          <a:xfrm>
            <a:off x="6229636" y="5375271"/>
            <a:ext cx="2939099" cy="507831"/>
          </a:xfrm>
          <a:prstGeom prst="rect">
            <a:avLst/>
          </a:prstGeom>
        </p:spPr>
        <p:txBody>
          <a:bodyPr wrap="square" anchor="t">
            <a:spAutoFit/>
          </a:bodyPr>
          <a:lstStyle/>
          <a:p>
            <a:r>
              <a:rPr lang="en-AU" sz="1350">
                <a:hlinkClick r:id="rId4"/>
              </a:rPr>
              <a:t>Victoria's Climate Science 2019</a:t>
            </a:r>
            <a:endParaRPr lang="en-AU" sz="1350">
              <a:cs typeface="Arial"/>
            </a:endParaRPr>
          </a:p>
          <a:p>
            <a:endParaRPr lang="en-AU" sz="1350">
              <a:cs typeface="Arial"/>
            </a:endParaRPr>
          </a:p>
        </p:txBody>
      </p:sp>
      <p:pic>
        <p:nvPicPr>
          <p:cNvPr id="6" name="Picture 5">
            <a:extLst>
              <a:ext uri="{FF2B5EF4-FFF2-40B4-BE49-F238E27FC236}">
                <a16:creationId xmlns:a16="http://schemas.microsoft.com/office/drawing/2014/main" id="{0AD98709-A44B-45B9-B140-2546DA2B40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451" y="3832947"/>
            <a:ext cx="1199515" cy="1081805"/>
          </a:xfrm>
          <a:prstGeom prst="rect">
            <a:avLst/>
          </a:prstGeom>
        </p:spPr>
      </p:pic>
      <p:pic>
        <p:nvPicPr>
          <p:cNvPr id="7" name="Picture 6">
            <a:extLst>
              <a:ext uri="{FF2B5EF4-FFF2-40B4-BE49-F238E27FC236}">
                <a16:creationId xmlns:a16="http://schemas.microsoft.com/office/drawing/2014/main" id="{D9A9CE55-7478-4438-8F76-9702C33737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6457" y="1994425"/>
            <a:ext cx="2739832" cy="2273374"/>
          </a:xfrm>
          <a:prstGeom prst="rect">
            <a:avLst/>
          </a:prstGeom>
        </p:spPr>
      </p:pic>
      <p:sp>
        <p:nvSpPr>
          <p:cNvPr id="10" name="Rectangle 9">
            <a:extLst>
              <a:ext uri="{FF2B5EF4-FFF2-40B4-BE49-F238E27FC236}">
                <a16:creationId xmlns:a16="http://schemas.microsoft.com/office/drawing/2014/main" id="{2FBFA169-7C3A-4EE5-BD6A-BF828F08ABF6}"/>
              </a:ext>
            </a:extLst>
          </p:cNvPr>
          <p:cNvSpPr/>
          <p:nvPr/>
        </p:nvSpPr>
        <p:spPr>
          <a:xfrm>
            <a:off x="223381" y="5384592"/>
            <a:ext cx="3008927" cy="307777"/>
          </a:xfrm>
          <a:prstGeom prst="rect">
            <a:avLst/>
          </a:prstGeom>
        </p:spPr>
        <p:txBody>
          <a:bodyPr wrap="square" anchor="t">
            <a:spAutoFit/>
          </a:bodyPr>
          <a:lstStyle/>
          <a:p>
            <a:r>
              <a:rPr lang="en-AU" sz="1400">
                <a:hlinkClick r:id="rId7"/>
              </a:rPr>
              <a:t>Victorian Climate Projections 2019</a:t>
            </a:r>
            <a:endParaRPr lang="en-AU" sz="1400">
              <a:cs typeface="Arial"/>
            </a:endParaRPr>
          </a:p>
        </p:txBody>
      </p:sp>
      <p:sp>
        <p:nvSpPr>
          <p:cNvPr id="3" name="Rectangle 2">
            <a:extLst>
              <a:ext uri="{FF2B5EF4-FFF2-40B4-BE49-F238E27FC236}">
                <a16:creationId xmlns:a16="http://schemas.microsoft.com/office/drawing/2014/main" id="{0CCD6C90-A4AC-44E3-A03C-E8E80B5D781B}"/>
              </a:ext>
            </a:extLst>
          </p:cNvPr>
          <p:cNvSpPr/>
          <p:nvPr/>
        </p:nvSpPr>
        <p:spPr>
          <a:xfrm>
            <a:off x="3420392" y="5375271"/>
            <a:ext cx="2621159" cy="738664"/>
          </a:xfrm>
          <a:prstGeom prst="rect">
            <a:avLst/>
          </a:prstGeom>
        </p:spPr>
        <p:txBody>
          <a:bodyPr wrap="square" anchor="t">
            <a:spAutoFit/>
          </a:bodyPr>
          <a:lstStyle/>
          <a:p>
            <a:r>
              <a:rPr lang="en-AU" sz="1400">
                <a:hlinkClick r:id="rId8"/>
              </a:rPr>
              <a:t>Best Practice Communication for policy makers</a:t>
            </a:r>
            <a:endParaRPr lang="en-AU" sz="1400">
              <a:cs typeface="Arial"/>
            </a:endParaRPr>
          </a:p>
          <a:p>
            <a:endParaRPr lang="en-AU" sz="1400">
              <a:cs typeface="Arial"/>
            </a:endParaRPr>
          </a:p>
        </p:txBody>
      </p:sp>
      <p:pic>
        <p:nvPicPr>
          <p:cNvPr id="11" name="Picture 10">
            <a:extLst>
              <a:ext uri="{FF2B5EF4-FFF2-40B4-BE49-F238E27FC236}">
                <a16:creationId xmlns:a16="http://schemas.microsoft.com/office/drawing/2014/main" id="{EB312E04-E7A0-436C-A012-4B8AFC58B3E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008637" y="2090018"/>
            <a:ext cx="1699222" cy="2395665"/>
          </a:xfrm>
          <a:prstGeom prst="rect">
            <a:avLst/>
          </a:prstGeom>
        </p:spPr>
      </p:pic>
      <p:pic>
        <p:nvPicPr>
          <p:cNvPr id="12" name="Picture 11" descr="A screenshot of a social media post&#10;&#10;Description automatically generated">
            <a:extLst>
              <a:ext uri="{FF2B5EF4-FFF2-40B4-BE49-F238E27FC236}">
                <a16:creationId xmlns:a16="http://schemas.microsoft.com/office/drawing/2014/main" id="{26C132F6-9278-456A-99CB-A69AF8BC8C4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95691" y="1953151"/>
            <a:ext cx="2022631" cy="2838315"/>
          </a:xfrm>
          <a:prstGeom prst="rect">
            <a:avLst/>
          </a:prstGeom>
        </p:spPr>
      </p:pic>
      <p:sp>
        <p:nvSpPr>
          <p:cNvPr id="13" name="Rectangle 12">
            <a:extLst>
              <a:ext uri="{FF2B5EF4-FFF2-40B4-BE49-F238E27FC236}">
                <a16:creationId xmlns:a16="http://schemas.microsoft.com/office/drawing/2014/main" id="{B7B512AB-B849-4CF5-BDAC-07DB4389C22E}"/>
              </a:ext>
            </a:extLst>
          </p:cNvPr>
          <p:cNvSpPr/>
          <p:nvPr/>
        </p:nvSpPr>
        <p:spPr>
          <a:xfrm>
            <a:off x="9168735" y="5375272"/>
            <a:ext cx="2939099" cy="507831"/>
          </a:xfrm>
          <a:prstGeom prst="rect">
            <a:avLst/>
          </a:prstGeom>
        </p:spPr>
        <p:txBody>
          <a:bodyPr wrap="square" anchor="t">
            <a:spAutoFit/>
          </a:bodyPr>
          <a:lstStyle/>
          <a:p>
            <a:r>
              <a:rPr lang="en-AU" sz="1350">
                <a:hlinkClick r:id="rId11"/>
              </a:rPr>
              <a:t>Economic Impact of Heatwave</a:t>
            </a:r>
            <a:endParaRPr lang="en-AU" sz="1350">
              <a:cs typeface="Arial"/>
            </a:endParaRPr>
          </a:p>
          <a:p>
            <a:endParaRPr lang="en-AU" sz="1350">
              <a:cs typeface="Arial"/>
            </a:endParaRPr>
          </a:p>
        </p:txBody>
      </p:sp>
    </p:spTree>
    <p:extLst>
      <p:ext uri="{BB962C8B-B14F-4D97-AF65-F5344CB8AC3E}">
        <p14:creationId xmlns:p14="http://schemas.microsoft.com/office/powerpoint/2010/main" val="3160523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BC16-42CC-48A8-9F36-5A08AEA5400C}"/>
              </a:ext>
            </a:extLst>
          </p:cNvPr>
          <p:cNvSpPr>
            <a:spLocks noGrp="1"/>
          </p:cNvSpPr>
          <p:nvPr>
            <p:ph type="title"/>
          </p:nvPr>
        </p:nvSpPr>
        <p:spPr/>
        <p:txBody>
          <a:bodyPr/>
          <a:lstStyle/>
          <a:p>
            <a:r>
              <a:rPr lang="en-AU"/>
              <a:t>Why is there so much uncertainty?</a:t>
            </a:r>
          </a:p>
        </p:txBody>
      </p:sp>
      <p:pic>
        <p:nvPicPr>
          <p:cNvPr id="9" name="Picture 8">
            <a:extLst>
              <a:ext uri="{FF2B5EF4-FFF2-40B4-BE49-F238E27FC236}">
                <a16:creationId xmlns:a16="http://schemas.microsoft.com/office/drawing/2014/main" id="{9933DC5D-8E09-42F2-85CB-7F896ACBC2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882" y="2104869"/>
            <a:ext cx="11617377" cy="3120626"/>
          </a:xfrm>
          <a:prstGeom prst="rect">
            <a:avLst/>
          </a:prstGeom>
        </p:spPr>
      </p:pic>
      <p:sp>
        <p:nvSpPr>
          <p:cNvPr id="11" name="Arrow: Right 10">
            <a:extLst>
              <a:ext uri="{FF2B5EF4-FFF2-40B4-BE49-F238E27FC236}">
                <a16:creationId xmlns:a16="http://schemas.microsoft.com/office/drawing/2014/main" id="{8163FDC6-94D2-4FAC-AAC5-423BA477F83E}"/>
              </a:ext>
            </a:extLst>
          </p:cNvPr>
          <p:cNvSpPr/>
          <p:nvPr/>
        </p:nvSpPr>
        <p:spPr>
          <a:xfrm>
            <a:off x="1583499" y="5406189"/>
            <a:ext cx="9405343" cy="770021"/>
          </a:xfrm>
          <a:prstGeom prst="rightArrow">
            <a:avLst>
              <a:gd name="adj1" fmla="val 34210"/>
              <a:gd name="adj2" fmla="val 128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39320FAE-F717-4209-9280-B54A6172D524}"/>
              </a:ext>
            </a:extLst>
          </p:cNvPr>
          <p:cNvSpPr txBox="1"/>
          <p:nvPr/>
        </p:nvSpPr>
        <p:spPr>
          <a:xfrm>
            <a:off x="4507831" y="5179302"/>
            <a:ext cx="2467342" cy="369332"/>
          </a:xfrm>
          <a:prstGeom prst="rect">
            <a:avLst/>
          </a:prstGeom>
          <a:noFill/>
        </p:spPr>
        <p:txBody>
          <a:bodyPr wrap="none" rtlCol="0">
            <a:spAutoFit/>
          </a:bodyPr>
          <a:lstStyle/>
          <a:p>
            <a:r>
              <a:rPr lang="en-AU" b="1"/>
              <a:t>increasing relevance</a:t>
            </a:r>
          </a:p>
        </p:txBody>
      </p:sp>
      <p:sp>
        <p:nvSpPr>
          <p:cNvPr id="13" name="TextBox 12">
            <a:extLst>
              <a:ext uri="{FF2B5EF4-FFF2-40B4-BE49-F238E27FC236}">
                <a16:creationId xmlns:a16="http://schemas.microsoft.com/office/drawing/2014/main" id="{F7EA0259-49EE-4C12-80B2-42FE84EA2EB7}"/>
              </a:ext>
            </a:extLst>
          </p:cNvPr>
          <p:cNvSpPr txBox="1"/>
          <p:nvPr/>
        </p:nvSpPr>
        <p:spPr>
          <a:xfrm>
            <a:off x="4427621" y="5978402"/>
            <a:ext cx="2646878" cy="369332"/>
          </a:xfrm>
          <a:prstGeom prst="rect">
            <a:avLst/>
          </a:prstGeom>
          <a:noFill/>
        </p:spPr>
        <p:txBody>
          <a:bodyPr wrap="none" rtlCol="0">
            <a:spAutoFit/>
          </a:bodyPr>
          <a:lstStyle/>
          <a:p>
            <a:r>
              <a:rPr lang="en-AU" b="1"/>
              <a:t>increasing uncertainty</a:t>
            </a:r>
          </a:p>
        </p:txBody>
      </p:sp>
      <p:sp>
        <p:nvSpPr>
          <p:cNvPr id="15" name="Arrow: Curved Down 14">
            <a:extLst>
              <a:ext uri="{FF2B5EF4-FFF2-40B4-BE49-F238E27FC236}">
                <a16:creationId xmlns:a16="http://schemas.microsoft.com/office/drawing/2014/main" id="{15878A25-DEB9-460B-88E4-9A425C83B600}"/>
              </a:ext>
            </a:extLst>
          </p:cNvPr>
          <p:cNvSpPr/>
          <p:nvPr/>
        </p:nvSpPr>
        <p:spPr>
          <a:xfrm>
            <a:off x="2295881" y="2007455"/>
            <a:ext cx="564278" cy="228379"/>
          </a:xfrm>
          <a:prstGeom prst="curvedDownArrow">
            <a:avLst>
              <a:gd name="adj1" fmla="val 18010"/>
              <a:gd name="adj2" fmla="val 67896"/>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6" name="TextBox 15">
            <a:extLst>
              <a:ext uri="{FF2B5EF4-FFF2-40B4-BE49-F238E27FC236}">
                <a16:creationId xmlns:a16="http://schemas.microsoft.com/office/drawing/2014/main" id="{3A3C64A6-4FED-4CEC-8AD3-F4F9AEB37E63}"/>
              </a:ext>
            </a:extLst>
          </p:cNvPr>
          <p:cNvSpPr txBox="1"/>
          <p:nvPr/>
        </p:nvSpPr>
        <p:spPr>
          <a:xfrm>
            <a:off x="2021395" y="1178444"/>
            <a:ext cx="1113249" cy="738664"/>
          </a:xfrm>
          <a:prstGeom prst="rect">
            <a:avLst/>
          </a:prstGeom>
          <a:noFill/>
        </p:spPr>
        <p:txBody>
          <a:bodyPr wrap="square" rtlCol="0">
            <a:spAutoFit/>
          </a:bodyPr>
          <a:lstStyle/>
          <a:p>
            <a:pPr algn="ctr"/>
            <a:r>
              <a:rPr lang="en-AU" sz="1400" b="1"/>
              <a:t>global climate model</a:t>
            </a:r>
          </a:p>
        </p:txBody>
      </p:sp>
      <p:sp>
        <p:nvSpPr>
          <p:cNvPr id="17" name="Arrow: Curved Down 16">
            <a:extLst>
              <a:ext uri="{FF2B5EF4-FFF2-40B4-BE49-F238E27FC236}">
                <a16:creationId xmlns:a16="http://schemas.microsoft.com/office/drawing/2014/main" id="{D17BD379-5A05-4773-8678-31A9D25DCACB}"/>
              </a:ext>
            </a:extLst>
          </p:cNvPr>
          <p:cNvSpPr/>
          <p:nvPr/>
        </p:nvSpPr>
        <p:spPr>
          <a:xfrm>
            <a:off x="4253023" y="1930974"/>
            <a:ext cx="941866" cy="304242"/>
          </a:xfrm>
          <a:prstGeom prst="curvedDownArrow">
            <a:avLst>
              <a:gd name="adj1" fmla="val 18010"/>
              <a:gd name="adj2" fmla="val 67896"/>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8" name="TextBox 17">
            <a:extLst>
              <a:ext uri="{FF2B5EF4-FFF2-40B4-BE49-F238E27FC236}">
                <a16:creationId xmlns:a16="http://schemas.microsoft.com/office/drawing/2014/main" id="{FD00BF1D-0461-466D-A67B-AE1B89CA20AB}"/>
              </a:ext>
            </a:extLst>
          </p:cNvPr>
          <p:cNvSpPr txBox="1"/>
          <p:nvPr/>
        </p:nvSpPr>
        <p:spPr>
          <a:xfrm>
            <a:off x="3885192" y="1355225"/>
            <a:ext cx="1677528" cy="307777"/>
          </a:xfrm>
          <a:prstGeom prst="rect">
            <a:avLst/>
          </a:prstGeom>
          <a:noFill/>
        </p:spPr>
        <p:txBody>
          <a:bodyPr wrap="square" rtlCol="0">
            <a:spAutoFit/>
          </a:bodyPr>
          <a:lstStyle/>
          <a:p>
            <a:pPr algn="ctr"/>
            <a:r>
              <a:rPr lang="en-AU" sz="1400" b="1"/>
              <a:t>downscaling</a:t>
            </a:r>
          </a:p>
        </p:txBody>
      </p:sp>
      <p:sp>
        <p:nvSpPr>
          <p:cNvPr id="19" name="Arrow: Curved Down 18">
            <a:extLst>
              <a:ext uri="{FF2B5EF4-FFF2-40B4-BE49-F238E27FC236}">
                <a16:creationId xmlns:a16="http://schemas.microsoft.com/office/drawing/2014/main" id="{3A1EE466-CA59-4FEA-8F19-2C40711DE4BC}"/>
              </a:ext>
            </a:extLst>
          </p:cNvPr>
          <p:cNvSpPr/>
          <p:nvPr/>
        </p:nvSpPr>
        <p:spPr>
          <a:xfrm>
            <a:off x="6748858" y="1930974"/>
            <a:ext cx="1113250" cy="304242"/>
          </a:xfrm>
          <a:prstGeom prst="curvedDownArrow">
            <a:avLst>
              <a:gd name="adj1" fmla="val 18010"/>
              <a:gd name="adj2" fmla="val 67896"/>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0" name="TextBox 19">
            <a:extLst>
              <a:ext uri="{FF2B5EF4-FFF2-40B4-BE49-F238E27FC236}">
                <a16:creationId xmlns:a16="http://schemas.microsoft.com/office/drawing/2014/main" id="{281B837F-08BA-4C3F-913E-DF87AA40008F}"/>
              </a:ext>
            </a:extLst>
          </p:cNvPr>
          <p:cNvSpPr txBox="1"/>
          <p:nvPr/>
        </p:nvSpPr>
        <p:spPr>
          <a:xfrm>
            <a:off x="6572751" y="1255503"/>
            <a:ext cx="1465464" cy="523220"/>
          </a:xfrm>
          <a:prstGeom prst="rect">
            <a:avLst/>
          </a:prstGeom>
          <a:noFill/>
        </p:spPr>
        <p:txBody>
          <a:bodyPr wrap="square" rtlCol="0">
            <a:spAutoFit/>
          </a:bodyPr>
          <a:lstStyle/>
          <a:p>
            <a:pPr algn="ctr"/>
            <a:r>
              <a:rPr lang="en-AU" sz="1400" b="1"/>
              <a:t>hydrological model</a:t>
            </a:r>
          </a:p>
        </p:txBody>
      </p:sp>
      <p:sp>
        <p:nvSpPr>
          <p:cNvPr id="21" name="Arrow: Curved Down 20">
            <a:extLst>
              <a:ext uri="{FF2B5EF4-FFF2-40B4-BE49-F238E27FC236}">
                <a16:creationId xmlns:a16="http://schemas.microsoft.com/office/drawing/2014/main" id="{C77821B8-E791-4F5B-AAEB-51A64739C68F}"/>
              </a:ext>
            </a:extLst>
          </p:cNvPr>
          <p:cNvSpPr/>
          <p:nvPr/>
        </p:nvSpPr>
        <p:spPr>
          <a:xfrm>
            <a:off x="9322732" y="1922698"/>
            <a:ext cx="564278" cy="228379"/>
          </a:xfrm>
          <a:prstGeom prst="curvedDownArrow">
            <a:avLst>
              <a:gd name="adj1" fmla="val 18010"/>
              <a:gd name="adj2" fmla="val 67896"/>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2" name="TextBox 21">
            <a:extLst>
              <a:ext uri="{FF2B5EF4-FFF2-40B4-BE49-F238E27FC236}">
                <a16:creationId xmlns:a16="http://schemas.microsoft.com/office/drawing/2014/main" id="{693546F6-7015-4D50-AB7F-C99ED20564BA}"/>
              </a:ext>
            </a:extLst>
          </p:cNvPr>
          <p:cNvSpPr txBox="1"/>
          <p:nvPr/>
        </p:nvSpPr>
        <p:spPr>
          <a:xfrm>
            <a:off x="8534653" y="1242549"/>
            <a:ext cx="2140436" cy="523220"/>
          </a:xfrm>
          <a:prstGeom prst="rect">
            <a:avLst/>
          </a:prstGeom>
          <a:noFill/>
        </p:spPr>
        <p:txBody>
          <a:bodyPr wrap="square" rtlCol="0">
            <a:spAutoFit/>
          </a:bodyPr>
          <a:lstStyle/>
          <a:p>
            <a:pPr algn="ctr"/>
            <a:r>
              <a:rPr lang="en-AU" sz="1400" b="1"/>
              <a:t>ecology, technology, economy, society</a:t>
            </a:r>
          </a:p>
        </p:txBody>
      </p:sp>
    </p:spTree>
    <p:extLst>
      <p:ext uri="{BB962C8B-B14F-4D97-AF65-F5344CB8AC3E}">
        <p14:creationId xmlns:p14="http://schemas.microsoft.com/office/powerpoint/2010/main" val="673413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3BBA-042B-406C-8625-85375BFC317C}"/>
              </a:ext>
            </a:extLst>
          </p:cNvPr>
          <p:cNvSpPr>
            <a:spLocks noGrp="1"/>
          </p:cNvSpPr>
          <p:nvPr>
            <p:ph type="title"/>
          </p:nvPr>
        </p:nvSpPr>
        <p:spPr/>
        <p:txBody>
          <a:bodyPr/>
          <a:lstStyle/>
          <a:p>
            <a:r>
              <a:rPr lang="en-AU"/>
              <a:t>Plan for multiple possible futures</a:t>
            </a:r>
          </a:p>
        </p:txBody>
      </p:sp>
      <p:sp>
        <p:nvSpPr>
          <p:cNvPr id="3" name="Content Placeholder 2">
            <a:extLst>
              <a:ext uri="{FF2B5EF4-FFF2-40B4-BE49-F238E27FC236}">
                <a16:creationId xmlns:a16="http://schemas.microsoft.com/office/drawing/2014/main" id="{60FBF203-2586-4D4F-B325-75911870551C}"/>
              </a:ext>
            </a:extLst>
          </p:cNvPr>
          <p:cNvSpPr>
            <a:spLocks noGrp="1"/>
          </p:cNvSpPr>
          <p:nvPr>
            <p:ph sz="quarter" idx="13"/>
          </p:nvPr>
        </p:nvSpPr>
        <p:spPr>
          <a:xfrm>
            <a:off x="109728" y="710126"/>
            <a:ext cx="12192000" cy="5877842"/>
          </a:xfrm>
        </p:spPr>
        <p:txBody>
          <a:bodyPr>
            <a:normAutofit/>
          </a:bodyPr>
          <a:lstStyle/>
          <a:p>
            <a:pPr lvl="0">
              <a:spcBef>
                <a:spcPts val="0"/>
              </a:spcBef>
              <a:defRPr/>
            </a:pPr>
            <a:endParaRPr lang="en-AU" sz="2400" u="sng"/>
          </a:p>
          <a:p>
            <a:pPr marL="342900" lvl="0" indent="-342900">
              <a:lnSpc>
                <a:spcPct val="150000"/>
              </a:lnSpc>
              <a:spcBef>
                <a:spcPts val="0"/>
              </a:spcBef>
              <a:buFont typeface="Arial" panose="020B0604020202020204" pitchFamily="34" charset="0"/>
              <a:buChar char="•"/>
              <a:defRPr/>
            </a:pPr>
            <a:r>
              <a:rPr lang="en-AU" sz="2800" b="0"/>
              <a:t>Uncertainty is unavoidable, and there are planning and decision-making approaches that accommodate it.</a:t>
            </a:r>
          </a:p>
          <a:p>
            <a:pPr marL="342900" lvl="0" indent="-342900">
              <a:lnSpc>
                <a:spcPct val="150000"/>
              </a:lnSpc>
              <a:spcBef>
                <a:spcPts val="0"/>
              </a:spcBef>
              <a:buFont typeface="Arial" panose="020B0604020202020204" pitchFamily="34" charset="0"/>
              <a:buChar char="•"/>
              <a:defRPr/>
            </a:pPr>
            <a:r>
              <a:rPr lang="en-AU" sz="2800" b="0"/>
              <a:t>Climate projections provide a solid evidence base to assess plausible ranges of future change</a:t>
            </a:r>
          </a:p>
          <a:p>
            <a:pPr marL="342900" lvl="0" indent="-342900">
              <a:lnSpc>
                <a:spcPct val="150000"/>
              </a:lnSpc>
              <a:spcBef>
                <a:spcPts val="0"/>
              </a:spcBef>
              <a:buFont typeface="Arial" panose="020B0604020202020204" pitchFamily="34" charset="0"/>
              <a:buChar char="•"/>
              <a:defRPr/>
            </a:pPr>
            <a:r>
              <a:rPr lang="en-AU" sz="2800" b="0"/>
              <a:t>Honestly assess the range of possibilities</a:t>
            </a:r>
          </a:p>
          <a:p>
            <a:pPr marL="342900" lvl="0" indent="-342900">
              <a:lnSpc>
                <a:spcPct val="150000"/>
              </a:lnSpc>
              <a:spcBef>
                <a:spcPts val="0"/>
              </a:spcBef>
              <a:buFont typeface="Arial" panose="020B0604020202020204" pitchFamily="34" charset="0"/>
              <a:buChar char="•"/>
              <a:defRPr/>
            </a:pPr>
            <a:r>
              <a:rPr lang="en-AU" sz="2800" b="0"/>
              <a:t>Recognise ‘unknown unknowns’ </a:t>
            </a:r>
          </a:p>
          <a:p>
            <a:pPr marL="342900" lvl="0" indent="-342900">
              <a:lnSpc>
                <a:spcPct val="150000"/>
              </a:lnSpc>
              <a:spcBef>
                <a:spcPts val="0"/>
              </a:spcBef>
              <a:buFont typeface="Arial" panose="020B0604020202020204" pitchFamily="34" charset="0"/>
              <a:buChar char="•"/>
              <a:defRPr/>
            </a:pPr>
            <a:r>
              <a:rPr lang="en-AU" sz="2800" b="0"/>
              <a:t>Make decisions that are robust across the range of plausible futures </a:t>
            </a:r>
          </a:p>
          <a:p>
            <a:pPr marL="342900" lvl="0" indent="-342900">
              <a:lnSpc>
                <a:spcPct val="150000"/>
              </a:lnSpc>
              <a:spcBef>
                <a:spcPts val="0"/>
              </a:spcBef>
              <a:buFont typeface="Arial" panose="020B0604020202020204" pitchFamily="34" charset="0"/>
              <a:buChar char="•"/>
              <a:defRPr/>
            </a:pPr>
            <a:r>
              <a:rPr lang="en-AU" sz="2800" b="0"/>
              <a:t>Do not lock in one path of action</a:t>
            </a:r>
          </a:p>
          <a:p>
            <a:endParaRPr lang="en-AU" b="0"/>
          </a:p>
        </p:txBody>
      </p:sp>
    </p:spTree>
    <p:extLst>
      <p:ext uri="{BB962C8B-B14F-4D97-AF65-F5344CB8AC3E}">
        <p14:creationId xmlns:p14="http://schemas.microsoft.com/office/powerpoint/2010/main" val="3614880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6E073-EEB5-4F64-A49C-4231CD32D130}"/>
              </a:ext>
            </a:extLst>
          </p:cNvPr>
          <p:cNvSpPr>
            <a:spLocks noGrp="1"/>
          </p:cNvSpPr>
          <p:nvPr>
            <p:ph type="title"/>
          </p:nvPr>
        </p:nvSpPr>
        <p:spPr/>
        <p:txBody>
          <a:bodyPr/>
          <a:lstStyle/>
          <a:p>
            <a:r>
              <a:rPr lang="en-AU"/>
              <a:t>Current projects and Case Studies</a:t>
            </a:r>
          </a:p>
        </p:txBody>
      </p:sp>
      <p:sp>
        <p:nvSpPr>
          <p:cNvPr id="5" name="Content Placeholder 4">
            <a:extLst>
              <a:ext uri="{FF2B5EF4-FFF2-40B4-BE49-F238E27FC236}">
                <a16:creationId xmlns:a16="http://schemas.microsoft.com/office/drawing/2014/main" id="{C23F16A4-46E6-4180-BEC0-A17E2089DAB8}"/>
              </a:ext>
            </a:extLst>
          </p:cNvPr>
          <p:cNvSpPr>
            <a:spLocks noGrp="1"/>
          </p:cNvSpPr>
          <p:nvPr>
            <p:ph sz="quarter" idx="13"/>
          </p:nvPr>
        </p:nvSpPr>
        <p:spPr>
          <a:xfrm>
            <a:off x="694944" y="1359877"/>
            <a:ext cx="10887456" cy="5077499"/>
          </a:xfrm>
        </p:spPr>
        <p:txBody>
          <a:bodyPr>
            <a:normAutofit/>
          </a:bodyPr>
          <a:lstStyle/>
          <a:p>
            <a:pPr marL="342900" indent="-342900">
              <a:lnSpc>
                <a:spcPct val="150000"/>
              </a:lnSpc>
              <a:buFont typeface="Arial" panose="020B0604020202020204" pitchFamily="34" charset="0"/>
              <a:buChar char="•"/>
            </a:pPr>
            <a:r>
              <a:rPr lang="en-AU" sz="2800" b="0"/>
              <a:t>Scenario planning in the water sector</a:t>
            </a:r>
          </a:p>
          <a:p>
            <a:pPr marL="342900" indent="-342900">
              <a:lnSpc>
                <a:spcPct val="150000"/>
              </a:lnSpc>
              <a:buFont typeface="Arial" panose="020B0604020202020204" pitchFamily="34" charset="0"/>
              <a:buChar char="•"/>
            </a:pPr>
            <a:r>
              <a:rPr lang="en-AU" sz="2800" b="0"/>
              <a:t>Applying climate science to risk</a:t>
            </a:r>
          </a:p>
          <a:p>
            <a:pPr marL="342900" indent="-342900">
              <a:lnSpc>
                <a:spcPct val="150000"/>
              </a:lnSpc>
              <a:buFont typeface="Arial" panose="020B0604020202020204" pitchFamily="34" charset="0"/>
              <a:buChar char="•"/>
            </a:pPr>
            <a:r>
              <a:rPr lang="en-AU" sz="2800" b="0"/>
              <a:t>Specialist training and support for Sector Adaptation Action Plan development</a:t>
            </a:r>
          </a:p>
          <a:p>
            <a:pPr marL="342900" indent="-342900">
              <a:lnSpc>
                <a:spcPct val="150000"/>
              </a:lnSpc>
              <a:buFont typeface="Arial" panose="020B0604020202020204" pitchFamily="34" charset="0"/>
              <a:buChar char="•"/>
            </a:pPr>
            <a:r>
              <a:rPr lang="en-AU" sz="2800" b="0"/>
              <a:t>Visualisation project</a:t>
            </a:r>
          </a:p>
          <a:p>
            <a:pPr marL="342900" indent="-342900">
              <a:lnSpc>
                <a:spcPct val="150000"/>
              </a:lnSpc>
              <a:buFont typeface="Arial" panose="020B0604020202020204" pitchFamily="34" charset="0"/>
              <a:buChar char="•"/>
            </a:pPr>
            <a:r>
              <a:rPr lang="en-AU" sz="2800" b="0"/>
              <a:t>Hazard mapping</a:t>
            </a:r>
          </a:p>
          <a:p>
            <a:pPr marL="342900" indent="-342900">
              <a:lnSpc>
                <a:spcPct val="150000"/>
              </a:lnSpc>
              <a:buFont typeface="Arial" panose="020B0604020202020204" pitchFamily="34" charset="0"/>
              <a:buChar char="•"/>
            </a:pPr>
            <a:r>
              <a:rPr lang="en-AU" sz="2800" b="0"/>
              <a:t>Specialist advice</a:t>
            </a:r>
          </a:p>
        </p:txBody>
      </p:sp>
    </p:spTree>
    <p:extLst>
      <p:ext uri="{BB962C8B-B14F-4D97-AF65-F5344CB8AC3E}">
        <p14:creationId xmlns:p14="http://schemas.microsoft.com/office/powerpoint/2010/main" val="2157371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58EE6-F018-463D-97B6-258ABFF6860C}"/>
              </a:ext>
            </a:extLst>
          </p:cNvPr>
          <p:cNvSpPr>
            <a:spLocks noGrp="1"/>
          </p:cNvSpPr>
          <p:nvPr>
            <p:ph type="title"/>
          </p:nvPr>
        </p:nvSpPr>
        <p:spPr/>
        <p:txBody>
          <a:bodyPr/>
          <a:lstStyle/>
          <a:p>
            <a:r>
              <a:rPr lang="en-AU"/>
              <a:t>Recap – Victoria’s Climate</a:t>
            </a:r>
          </a:p>
        </p:txBody>
      </p:sp>
      <p:pic>
        <p:nvPicPr>
          <p:cNvPr id="7" name="Content Placeholder 7">
            <a:extLst>
              <a:ext uri="{FF2B5EF4-FFF2-40B4-BE49-F238E27FC236}">
                <a16:creationId xmlns:a16="http://schemas.microsoft.com/office/drawing/2014/main" id="{8AADE844-8C54-4C42-A396-3AF8E47A18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04614" y="802384"/>
            <a:ext cx="8644058" cy="6055229"/>
          </a:xfrm>
          <a:prstGeom prst="rect">
            <a:avLst/>
          </a:prstGeom>
        </p:spPr>
      </p:pic>
    </p:spTree>
    <p:extLst>
      <p:ext uri="{BB962C8B-B14F-4D97-AF65-F5344CB8AC3E}">
        <p14:creationId xmlns:p14="http://schemas.microsoft.com/office/powerpoint/2010/main" val="2852425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58EE6-F018-463D-97B6-258ABFF6860C}"/>
              </a:ext>
            </a:extLst>
          </p:cNvPr>
          <p:cNvSpPr>
            <a:spLocks noGrp="1"/>
          </p:cNvSpPr>
          <p:nvPr>
            <p:ph type="title"/>
          </p:nvPr>
        </p:nvSpPr>
        <p:spPr/>
        <p:txBody>
          <a:bodyPr/>
          <a:lstStyle/>
          <a:p>
            <a:r>
              <a:rPr lang="en-AU"/>
              <a:t>Recap - What’s available? </a:t>
            </a:r>
          </a:p>
        </p:txBody>
      </p:sp>
      <p:sp>
        <p:nvSpPr>
          <p:cNvPr id="4" name="Content Placeholder 2">
            <a:extLst>
              <a:ext uri="{FF2B5EF4-FFF2-40B4-BE49-F238E27FC236}">
                <a16:creationId xmlns:a16="http://schemas.microsoft.com/office/drawing/2014/main" id="{82935ED9-9D06-4ACF-9FE5-348D2C75F286}"/>
              </a:ext>
            </a:extLst>
          </p:cNvPr>
          <p:cNvSpPr>
            <a:spLocks noGrp="1"/>
          </p:cNvSpPr>
          <p:nvPr>
            <p:ph sz="quarter" idx="13"/>
          </p:nvPr>
        </p:nvSpPr>
        <p:spPr>
          <a:xfrm>
            <a:off x="658368" y="1121664"/>
            <a:ext cx="10970831" cy="5396040"/>
          </a:xfrm>
        </p:spPr>
        <p:txBody>
          <a:bodyPr vert="horz" lIns="91440" tIns="45720" rIns="91440" bIns="45720" rtlCol="0" anchor="t">
            <a:noAutofit/>
          </a:bodyPr>
          <a:lstStyle/>
          <a:p>
            <a:pPr marL="342900" indent="-342900">
              <a:lnSpc>
                <a:spcPct val="150000"/>
              </a:lnSpc>
              <a:buFont typeface="Arial" panose="020B0604020202020204" pitchFamily="34" charset="0"/>
              <a:buChar char="•"/>
            </a:pPr>
            <a:r>
              <a:rPr lang="en-AU" sz="2800" b="0"/>
              <a:t>Climate projections provide a solid evidence base for planning and policy</a:t>
            </a:r>
          </a:p>
          <a:p>
            <a:pPr marL="342900" indent="-342900">
              <a:lnSpc>
                <a:spcPct val="150000"/>
              </a:lnSpc>
              <a:buFont typeface="Arial" panose="020B0604020202020204" pitchFamily="34" charset="0"/>
              <a:buChar char="•"/>
            </a:pPr>
            <a:r>
              <a:rPr lang="en-AU" sz="2800" b="0"/>
              <a:t>There are a range of resources available</a:t>
            </a:r>
          </a:p>
          <a:p>
            <a:pPr marL="342900" indent="-342900">
              <a:lnSpc>
                <a:spcPct val="150000"/>
              </a:lnSpc>
              <a:buFont typeface="Arial" panose="020B0604020202020204" pitchFamily="34" charset="0"/>
              <a:buChar char="•"/>
            </a:pPr>
            <a:r>
              <a:rPr lang="en-AU" sz="2800" b="0"/>
              <a:t>This includes regional information</a:t>
            </a:r>
          </a:p>
          <a:p>
            <a:pPr marL="342900" indent="-342900">
              <a:lnSpc>
                <a:spcPct val="150000"/>
              </a:lnSpc>
              <a:buFont typeface="Arial" panose="020B0604020202020204" pitchFamily="34" charset="0"/>
              <a:buChar char="•"/>
            </a:pPr>
            <a:r>
              <a:rPr lang="en-AU" sz="2800" b="0"/>
              <a:t>There is uncertainty, but we can deal with it!</a:t>
            </a:r>
          </a:p>
          <a:p>
            <a:pPr marL="342900" indent="-342900">
              <a:lnSpc>
                <a:spcPct val="150000"/>
              </a:lnSpc>
              <a:buFont typeface="Arial" panose="020B0604020202020204" pitchFamily="34" charset="0"/>
              <a:buChar char="•"/>
            </a:pPr>
            <a:r>
              <a:rPr lang="en-AU" sz="2800" b="0"/>
              <a:t>We are here to help</a:t>
            </a:r>
          </a:p>
          <a:p>
            <a:pPr marL="342900" indent="-342900">
              <a:lnSpc>
                <a:spcPct val="150000"/>
              </a:lnSpc>
              <a:buFont typeface="Arial" panose="020B0604020202020204" pitchFamily="34" charset="0"/>
              <a:buChar char="•"/>
            </a:pPr>
            <a:endParaRPr lang="en-AU" sz="2800" b="0"/>
          </a:p>
          <a:p>
            <a:pPr>
              <a:lnSpc>
                <a:spcPct val="150000"/>
              </a:lnSpc>
            </a:pPr>
            <a:r>
              <a:rPr lang="en-AU" sz="2800" b="0"/>
              <a:t>Get in touch!  </a:t>
            </a:r>
            <a:r>
              <a:rPr lang="en-AU" sz="2800" b="0">
                <a:hlinkClick r:id="rId2"/>
              </a:rPr>
              <a:t>climate.science@delwp.vic.gov.au</a:t>
            </a:r>
            <a:endParaRPr lang="en-AU" sz="2800" b="0"/>
          </a:p>
          <a:p>
            <a:pPr>
              <a:lnSpc>
                <a:spcPct val="150000"/>
              </a:lnSpc>
            </a:pPr>
            <a:endParaRPr lang="en-AU" sz="2800" b="0"/>
          </a:p>
        </p:txBody>
      </p:sp>
    </p:spTree>
    <p:extLst>
      <p:ext uri="{BB962C8B-B14F-4D97-AF65-F5344CB8AC3E}">
        <p14:creationId xmlns:p14="http://schemas.microsoft.com/office/powerpoint/2010/main" val="42830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4BBDF0-FE94-4E43-9F03-EA8E95337FBF}"/>
              </a:ext>
            </a:extLst>
          </p:cNvPr>
          <p:cNvSpPr>
            <a:spLocks noGrp="1"/>
          </p:cNvSpPr>
          <p:nvPr>
            <p:ph type="title"/>
          </p:nvPr>
        </p:nvSpPr>
        <p:spPr/>
        <p:txBody>
          <a:bodyPr/>
          <a:lstStyle/>
          <a:p>
            <a:r>
              <a:rPr lang="en-AU"/>
              <a:t>Recap - What’s available? </a:t>
            </a:r>
          </a:p>
        </p:txBody>
      </p:sp>
      <p:sp>
        <p:nvSpPr>
          <p:cNvPr id="40" name="Rectangle 46">
            <a:extLst>
              <a:ext uri="{FF2B5EF4-FFF2-40B4-BE49-F238E27FC236}">
                <a16:creationId xmlns:a16="http://schemas.microsoft.com/office/drawing/2014/main" id="{6EDBE0C1-A7A9-4E17-A91D-DD1DA63C14DB}"/>
              </a:ext>
            </a:extLst>
          </p:cNvPr>
          <p:cNvSpPr>
            <a:spLocks noChangeArrowheads="1"/>
          </p:cNvSpPr>
          <p:nvPr/>
        </p:nvSpPr>
        <p:spPr bwMode="auto">
          <a:xfrm>
            <a:off x="2995612" y="0"/>
            <a:ext cx="7873744" cy="53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AU" altLang="en-US" sz="1100">
                <a:latin typeface="Calibri" panose="020F0502020204030204" pitchFamily="34" charset="0"/>
                <a:ea typeface="Calibri" panose="020F0502020204030204" pitchFamily="34" charset="0"/>
                <a:cs typeface="Times New Roman" panose="02020603050405020304" pitchFamily="18" charset="0"/>
              </a:rPr>
              <a:t>   </a:t>
            </a:r>
            <a:endParaRPr lang="en-AU" altLang="en-US" sz="800"/>
          </a:p>
          <a:p>
            <a:pPr eaLnBrk="0" fontAlgn="base" hangingPunct="0">
              <a:spcBef>
                <a:spcPct val="0"/>
              </a:spcBef>
              <a:spcAft>
                <a:spcPct val="0"/>
              </a:spcAft>
            </a:pPr>
            <a:endParaRPr lang="en-AU" altLang="en-US">
              <a:latin typeface="Arial" panose="020B0604020202020204" pitchFamily="34" charset="0"/>
            </a:endParaRPr>
          </a:p>
        </p:txBody>
      </p:sp>
      <p:grpSp>
        <p:nvGrpSpPr>
          <p:cNvPr id="53" name="Group 52">
            <a:extLst>
              <a:ext uri="{FF2B5EF4-FFF2-40B4-BE49-F238E27FC236}">
                <a16:creationId xmlns:a16="http://schemas.microsoft.com/office/drawing/2014/main" id="{512820CA-5049-4925-B37A-AB0E3B246B93}"/>
              </a:ext>
            </a:extLst>
          </p:cNvPr>
          <p:cNvGrpSpPr/>
          <p:nvPr/>
        </p:nvGrpSpPr>
        <p:grpSpPr>
          <a:xfrm>
            <a:off x="344538" y="1186887"/>
            <a:ext cx="5257364" cy="900000"/>
            <a:chOff x="307962" y="1723335"/>
            <a:chExt cx="5257364" cy="900000"/>
          </a:xfrm>
        </p:grpSpPr>
        <p:sp>
          <p:nvSpPr>
            <p:cNvPr id="54" name="TextBox 92">
              <a:extLst>
                <a:ext uri="{FF2B5EF4-FFF2-40B4-BE49-F238E27FC236}">
                  <a16:creationId xmlns:a16="http://schemas.microsoft.com/office/drawing/2014/main" id="{EDB752EB-F3F0-47AD-84C6-0C46B6EF2A6A}"/>
                </a:ext>
              </a:extLst>
            </p:cNvPr>
            <p:cNvSpPr txBox="1">
              <a:spLocks noChangeArrowheads="1"/>
            </p:cNvSpPr>
            <p:nvPr/>
          </p:nvSpPr>
          <p:spPr bwMode="auto">
            <a:xfrm>
              <a:off x="3072869" y="1850170"/>
              <a:ext cx="1800000" cy="646331"/>
            </a:xfrm>
            <a:prstGeom prst="rect">
              <a:avLst/>
            </a:prstGeom>
            <a:solidFill>
              <a:srgbClr val="5EB9A9"/>
            </a:solidFill>
            <a:ln w="9525">
              <a:solidFill>
                <a:srgbClr val="5EB9A9"/>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hlinkClick r:id="rId3"/>
                </a:rPr>
                <a:t>Climate Science Communication Guide</a:t>
              </a: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56" name="TextBox 93">
              <a:extLst>
                <a:ext uri="{FF2B5EF4-FFF2-40B4-BE49-F238E27FC236}">
                  <a16:creationId xmlns:a16="http://schemas.microsoft.com/office/drawing/2014/main" id="{DCC680E6-D4C0-419D-BFF9-49FEAE6EDE85}"/>
                </a:ext>
              </a:extLst>
            </p:cNvPr>
            <p:cNvSpPr txBox="1">
              <a:spLocks noChangeArrowheads="1"/>
            </p:cNvSpPr>
            <p:nvPr/>
          </p:nvSpPr>
          <p:spPr bwMode="auto">
            <a:xfrm>
              <a:off x="307962" y="1849335"/>
              <a:ext cx="2160000" cy="648000"/>
            </a:xfrm>
            <a:prstGeom prst="rect">
              <a:avLst/>
            </a:prstGeom>
            <a:solidFill>
              <a:srgbClr val="3D95B8"/>
            </a:solidFill>
            <a:ln w="9525">
              <a:solidFill>
                <a:srgbClr val="3D95B8"/>
              </a:solidFill>
              <a:miter lim="800000"/>
              <a:headEnd/>
              <a:tailEnd/>
            </a:ln>
          </p:spPr>
          <p:txBody>
            <a:bodyPr vert="horz" wrap="square" lIns="91440" tIns="45720" rIns="91440" bIns="45720" numCol="1" anchor="ctr" anchorCtr="0" compatLnSpc="1">
              <a:prstTxWarp prst="textNoShape">
                <a:avLst/>
              </a:prstTxWarp>
              <a:spAutoFit/>
            </a:bodyPr>
            <a:lstStyle/>
            <a:p>
              <a:pPr algn="ctr">
                <a:spcBef>
                  <a:spcPct val="0"/>
                </a:spcBef>
                <a:spcAft>
                  <a:spcPct val="0"/>
                </a:spcAft>
              </a:pPr>
              <a:r>
                <a:rPr lang="en-US" altLang="en-US" sz="1200">
                  <a:solidFill>
                    <a:srgbClr val="FFFFFF"/>
                  </a:solidFill>
                  <a:latin typeface="Arial"/>
                  <a:cs typeface="Arial"/>
                </a:rPr>
                <a:t>Communication</a:t>
              </a:r>
              <a:endParaRPr lang="en-US"/>
            </a:p>
          </p:txBody>
        </p:sp>
        <p:sp>
          <p:nvSpPr>
            <p:cNvPr id="58" name="Arrow: Right 57">
              <a:extLst>
                <a:ext uri="{FF2B5EF4-FFF2-40B4-BE49-F238E27FC236}">
                  <a16:creationId xmlns:a16="http://schemas.microsoft.com/office/drawing/2014/main" id="{243D0D44-944E-4011-89D4-EBE677A79060}"/>
                </a:ext>
              </a:extLst>
            </p:cNvPr>
            <p:cNvSpPr/>
            <p:nvPr/>
          </p:nvSpPr>
          <p:spPr>
            <a:xfrm>
              <a:off x="2493010" y="2044323"/>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F9501215-E0AF-4414-9EF8-DB3FEBBF0F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26965" y="1723335"/>
              <a:ext cx="638361" cy="900000"/>
            </a:xfrm>
            <a:prstGeom prst="rect">
              <a:avLst/>
            </a:prstGeom>
          </p:spPr>
        </p:pic>
      </p:grpSp>
      <p:grpSp>
        <p:nvGrpSpPr>
          <p:cNvPr id="62" name="Group 61">
            <a:extLst>
              <a:ext uri="{FF2B5EF4-FFF2-40B4-BE49-F238E27FC236}">
                <a16:creationId xmlns:a16="http://schemas.microsoft.com/office/drawing/2014/main" id="{97FB75C0-77DB-4A7D-B81B-11C3161B22B3}"/>
              </a:ext>
            </a:extLst>
          </p:cNvPr>
          <p:cNvGrpSpPr/>
          <p:nvPr/>
        </p:nvGrpSpPr>
        <p:grpSpPr>
          <a:xfrm>
            <a:off x="344539" y="4105526"/>
            <a:ext cx="5280766" cy="1999025"/>
            <a:chOff x="307963" y="4608106"/>
            <a:chExt cx="5280766" cy="1999025"/>
          </a:xfrm>
        </p:grpSpPr>
        <p:sp>
          <p:nvSpPr>
            <p:cNvPr id="63" name="Text Box 11">
              <a:extLst>
                <a:ext uri="{FF2B5EF4-FFF2-40B4-BE49-F238E27FC236}">
                  <a16:creationId xmlns:a16="http://schemas.microsoft.com/office/drawing/2014/main" id="{53934C0B-BF48-4E79-A97E-7DDC04EFC89C}"/>
                </a:ext>
              </a:extLst>
            </p:cNvPr>
            <p:cNvSpPr txBox="1">
              <a:spLocks noChangeArrowheads="1"/>
            </p:cNvSpPr>
            <p:nvPr/>
          </p:nvSpPr>
          <p:spPr bwMode="auto">
            <a:xfrm>
              <a:off x="3067230" y="5099787"/>
              <a:ext cx="1800000" cy="1015663"/>
            </a:xfrm>
            <a:prstGeom prst="rect">
              <a:avLst/>
            </a:prstGeom>
            <a:solidFill>
              <a:srgbClr val="5EB9A9"/>
            </a:solidFill>
            <a:ln w="9525">
              <a:solidFill>
                <a:srgbClr val="5EB9A9"/>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Summary information from the </a:t>
              </a:r>
              <a:r>
                <a:rPr lang="en-US" altLang="en-US" sz="1200">
                  <a:latin typeface="Arial" panose="020B0604020202020204" pitchFamily="34" charset="0"/>
                  <a:ea typeface="Calibri" panose="020F0502020204030204" pitchFamily="34" charset="0"/>
                  <a:cs typeface="Arial" panose="020B0604020202020204" pitchFamily="34" charset="0"/>
                  <a:hlinkClick r:id="rId5"/>
                </a:rPr>
                <a:t>VCP19</a:t>
              </a: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 regional reports </a:t>
              </a:r>
              <a:endParaRPr lang="en-US" altLang="en-US" sz="12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altLang="en-US" sz="12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altLang="en-US" sz="1200">
                <a:solidFill>
                  <a:srgbClr val="FFFFFF"/>
                </a:solidFill>
                <a:latin typeface="Arial" panose="020B0604020202020204" pitchFamily="34" charset="0"/>
                <a:cs typeface="Arial" panose="020B0604020202020204" pitchFamily="34" charset="0"/>
              </a:endParaRPr>
            </a:p>
          </p:txBody>
        </p:sp>
        <p:sp>
          <p:nvSpPr>
            <p:cNvPr id="64" name="TextBox 94">
              <a:extLst>
                <a:ext uri="{FF2B5EF4-FFF2-40B4-BE49-F238E27FC236}">
                  <a16:creationId xmlns:a16="http://schemas.microsoft.com/office/drawing/2014/main" id="{D76D45D9-3120-49EE-A4CA-E52150666AA1}"/>
                </a:ext>
              </a:extLst>
            </p:cNvPr>
            <p:cNvSpPr txBox="1">
              <a:spLocks noChangeArrowheads="1"/>
            </p:cNvSpPr>
            <p:nvPr/>
          </p:nvSpPr>
          <p:spPr bwMode="auto">
            <a:xfrm>
              <a:off x="307963" y="4608106"/>
              <a:ext cx="2160000" cy="1999025"/>
            </a:xfrm>
            <a:prstGeom prst="rect">
              <a:avLst/>
            </a:prstGeom>
            <a:solidFill>
              <a:srgbClr val="3D95B8"/>
            </a:solidFill>
            <a:ln w="9525">
              <a:solidFill>
                <a:srgbClr val="3D95B8"/>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a:solidFill>
                    <a:srgbClr val="FFFFFF"/>
                  </a:solidFill>
                  <a:latin typeface="Arial"/>
                  <a:ea typeface="Calibri" panose="020F0502020204030204" pitchFamily="34" charset="0"/>
                  <a:cs typeface="Arial"/>
                </a:rPr>
                <a:t>Regional or sector  specific planning:</a:t>
              </a:r>
            </a:p>
            <a:p>
              <a:pPr eaLnBrk="0" fontAlgn="base" hangingPunct="0">
                <a:spcBef>
                  <a:spcPct val="0"/>
                </a:spcBef>
                <a:spcAft>
                  <a:spcPct val="0"/>
                </a:spcAft>
              </a:pPr>
              <a:endPar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altLang="en-US" sz="1200">
                  <a:solidFill>
                    <a:srgbClr val="FFFFFF"/>
                  </a:solidFill>
                  <a:latin typeface="Arial"/>
                  <a:ea typeface="Calibri" panose="020F0502020204030204" pitchFamily="34" charset="0"/>
                  <a:cs typeface="Arial"/>
                </a:rPr>
                <a:t>Narrative scenarios </a:t>
              </a:r>
              <a:endPar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Risk / vulnerability assessments</a:t>
              </a:r>
              <a:endParaRPr lang="en-US" altLang="en-US" sz="1200">
                <a:solidFill>
                  <a:srgbClr val="FFFFFF"/>
                </a:solidFill>
                <a:latin typeface="Arial" panose="020B0604020202020204" pitchFamily="34" charset="0"/>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altLang="en-US" sz="1200">
                  <a:solidFill>
                    <a:srgbClr val="FFFFFF"/>
                  </a:solidFill>
                  <a:latin typeface="Arial" panose="020B0604020202020204" pitchFamily="34" charset="0"/>
                  <a:cs typeface="Arial" panose="020B0604020202020204" pitchFamily="34" charset="0"/>
                </a:rPr>
                <a:t>Pathways Planning</a:t>
              </a:r>
            </a:p>
            <a:p>
              <a:pPr marL="171450" indent="-171450" eaLnBrk="0" fontAlgn="base" hangingPunct="0">
                <a:spcBef>
                  <a:spcPct val="0"/>
                </a:spcBef>
                <a:spcAft>
                  <a:spcPct val="0"/>
                </a:spcAft>
                <a:buFont typeface="Arial" panose="020B0604020202020204" pitchFamily="34" charset="0"/>
                <a:buChar char="•"/>
              </a:pPr>
              <a:r>
                <a:rPr lang="en-US" altLang="en-US" sz="1200">
                  <a:solidFill>
                    <a:srgbClr val="FFFFFF"/>
                  </a:solidFill>
                  <a:latin typeface="Arial" panose="020B0604020202020204" pitchFamily="34" charset="0"/>
                  <a:cs typeface="Arial" panose="020B0604020202020204" pitchFamily="34" charset="0"/>
                </a:rPr>
                <a:t>Regional of sector specific modeling</a:t>
              </a:r>
              <a:endParaRPr lang="en-US" altLang="en-US" sz="1200">
                <a:latin typeface="Arial" panose="020B0604020202020204" pitchFamily="34" charset="0"/>
              </a:endParaRPr>
            </a:p>
          </p:txBody>
        </p:sp>
        <p:sp>
          <p:nvSpPr>
            <p:cNvPr id="65" name="Arrow: Right 64">
              <a:extLst>
                <a:ext uri="{FF2B5EF4-FFF2-40B4-BE49-F238E27FC236}">
                  <a16:creationId xmlns:a16="http://schemas.microsoft.com/office/drawing/2014/main" id="{0CB837E2-4ECF-47A9-8DA7-1B225999DFE1}"/>
                </a:ext>
              </a:extLst>
            </p:cNvPr>
            <p:cNvSpPr/>
            <p:nvPr/>
          </p:nvSpPr>
          <p:spPr>
            <a:xfrm>
              <a:off x="2493010" y="5478606"/>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F090A901-FF9C-4B1F-8E49-CE7C96159BE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26965" y="5157618"/>
              <a:ext cx="661764"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882313C3-B60F-4C13-A94F-B37FD9E19016}"/>
              </a:ext>
            </a:extLst>
          </p:cNvPr>
          <p:cNvGrpSpPr/>
          <p:nvPr/>
        </p:nvGrpSpPr>
        <p:grpSpPr>
          <a:xfrm>
            <a:off x="344538" y="3055165"/>
            <a:ext cx="5261138" cy="900000"/>
            <a:chOff x="307962" y="3702141"/>
            <a:chExt cx="5261138" cy="900000"/>
          </a:xfrm>
        </p:grpSpPr>
        <p:sp>
          <p:nvSpPr>
            <p:cNvPr id="70" name="Text Box 11">
              <a:extLst>
                <a:ext uri="{FF2B5EF4-FFF2-40B4-BE49-F238E27FC236}">
                  <a16:creationId xmlns:a16="http://schemas.microsoft.com/office/drawing/2014/main" id="{C99CE8DE-908D-4596-AAC6-989D8AB41C23}"/>
                </a:ext>
              </a:extLst>
            </p:cNvPr>
            <p:cNvSpPr txBox="1">
              <a:spLocks noChangeArrowheads="1"/>
            </p:cNvSpPr>
            <p:nvPr/>
          </p:nvSpPr>
          <p:spPr bwMode="auto">
            <a:xfrm>
              <a:off x="3063138" y="3828141"/>
              <a:ext cx="1800000" cy="646331"/>
            </a:xfrm>
            <a:prstGeom prst="rect">
              <a:avLst/>
            </a:prstGeom>
            <a:solidFill>
              <a:srgbClr val="5EB9A9"/>
            </a:solidFill>
            <a:ln w="9525">
              <a:solidFill>
                <a:srgbClr val="5EB9A9"/>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latin typeface="Arial" panose="020B0604020202020204" pitchFamily="34" charset="0"/>
                  <a:ea typeface="Calibri" panose="020F0502020204030204" pitchFamily="34" charset="0"/>
                  <a:cs typeface="Arial" panose="020B0604020202020204" pitchFamily="34" charset="0"/>
                  <a:hlinkClick r:id="rId7"/>
                </a:rPr>
                <a:t>VCP19</a:t>
              </a: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hlinkClick r:id="rId7"/>
                </a:rPr>
                <a:t> technical report</a:t>
              </a: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 s</a:t>
              </a:r>
              <a:r>
                <a:rPr lang="en-US" altLang="en-US" sz="1200">
                  <a:solidFill>
                    <a:srgbClr val="FFFFFF"/>
                  </a:solidFill>
                  <a:latin typeface="Arial" panose="020B0604020202020204" pitchFamily="34" charset="0"/>
                  <a:cs typeface="Arial" panose="020B0604020202020204" pitchFamily="34" charset="0"/>
                </a:rPr>
                <a:t>ummary information</a:t>
              </a:r>
            </a:p>
            <a:p>
              <a:pPr eaLnBrk="0" fontAlgn="base" hangingPunct="0">
                <a:spcBef>
                  <a:spcPct val="0"/>
                </a:spcBef>
                <a:spcAft>
                  <a:spcPct val="0"/>
                </a:spcAft>
              </a:pPr>
              <a:endParaRPr lang="en-US" altLang="en-US" sz="1200">
                <a:latin typeface="Arial" panose="020B0604020202020204" pitchFamily="34" charset="0"/>
              </a:endParaRPr>
            </a:p>
          </p:txBody>
        </p:sp>
        <p:sp>
          <p:nvSpPr>
            <p:cNvPr id="71" name="TextBox 93">
              <a:extLst>
                <a:ext uri="{FF2B5EF4-FFF2-40B4-BE49-F238E27FC236}">
                  <a16:creationId xmlns:a16="http://schemas.microsoft.com/office/drawing/2014/main" id="{7E7BD498-9C3F-428C-98D9-B93D762D4635}"/>
                </a:ext>
              </a:extLst>
            </p:cNvPr>
            <p:cNvSpPr txBox="1">
              <a:spLocks noChangeArrowheads="1"/>
            </p:cNvSpPr>
            <p:nvPr/>
          </p:nvSpPr>
          <p:spPr bwMode="auto">
            <a:xfrm>
              <a:off x="307962" y="3828141"/>
              <a:ext cx="2160000" cy="648000"/>
            </a:xfrm>
            <a:prstGeom prst="rect">
              <a:avLst/>
            </a:prstGeom>
            <a:solidFill>
              <a:srgbClr val="3D95B8"/>
            </a:solidFill>
            <a:ln w="9525">
              <a:solidFill>
                <a:srgbClr val="3D95B8"/>
              </a:solidFill>
              <a:miter lim="800000"/>
              <a:headEnd/>
              <a:tailEnd/>
            </a:ln>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1200">
                  <a:solidFill>
                    <a:srgbClr val="FFFFFF"/>
                  </a:solidFill>
                  <a:latin typeface="Arial"/>
                  <a:ea typeface="Calibri" panose="020F0502020204030204" pitchFamily="34" charset="0"/>
                  <a:cs typeface="Arial"/>
                </a:rPr>
                <a:t>Identify climate change impacts </a:t>
              </a:r>
              <a:endParaRPr lang="en-US" altLang="en-US" sz="1200">
                <a:solidFill>
                  <a:srgbClr val="FFFFFF"/>
                </a:solidFill>
                <a:latin typeface="Arial" panose="020B0604020202020204" pitchFamily="34" charset="0"/>
                <a:cs typeface="Arial" panose="020B0604020202020204" pitchFamily="34" charset="0"/>
              </a:endParaRPr>
            </a:p>
          </p:txBody>
        </p:sp>
        <p:sp>
          <p:nvSpPr>
            <p:cNvPr id="72" name="Arrow: Right 71">
              <a:extLst>
                <a:ext uri="{FF2B5EF4-FFF2-40B4-BE49-F238E27FC236}">
                  <a16:creationId xmlns:a16="http://schemas.microsoft.com/office/drawing/2014/main" id="{6C6A3037-9BF5-4540-88D7-8A9607DF5E2F}"/>
                </a:ext>
              </a:extLst>
            </p:cNvPr>
            <p:cNvSpPr/>
            <p:nvPr/>
          </p:nvSpPr>
          <p:spPr>
            <a:xfrm>
              <a:off x="2493010" y="4023129"/>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146CF019-86DA-4897-B7EC-6786BBF896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26965" y="3702141"/>
              <a:ext cx="642135" cy="900000"/>
            </a:xfrm>
            <a:prstGeom prst="rect">
              <a:avLst/>
            </a:prstGeom>
          </p:spPr>
        </p:pic>
      </p:grpSp>
      <p:grpSp>
        <p:nvGrpSpPr>
          <p:cNvPr id="76" name="Group 75">
            <a:extLst>
              <a:ext uri="{FF2B5EF4-FFF2-40B4-BE49-F238E27FC236}">
                <a16:creationId xmlns:a16="http://schemas.microsoft.com/office/drawing/2014/main" id="{B1389D6C-2C8E-4023-BCD4-BFB0A38BF641}"/>
              </a:ext>
            </a:extLst>
          </p:cNvPr>
          <p:cNvGrpSpPr/>
          <p:nvPr/>
        </p:nvGrpSpPr>
        <p:grpSpPr>
          <a:xfrm>
            <a:off x="344538" y="2130991"/>
            <a:ext cx="5259003" cy="900000"/>
            <a:chOff x="307962" y="2658635"/>
            <a:chExt cx="5259003" cy="900000"/>
          </a:xfrm>
        </p:grpSpPr>
        <p:sp>
          <p:nvSpPr>
            <p:cNvPr id="77" name="TextBox 92">
              <a:extLst>
                <a:ext uri="{FF2B5EF4-FFF2-40B4-BE49-F238E27FC236}">
                  <a16:creationId xmlns:a16="http://schemas.microsoft.com/office/drawing/2014/main" id="{9DB93FF4-900A-462C-89B6-952907F9560D}"/>
                </a:ext>
              </a:extLst>
            </p:cNvPr>
            <p:cNvSpPr txBox="1">
              <a:spLocks noChangeArrowheads="1"/>
            </p:cNvSpPr>
            <p:nvPr/>
          </p:nvSpPr>
          <p:spPr bwMode="auto">
            <a:xfrm>
              <a:off x="3072869" y="2719370"/>
              <a:ext cx="1800000" cy="648000"/>
            </a:xfrm>
            <a:prstGeom prst="rect">
              <a:avLst/>
            </a:prstGeom>
            <a:solidFill>
              <a:srgbClr val="5EB9A9"/>
            </a:solidFill>
            <a:ln w="9525">
              <a:solidFill>
                <a:srgbClr val="5EB9A9"/>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latin typeface="Arial" panose="020B0604020202020204" pitchFamily="34" charset="0"/>
                  <a:ea typeface="Calibri" panose="020F0502020204030204" pitchFamily="34" charset="0"/>
                  <a:cs typeface="Arial" panose="020B0604020202020204" pitchFamily="34" charset="0"/>
                  <a:hlinkClick r:id="rId9"/>
                </a:rPr>
                <a:t>Climate Science Report</a:t>
              </a:r>
              <a:endParaRPr lang="en-US" altLang="en-US" sz="1200">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endParaRPr lang="en-US" altLang="en-US" sz="1200">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endParaRPr lang="en-US" altLang="en-US" sz="1200">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US" altLang="en-US" sz="1200">
                  <a:latin typeface="Arial" panose="020B0604020202020204" pitchFamily="34" charset="0"/>
                  <a:ea typeface="Calibri" panose="020F0502020204030204" pitchFamily="34" charset="0"/>
                  <a:cs typeface="Arial" panose="020B0604020202020204" pitchFamily="34" charset="0"/>
                </a:rPr>
                <a:t> </a:t>
              </a: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78" name="TextBox 91">
              <a:extLst>
                <a:ext uri="{FF2B5EF4-FFF2-40B4-BE49-F238E27FC236}">
                  <a16:creationId xmlns:a16="http://schemas.microsoft.com/office/drawing/2014/main" id="{A6D3CC45-FFB6-4C9A-A1AE-DB60E59CF75B}"/>
                </a:ext>
              </a:extLst>
            </p:cNvPr>
            <p:cNvSpPr txBox="1">
              <a:spLocks noChangeArrowheads="1"/>
            </p:cNvSpPr>
            <p:nvPr/>
          </p:nvSpPr>
          <p:spPr bwMode="auto">
            <a:xfrm>
              <a:off x="307962" y="2719370"/>
              <a:ext cx="2160000" cy="648000"/>
            </a:xfrm>
            <a:prstGeom prst="rect">
              <a:avLst/>
            </a:prstGeom>
            <a:solidFill>
              <a:srgbClr val="3D95B8"/>
            </a:solidFill>
            <a:ln w="9525">
              <a:solidFill>
                <a:srgbClr val="3D95B8"/>
              </a:solidFill>
              <a:miter lim="800000"/>
              <a:headEnd/>
              <a:tailEnd/>
            </a:ln>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1200">
                  <a:solidFill>
                    <a:srgbClr val="FFFFFF"/>
                  </a:solidFill>
                  <a:latin typeface="Arial"/>
                  <a:ea typeface="Calibri" panose="020F0502020204030204" pitchFamily="34" charset="0"/>
                  <a:cs typeface="Arial"/>
                </a:rPr>
                <a:t>Statewide information </a:t>
              </a:r>
              <a:endParaRPr lang="en-US" altLang="en-US" sz="1200">
                <a:solidFill>
                  <a:srgbClr val="FFFFFF"/>
                </a:solidFill>
                <a:latin typeface="Arial"/>
                <a:cs typeface="Arial"/>
              </a:endParaRPr>
            </a:p>
          </p:txBody>
        </p:sp>
        <p:sp>
          <p:nvSpPr>
            <p:cNvPr id="79" name="Arrow: Right 78">
              <a:extLst>
                <a:ext uri="{FF2B5EF4-FFF2-40B4-BE49-F238E27FC236}">
                  <a16:creationId xmlns:a16="http://schemas.microsoft.com/office/drawing/2014/main" id="{7B6DA1F8-63D2-478F-A0EF-B79934DBBC09}"/>
                </a:ext>
              </a:extLst>
            </p:cNvPr>
            <p:cNvSpPr/>
            <p:nvPr/>
          </p:nvSpPr>
          <p:spPr>
            <a:xfrm>
              <a:off x="2493010" y="2938088"/>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4" descr="Victorian Climate Science Report 2019">
              <a:extLst>
                <a:ext uri="{FF2B5EF4-FFF2-40B4-BE49-F238E27FC236}">
                  <a16:creationId xmlns:a16="http://schemas.microsoft.com/office/drawing/2014/main" id="{2E81BE55-9B95-4E3C-8691-1873EBAB5B4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926965" y="2658635"/>
              <a:ext cx="640000"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Group 84">
            <a:extLst>
              <a:ext uri="{FF2B5EF4-FFF2-40B4-BE49-F238E27FC236}">
                <a16:creationId xmlns:a16="http://schemas.microsoft.com/office/drawing/2014/main" id="{60D8A95F-150F-4BED-A62A-AA3256360A33}"/>
              </a:ext>
            </a:extLst>
          </p:cNvPr>
          <p:cNvGrpSpPr/>
          <p:nvPr/>
        </p:nvGrpSpPr>
        <p:grpSpPr>
          <a:xfrm>
            <a:off x="6143648" y="1704954"/>
            <a:ext cx="5914892" cy="2181390"/>
            <a:chOff x="6107072" y="2241402"/>
            <a:chExt cx="5914892" cy="2181390"/>
          </a:xfrm>
        </p:grpSpPr>
        <p:sp>
          <p:nvSpPr>
            <p:cNvPr id="86" name="TextBox 96">
              <a:extLst>
                <a:ext uri="{FF2B5EF4-FFF2-40B4-BE49-F238E27FC236}">
                  <a16:creationId xmlns:a16="http://schemas.microsoft.com/office/drawing/2014/main" id="{D34CD534-65DB-40FD-97EF-4C6DFF619D2C}"/>
                </a:ext>
              </a:extLst>
            </p:cNvPr>
            <p:cNvSpPr txBox="1">
              <a:spLocks noChangeArrowheads="1"/>
            </p:cNvSpPr>
            <p:nvPr/>
          </p:nvSpPr>
          <p:spPr bwMode="auto">
            <a:xfrm>
              <a:off x="10541358" y="3591795"/>
              <a:ext cx="1480606" cy="830997"/>
            </a:xfrm>
            <a:prstGeom prst="rect">
              <a:avLst/>
            </a:prstGeom>
            <a:solidFill>
              <a:schemeClr val="bg2">
                <a:lumMod val="50000"/>
              </a:schemeClr>
            </a:solidFill>
            <a:ln w="9525">
              <a:solidFill>
                <a:srgbClr val="3D95B8"/>
              </a:solidFill>
              <a:miter lim="800000"/>
              <a:headEnd/>
              <a:tailEnd/>
            </a:ln>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hlinkClick r:id="rId11"/>
              </a:endParaRPr>
            </a:p>
            <a:p>
              <a:pPr algn="ctr" eaLnBrk="0" fontAlgn="base" hangingPunct="0">
                <a:spcBef>
                  <a:spcPct val="0"/>
                </a:spcBef>
                <a:spcAft>
                  <a:spcPct val="0"/>
                </a:spcAft>
              </a:pPr>
              <a:r>
                <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hlinkClick r:id="rId11"/>
                </a:rPr>
                <a:t>Application ready data sets</a:t>
              </a: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eaLnBrk="0" fontAlgn="base" hangingPunct="0">
                <a:spcBef>
                  <a:spcPct val="0"/>
                </a:spcBef>
                <a:spcAft>
                  <a:spcPct val="0"/>
                </a:spcAft>
              </a:pPr>
              <a:endParaRPr lang="en-US" altLang="en-US" sz="1200">
                <a:solidFill>
                  <a:schemeClr val="bg1"/>
                </a:solidFill>
                <a:latin typeface="Arial" panose="020B0604020202020204" pitchFamily="34" charset="0"/>
                <a:cs typeface="Arial" panose="020B0604020202020204" pitchFamily="34" charset="0"/>
              </a:endParaRPr>
            </a:p>
          </p:txBody>
        </p:sp>
        <p:sp>
          <p:nvSpPr>
            <p:cNvPr id="87" name="TextBox 96">
              <a:extLst>
                <a:ext uri="{FF2B5EF4-FFF2-40B4-BE49-F238E27FC236}">
                  <a16:creationId xmlns:a16="http://schemas.microsoft.com/office/drawing/2014/main" id="{6F45EE46-4419-4435-87DC-7ADAA37EB9C0}"/>
                </a:ext>
              </a:extLst>
            </p:cNvPr>
            <p:cNvSpPr txBox="1">
              <a:spLocks noChangeArrowheads="1"/>
            </p:cNvSpPr>
            <p:nvPr/>
          </p:nvSpPr>
          <p:spPr bwMode="auto">
            <a:xfrm>
              <a:off x="8283493" y="3493129"/>
              <a:ext cx="1656596" cy="461665"/>
            </a:xfrm>
            <a:prstGeom prst="rect">
              <a:avLst/>
            </a:prstGeom>
            <a:solidFill>
              <a:srgbClr val="002060"/>
            </a:solidFill>
            <a:ln w="9525">
              <a:solidFill>
                <a:srgbClr val="3D95B8"/>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Data for incorporating into existing models </a:t>
              </a:r>
              <a:endParaRPr lang="en-US" altLang="en-US" sz="1200">
                <a:latin typeface="Arial" panose="020B0604020202020204" pitchFamily="34" charset="0"/>
              </a:endParaRPr>
            </a:p>
          </p:txBody>
        </p:sp>
        <p:sp>
          <p:nvSpPr>
            <p:cNvPr id="88" name="TextBox 96">
              <a:extLst>
                <a:ext uri="{FF2B5EF4-FFF2-40B4-BE49-F238E27FC236}">
                  <a16:creationId xmlns:a16="http://schemas.microsoft.com/office/drawing/2014/main" id="{9DBAF4C7-1FD6-49A4-969B-8D0B58D5CDDE}"/>
                </a:ext>
              </a:extLst>
            </p:cNvPr>
            <p:cNvSpPr txBox="1">
              <a:spLocks noChangeArrowheads="1"/>
            </p:cNvSpPr>
            <p:nvPr/>
          </p:nvSpPr>
          <p:spPr bwMode="auto">
            <a:xfrm>
              <a:off x="8283493" y="3041798"/>
              <a:ext cx="1656596" cy="276999"/>
            </a:xfrm>
            <a:prstGeom prst="rect">
              <a:avLst/>
            </a:prstGeom>
            <a:solidFill>
              <a:srgbClr val="002060"/>
            </a:solidFill>
            <a:ln w="9525">
              <a:solidFill>
                <a:srgbClr val="3D95B8"/>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Detailed study</a:t>
              </a:r>
              <a:endParaRPr lang="en-US" altLang="en-US" sz="1200">
                <a:latin typeface="Arial" panose="020B0604020202020204" pitchFamily="34" charset="0"/>
              </a:endParaRPr>
            </a:p>
          </p:txBody>
        </p:sp>
        <p:sp>
          <p:nvSpPr>
            <p:cNvPr id="89" name="TextBox 96">
              <a:extLst>
                <a:ext uri="{FF2B5EF4-FFF2-40B4-BE49-F238E27FC236}">
                  <a16:creationId xmlns:a16="http://schemas.microsoft.com/office/drawing/2014/main" id="{45FF6093-F330-4CB9-9132-BA660C6B7824}"/>
                </a:ext>
              </a:extLst>
            </p:cNvPr>
            <p:cNvSpPr txBox="1">
              <a:spLocks noChangeArrowheads="1"/>
            </p:cNvSpPr>
            <p:nvPr/>
          </p:nvSpPr>
          <p:spPr bwMode="auto">
            <a:xfrm>
              <a:off x="6107072" y="2241402"/>
              <a:ext cx="1398688" cy="1938992"/>
            </a:xfrm>
            <a:prstGeom prst="rect">
              <a:avLst/>
            </a:prstGeom>
            <a:solidFill>
              <a:schemeClr val="accent4">
                <a:lumMod val="50000"/>
              </a:schemeClr>
            </a:solidFill>
            <a:ln w="9525">
              <a:solidFill>
                <a:srgbClr val="3D95B8"/>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endPar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More information or data required?</a:t>
              </a:r>
            </a:p>
            <a:p>
              <a:pPr eaLnBrk="0" fontAlgn="base" hangingPunct="0">
                <a:spcBef>
                  <a:spcPct val="0"/>
                </a:spcBef>
                <a:spcAft>
                  <a:spcPct val="0"/>
                </a:spcAft>
              </a:pPr>
              <a:r>
                <a:rPr lang="en-US" altLang="en-US" sz="1200">
                  <a:latin typeface="Arial" panose="020B0604020202020204" pitchFamily="34" charset="0"/>
                  <a:ea typeface="Calibri" panose="020F0502020204030204" pitchFamily="34" charset="0"/>
                  <a:cs typeface="Arial" panose="020B0604020202020204" pitchFamily="34" charset="0"/>
                  <a:hlinkClick r:id="rId7"/>
                </a:rPr>
                <a:t>VCP19</a:t>
              </a: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hlinkClick r:id="rId7"/>
                </a:rPr>
                <a:t> technical report</a:t>
              </a:r>
              <a:endPar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US" altLang="en-US" sz="1200">
                  <a:solidFill>
                    <a:srgbClr val="FFFFFF"/>
                  </a:solidFill>
                  <a:latin typeface="Arial" panose="020B0604020202020204" pitchFamily="34" charset="0"/>
                  <a:cs typeface="Arial" panose="020B0604020202020204" pitchFamily="34" charset="0"/>
                </a:rPr>
                <a:t>And </a:t>
              </a:r>
            </a:p>
            <a:p>
              <a:pPr eaLnBrk="0" fontAlgn="base" hangingPunct="0">
                <a:spcBef>
                  <a:spcPct val="0"/>
                </a:spcBef>
                <a:spcAft>
                  <a:spcPct val="0"/>
                </a:spcAft>
              </a:pPr>
              <a:r>
                <a:rPr lang="en-US" altLang="en-US" sz="1200">
                  <a:latin typeface="Arial" panose="020B0604020202020204" pitchFamily="34" charset="0"/>
                  <a:ea typeface="Calibri" panose="020F0502020204030204" pitchFamily="34" charset="0"/>
                  <a:cs typeface="Arial" panose="020B0604020202020204" pitchFamily="34" charset="0"/>
                  <a:hlinkClick r:id="rId5"/>
                </a:rPr>
                <a:t>VCP19</a:t>
              </a: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 regional reports</a:t>
              </a:r>
            </a:p>
            <a:p>
              <a:pPr eaLnBrk="0" fontAlgn="base" hangingPunct="0">
                <a:spcBef>
                  <a:spcPct val="0"/>
                </a:spcBef>
                <a:spcAft>
                  <a:spcPct val="0"/>
                </a:spcAft>
              </a:pPr>
              <a:endPar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endParaRPr lang="en-US" altLang="en-US" sz="1200">
                <a:latin typeface="Arial" panose="020B0604020202020204" pitchFamily="34" charset="0"/>
              </a:endParaRPr>
            </a:p>
          </p:txBody>
        </p:sp>
        <p:sp>
          <p:nvSpPr>
            <p:cNvPr id="90" name="TextBox 96">
              <a:extLst>
                <a:ext uri="{FF2B5EF4-FFF2-40B4-BE49-F238E27FC236}">
                  <a16:creationId xmlns:a16="http://schemas.microsoft.com/office/drawing/2014/main" id="{6CB282C6-4FEA-4A5D-8A30-BE9E4E2B580F}"/>
                </a:ext>
              </a:extLst>
            </p:cNvPr>
            <p:cNvSpPr txBox="1">
              <a:spLocks noChangeArrowheads="1"/>
            </p:cNvSpPr>
            <p:nvPr/>
          </p:nvSpPr>
          <p:spPr bwMode="auto">
            <a:xfrm>
              <a:off x="10541358" y="2590647"/>
              <a:ext cx="1480605" cy="830997"/>
            </a:xfrm>
            <a:prstGeom prst="rect">
              <a:avLst/>
            </a:prstGeom>
            <a:solidFill>
              <a:schemeClr val="bg2">
                <a:lumMod val="90000"/>
              </a:schemeClr>
            </a:solidFill>
            <a:ln w="9525">
              <a:solidFill>
                <a:srgbClr val="3D95B8"/>
              </a:solidFill>
              <a:miter lim="800000"/>
              <a:headEnd/>
              <a:tailEnd/>
            </a:ln>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hlinkClick r:id="rId11"/>
              </a:endParaRPr>
            </a:p>
            <a:p>
              <a:pPr algn="ctr" eaLnBrk="0" fontAlgn="base" hangingPunct="0">
                <a:spcBef>
                  <a:spcPct val="0"/>
                </a:spcBef>
                <a:spcAft>
                  <a:spcPct val="0"/>
                </a:spcAft>
              </a:pPr>
              <a:r>
                <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hlinkClick r:id="rId11"/>
                </a:rPr>
                <a:t>Change factor data sets</a:t>
              </a: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eaLnBrk="0" fontAlgn="base" hangingPunct="0">
                <a:spcBef>
                  <a:spcPct val="0"/>
                </a:spcBef>
                <a:spcAft>
                  <a:spcPct val="0"/>
                </a:spcAft>
              </a:pPr>
              <a:endParaRPr lang="en-US" altLang="en-US" sz="1200">
                <a:solidFill>
                  <a:schemeClr val="bg1"/>
                </a:solidFill>
                <a:latin typeface="Arial" panose="020B060402020202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669976A5-4D28-4D52-9F8E-275A5CDB5ECE}"/>
                </a:ext>
              </a:extLst>
            </p:cNvPr>
            <p:cNvGrpSpPr/>
            <p:nvPr/>
          </p:nvGrpSpPr>
          <p:grpSpPr>
            <a:xfrm>
              <a:off x="8365565" y="2369281"/>
              <a:ext cx="1398688" cy="461665"/>
              <a:chOff x="7989387" y="2207100"/>
              <a:chExt cx="1653383" cy="566282"/>
            </a:xfrm>
          </p:grpSpPr>
          <p:pic>
            <p:nvPicPr>
              <p:cNvPr id="96" name="Graphic 95" descr="Statistics">
                <a:extLst>
                  <a:ext uri="{FF2B5EF4-FFF2-40B4-BE49-F238E27FC236}">
                    <a16:creationId xmlns:a16="http://schemas.microsoft.com/office/drawing/2014/main" id="{3AD5A559-3805-4419-BD93-C4FDBEF8CAF6}"/>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076488" y="2207100"/>
                <a:ext cx="566282" cy="566282"/>
              </a:xfrm>
              <a:prstGeom prst="rect">
                <a:avLst/>
              </a:prstGeom>
            </p:spPr>
          </p:pic>
          <p:pic>
            <p:nvPicPr>
              <p:cNvPr id="97" name="Graphic 96" descr="Database">
                <a:extLst>
                  <a:ext uri="{FF2B5EF4-FFF2-40B4-BE49-F238E27FC236}">
                    <a16:creationId xmlns:a16="http://schemas.microsoft.com/office/drawing/2014/main" id="{3B859F02-16A7-4510-8E86-E520E60E2968}"/>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989387" y="2207100"/>
                <a:ext cx="566282" cy="566282"/>
              </a:xfrm>
              <a:prstGeom prst="rect">
                <a:avLst/>
              </a:prstGeom>
            </p:spPr>
          </p:pic>
          <p:pic>
            <p:nvPicPr>
              <p:cNvPr id="98" name="Graphic 97" descr="Table">
                <a:extLst>
                  <a:ext uri="{FF2B5EF4-FFF2-40B4-BE49-F238E27FC236}">
                    <a16:creationId xmlns:a16="http://schemas.microsoft.com/office/drawing/2014/main" id="{C26517F0-7061-4F77-8FB6-99AC11EA6BA4}"/>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32937" y="2207100"/>
                <a:ext cx="566282" cy="566282"/>
              </a:xfrm>
              <a:prstGeom prst="rect">
                <a:avLst/>
              </a:prstGeom>
            </p:spPr>
          </p:pic>
        </p:grpSp>
        <p:sp>
          <p:nvSpPr>
            <p:cNvPr id="92" name="Arrow: Right 91">
              <a:extLst>
                <a:ext uri="{FF2B5EF4-FFF2-40B4-BE49-F238E27FC236}">
                  <a16:creationId xmlns:a16="http://schemas.microsoft.com/office/drawing/2014/main" id="{9CC697F6-AE72-404D-A1E3-F28BEECADA14}"/>
                </a:ext>
              </a:extLst>
            </p:cNvPr>
            <p:cNvSpPr/>
            <p:nvPr/>
          </p:nvSpPr>
          <p:spPr>
            <a:xfrm>
              <a:off x="7636131" y="3069411"/>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Right 92">
              <a:extLst>
                <a:ext uri="{FF2B5EF4-FFF2-40B4-BE49-F238E27FC236}">
                  <a16:creationId xmlns:a16="http://schemas.microsoft.com/office/drawing/2014/main" id="{1852C037-D56C-4B1B-99D6-73223BDDE537}"/>
                </a:ext>
              </a:extLst>
            </p:cNvPr>
            <p:cNvSpPr/>
            <p:nvPr/>
          </p:nvSpPr>
          <p:spPr>
            <a:xfrm>
              <a:off x="7636131" y="3592724"/>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Right 93">
              <a:extLst>
                <a:ext uri="{FF2B5EF4-FFF2-40B4-BE49-F238E27FC236}">
                  <a16:creationId xmlns:a16="http://schemas.microsoft.com/office/drawing/2014/main" id="{961942BA-39BF-424C-A8F2-DD0120050FE1}"/>
                </a:ext>
              </a:extLst>
            </p:cNvPr>
            <p:cNvSpPr/>
            <p:nvPr/>
          </p:nvSpPr>
          <p:spPr>
            <a:xfrm>
              <a:off x="9979132" y="3069411"/>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Right 94">
              <a:extLst>
                <a:ext uri="{FF2B5EF4-FFF2-40B4-BE49-F238E27FC236}">
                  <a16:creationId xmlns:a16="http://schemas.microsoft.com/office/drawing/2014/main" id="{8C2D3D6E-D550-4272-930D-EC6DF1C5DC14}"/>
                </a:ext>
              </a:extLst>
            </p:cNvPr>
            <p:cNvSpPr/>
            <p:nvPr/>
          </p:nvSpPr>
          <p:spPr>
            <a:xfrm>
              <a:off x="9979132" y="3592724"/>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02275435-3C37-4A2A-87CA-5AC8A67B4C6A}"/>
              </a:ext>
            </a:extLst>
          </p:cNvPr>
          <p:cNvGrpSpPr/>
          <p:nvPr/>
        </p:nvGrpSpPr>
        <p:grpSpPr>
          <a:xfrm>
            <a:off x="6140762" y="3724868"/>
            <a:ext cx="4699266" cy="2049045"/>
            <a:chOff x="6104186" y="4261316"/>
            <a:chExt cx="4699266" cy="2049045"/>
          </a:xfrm>
        </p:grpSpPr>
        <p:sp>
          <p:nvSpPr>
            <p:cNvPr id="100" name="TextBox 97">
              <a:extLst>
                <a:ext uri="{FF2B5EF4-FFF2-40B4-BE49-F238E27FC236}">
                  <a16:creationId xmlns:a16="http://schemas.microsoft.com/office/drawing/2014/main" id="{674A34E7-036D-4DCD-95FF-83F06D192FF5}"/>
                </a:ext>
              </a:extLst>
            </p:cNvPr>
            <p:cNvSpPr txBox="1">
              <a:spLocks noChangeArrowheads="1"/>
            </p:cNvSpPr>
            <p:nvPr/>
          </p:nvSpPr>
          <p:spPr bwMode="auto">
            <a:xfrm>
              <a:off x="6104186" y="4882238"/>
              <a:ext cx="1656596" cy="1015663"/>
            </a:xfrm>
            <a:prstGeom prst="rect">
              <a:avLst/>
            </a:prstGeom>
            <a:solidFill>
              <a:schemeClr val="accent1">
                <a:lumMod val="50000"/>
              </a:schemeClr>
            </a:solidFill>
            <a:ln w="9525">
              <a:solidFill>
                <a:schemeClr val="accent4">
                  <a:lumMod val="50000"/>
                </a:schemeClr>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endPar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Are there sector specific guidelines or products available </a:t>
              </a:r>
            </a:p>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 </a:t>
              </a:r>
              <a:endParaRPr lang="en-US" altLang="en-US" sz="1200">
                <a:latin typeface="Arial" panose="020B0604020202020204" pitchFamily="34" charset="0"/>
              </a:endParaRPr>
            </a:p>
          </p:txBody>
        </p:sp>
        <p:sp>
          <p:nvSpPr>
            <p:cNvPr id="101" name="TextBox 98">
              <a:extLst>
                <a:ext uri="{FF2B5EF4-FFF2-40B4-BE49-F238E27FC236}">
                  <a16:creationId xmlns:a16="http://schemas.microsoft.com/office/drawing/2014/main" id="{5FC3AA10-2302-4792-9B0F-E52B94235031}"/>
                </a:ext>
              </a:extLst>
            </p:cNvPr>
            <p:cNvSpPr txBox="1">
              <a:spLocks noChangeArrowheads="1"/>
            </p:cNvSpPr>
            <p:nvPr/>
          </p:nvSpPr>
          <p:spPr bwMode="auto">
            <a:xfrm>
              <a:off x="8426516" y="4925366"/>
              <a:ext cx="2376936" cy="1384995"/>
            </a:xfrm>
            <a:prstGeom prst="rect">
              <a:avLst/>
            </a:prstGeom>
            <a:solidFill>
              <a:srgbClr val="F06744"/>
            </a:solidFill>
            <a:ln w="9525">
              <a:solidFill>
                <a:srgbClr val="F06744"/>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Consider all available data. </a:t>
              </a:r>
            </a:p>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For example: The Water sector has: </a:t>
              </a:r>
              <a:r>
                <a:rPr lang="en-US" altLang="en-US" sz="1200">
                  <a:latin typeface="Arial" panose="020B0604020202020204" pitchFamily="34" charset="0"/>
                  <a:ea typeface="Calibri" panose="020F0502020204030204" pitchFamily="34" charset="0"/>
                  <a:cs typeface="Arial" panose="020B0604020202020204" pitchFamily="34" charset="0"/>
                  <a:hlinkClick r:id="rId18"/>
                </a:rPr>
                <a:t>Guidelines for Assessing the Impact of Climate Change on Water Supplies in Victoria</a:t>
              </a:r>
              <a:r>
                <a:rPr lang="en-US" altLang="en-US" sz="1200">
                  <a:latin typeface="Calibri" panose="020F0502020204030204" pitchFamily="34" charset="0"/>
                  <a:ea typeface="Times New Roman" panose="02020603050405020304" pitchFamily="18" charset="0"/>
                  <a:cs typeface="Times New Roman" panose="02020603050405020304" pitchFamily="18" charset="0"/>
                </a:rPr>
                <a:t>, </a:t>
              </a:r>
              <a:r>
                <a:rPr lang="en-US" altLang="en-US" sz="1200">
                  <a:latin typeface="Arial" panose="020B0604020202020204" pitchFamily="34" charset="0"/>
                  <a:ea typeface="Calibri" panose="020F0502020204030204" pitchFamily="34" charset="0"/>
                  <a:cs typeface="Arial" panose="020B0604020202020204" pitchFamily="34" charset="0"/>
                  <a:hlinkClick r:id="rId19"/>
                </a:rPr>
                <a:t>Victorian Water and Climate Initiative products</a:t>
              </a: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 and </a:t>
              </a:r>
              <a:r>
                <a:rPr lang="en-US" altLang="en-US" sz="1200">
                  <a:latin typeface="Arial" panose="020B0604020202020204" pitchFamily="34" charset="0"/>
                  <a:ea typeface="Calibri" panose="020F0502020204030204" pitchFamily="34" charset="0"/>
                  <a:cs typeface="Arial" panose="020B0604020202020204" pitchFamily="34" charset="0"/>
                  <a:hlinkClick r:id="rId20"/>
                </a:rPr>
                <a:t>ARR</a:t>
              </a:r>
              <a:endParaRPr lang="en-US" altLang="en-US" sz="1200">
                <a:latin typeface="Arial" panose="020B0604020202020204" pitchFamily="34" charset="0"/>
              </a:endParaRPr>
            </a:p>
          </p:txBody>
        </p:sp>
        <p:sp>
          <p:nvSpPr>
            <p:cNvPr id="102" name="Arrow: Right 101">
              <a:extLst>
                <a:ext uri="{FF2B5EF4-FFF2-40B4-BE49-F238E27FC236}">
                  <a16:creationId xmlns:a16="http://schemas.microsoft.com/office/drawing/2014/main" id="{EFC12AF3-F1BB-4E57-B529-D7A184687FB7}"/>
                </a:ext>
              </a:extLst>
            </p:cNvPr>
            <p:cNvSpPr/>
            <p:nvPr/>
          </p:nvSpPr>
          <p:spPr>
            <a:xfrm rot="5400000">
              <a:off x="6598018" y="4402304"/>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Arrow: Right 102">
              <a:extLst>
                <a:ext uri="{FF2B5EF4-FFF2-40B4-BE49-F238E27FC236}">
                  <a16:creationId xmlns:a16="http://schemas.microsoft.com/office/drawing/2014/main" id="{982D02CD-3CD7-47E6-AD88-7412E54C6D0F}"/>
                </a:ext>
              </a:extLst>
            </p:cNvPr>
            <p:cNvSpPr/>
            <p:nvPr/>
          </p:nvSpPr>
          <p:spPr>
            <a:xfrm>
              <a:off x="7825565" y="5390069"/>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Rounded Corners 3">
            <a:extLst>
              <a:ext uri="{FF2B5EF4-FFF2-40B4-BE49-F238E27FC236}">
                <a16:creationId xmlns:a16="http://schemas.microsoft.com/office/drawing/2014/main" id="{ADEF1A2E-170A-4E0A-A982-9B94DCC701C2}"/>
              </a:ext>
            </a:extLst>
          </p:cNvPr>
          <p:cNvSpPr/>
          <p:nvPr/>
        </p:nvSpPr>
        <p:spPr>
          <a:xfrm>
            <a:off x="5864352" y="1186887"/>
            <a:ext cx="6265182" cy="473842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Rectangle: Rounded Corners 109">
            <a:extLst>
              <a:ext uri="{FF2B5EF4-FFF2-40B4-BE49-F238E27FC236}">
                <a16:creationId xmlns:a16="http://schemas.microsoft.com/office/drawing/2014/main" id="{76CD6B45-3AA6-437D-8B9F-AD3C156E4FB6}"/>
              </a:ext>
            </a:extLst>
          </p:cNvPr>
          <p:cNvSpPr/>
          <p:nvPr/>
        </p:nvSpPr>
        <p:spPr>
          <a:xfrm>
            <a:off x="127406" y="771040"/>
            <a:ext cx="5601782" cy="5745811"/>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0F0D9D9F-C635-4D88-95EE-6E4B7BAA7B19}"/>
              </a:ext>
            </a:extLst>
          </p:cNvPr>
          <p:cNvSpPr/>
          <p:nvPr/>
        </p:nvSpPr>
        <p:spPr>
          <a:xfrm>
            <a:off x="6620824" y="6173805"/>
            <a:ext cx="3684535" cy="456535"/>
          </a:xfrm>
          <a:prstGeom prst="rect">
            <a:avLst/>
          </a:prstGeom>
        </p:spPr>
        <p:txBody>
          <a:bodyPr wrap="none">
            <a:spAutoFit/>
          </a:bodyPr>
          <a:lstStyle/>
          <a:p>
            <a:pPr>
              <a:lnSpc>
                <a:spcPct val="150000"/>
              </a:lnSpc>
            </a:pPr>
            <a:r>
              <a:rPr lang="en-AU">
                <a:hlinkClick r:id="rId21"/>
              </a:rPr>
              <a:t>climate.science@delwp.vic.gov.au</a:t>
            </a:r>
            <a:endParaRPr lang="en-AU"/>
          </a:p>
        </p:txBody>
      </p:sp>
    </p:spTree>
    <p:extLst>
      <p:ext uri="{BB962C8B-B14F-4D97-AF65-F5344CB8AC3E}">
        <p14:creationId xmlns:p14="http://schemas.microsoft.com/office/powerpoint/2010/main" val="8543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8E1894-F359-4BFA-8215-8ADCDD395AC1}"/>
              </a:ext>
            </a:extLst>
          </p:cNvPr>
          <p:cNvSpPr/>
          <p:nvPr/>
        </p:nvSpPr>
        <p:spPr>
          <a:xfrm>
            <a:off x="1555595" y="2235805"/>
            <a:ext cx="9793723" cy="2308324"/>
          </a:xfrm>
          <a:prstGeom prst="rect">
            <a:avLst/>
          </a:prstGeom>
        </p:spPr>
        <p:txBody>
          <a:bodyPr wrap="square">
            <a:spAutoFit/>
          </a:bodyPr>
          <a:lstStyle/>
          <a:p>
            <a:pPr algn="ctr"/>
            <a:r>
              <a:rPr lang="en-AU" sz="4800">
                <a:solidFill>
                  <a:schemeClr val="bg1"/>
                </a:solidFill>
                <a:hlinkClick r:id="rId3">
                  <a:extLst>
                    <a:ext uri="{A12FA001-AC4F-418D-AE19-62706E023703}">
                      <ahyp:hlinkClr xmlns:ahyp="http://schemas.microsoft.com/office/drawing/2018/hyperlinkcolor" val="tx"/>
                    </a:ext>
                  </a:extLst>
                </a:hlinkClick>
              </a:rPr>
              <a:t>www.climatechange.vic.gov.au</a:t>
            </a:r>
            <a:endParaRPr lang="en-AU" sz="4800">
              <a:solidFill>
                <a:schemeClr val="bg1"/>
              </a:solidFill>
            </a:endParaRPr>
          </a:p>
          <a:p>
            <a:pPr algn="ctr"/>
            <a:endParaRPr lang="en-AU" sz="4800">
              <a:solidFill>
                <a:schemeClr val="bg1"/>
              </a:solidFill>
            </a:endParaRPr>
          </a:p>
          <a:p>
            <a:pPr algn="ctr"/>
            <a:r>
              <a:rPr lang="en-AU" sz="4800">
                <a:solidFill>
                  <a:schemeClr val="bg1"/>
                </a:solidFill>
              </a:rPr>
              <a:t> climate.science@delwp.vic.gov.au</a:t>
            </a:r>
          </a:p>
        </p:txBody>
      </p:sp>
    </p:spTree>
    <p:extLst>
      <p:ext uri="{BB962C8B-B14F-4D97-AF65-F5344CB8AC3E}">
        <p14:creationId xmlns:p14="http://schemas.microsoft.com/office/powerpoint/2010/main" val="373956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90">
            <a:extLst>
              <a:ext uri="{FF2B5EF4-FFF2-40B4-BE49-F238E27FC236}">
                <a16:creationId xmlns:a16="http://schemas.microsoft.com/office/drawing/2014/main" id="{E39DE84E-67C9-4026-B0BB-EA1D191FE9F3}"/>
              </a:ext>
            </a:extLst>
          </p:cNvPr>
          <p:cNvSpPr txBox="1">
            <a:spLocks noChangeArrowheads="1"/>
          </p:cNvSpPr>
          <p:nvPr/>
        </p:nvSpPr>
        <p:spPr bwMode="auto">
          <a:xfrm>
            <a:off x="120197" y="367582"/>
            <a:ext cx="3208442" cy="58192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b="1">
                <a:solidFill>
                  <a:srgbClr val="393838"/>
                </a:solidFill>
                <a:latin typeface="Arial"/>
                <a:ea typeface="Calibri" panose="020F0502020204030204" pitchFamily="34" charset="0"/>
                <a:cs typeface="Arial"/>
              </a:rPr>
              <a:t>First ask  how will the information be used?  </a:t>
            </a:r>
            <a:endParaRPr lang="en-US" altLang="en-US" sz="3200" b="1">
              <a:solidFill>
                <a:srgbClr val="393838"/>
              </a:solidFill>
              <a:cs typeface="Arial"/>
            </a:endParaRPr>
          </a:p>
        </p:txBody>
      </p:sp>
      <p:sp>
        <p:nvSpPr>
          <p:cNvPr id="49" name="Rectangle 46">
            <a:extLst>
              <a:ext uri="{FF2B5EF4-FFF2-40B4-BE49-F238E27FC236}">
                <a16:creationId xmlns:a16="http://schemas.microsoft.com/office/drawing/2014/main" id="{4B184ED2-DDD0-42B1-BDF8-28DC16D9748D}"/>
              </a:ext>
            </a:extLst>
          </p:cNvPr>
          <p:cNvSpPr>
            <a:spLocks noChangeArrowheads="1"/>
          </p:cNvSpPr>
          <p:nvPr/>
        </p:nvSpPr>
        <p:spPr bwMode="auto">
          <a:xfrm>
            <a:off x="2995612" y="0"/>
            <a:ext cx="7873744" cy="53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AU" altLang="en-US" sz="1100">
                <a:latin typeface="Calibri" panose="020F0502020204030204" pitchFamily="34" charset="0"/>
                <a:ea typeface="Calibri" panose="020F0502020204030204" pitchFamily="34" charset="0"/>
                <a:cs typeface="Times New Roman" panose="02020603050405020304" pitchFamily="18" charset="0"/>
              </a:rPr>
              <a:t>   </a:t>
            </a:r>
            <a:endParaRPr lang="en-AU" altLang="en-US" sz="800"/>
          </a:p>
          <a:p>
            <a:pPr eaLnBrk="0" fontAlgn="base" hangingPunct="0">
              <a:spcBef>
                <a:spcPct val="0"/>
              </a:spcBef>
              <a:spcAft>
                <a:spcPct val="0"/>
              </a:spcAft>
            </a:pPr>
            <a:endParaRPr lang="en-AU" altLang="en-US">
              <a:latin typeface="Arial" panose="020B0604020202020204" pitchFamily="34" charset="0"/>
            </a:endParaRPr>
          </a:p>
        </p:txBody>
      </p:sp>
      <p:sp>
        <p:nvSpPr>
          <p:cNvPr id="50" name="Title 1">
            <a:extLst>
              <a:ext uri="{FF2B5EF4-FFF2-40B4-BE49-F238E27FC236}">
                <a16:creationId xmlns:a16="http://schemas.microsoft.com/office/drawing/2014/main" id="{EB329B75-05B8-431F-AC70-6C0736E7265A}"/>
              </a:ext>
            </a:extLst>
          </p:cNvPr>
          <p:cNvSpPr>
            <a:spLocks noGrp="1"/>
          </p:cNvSpPr>
          <p:nvPr>
            <p:ph type="title"/>
          </p:nvPr>
        </p:nvSpPr>
        <p:spPr>
          <a:xfrm>
            <a:off x="2072141" y="29803"/>
            <a:ext cx="9999662" cy="709613"/>
          </a:xfrm>
        </p:spPr>
        <p:txBody>
          <a:bodyPr/>
          <a:lstStyle/>
          <a:p>
            <a:r>
              <a:rPr lang="en-AU" b="1">
                <a:solidFill>
                  <a:schemeClr val="accent4">
                    <a:lumMod val="50000"/>
                  </a:schemeClr>
                </a:solidFill>
                <a:latin typeface="Arial"/>
                <a:cs typeface="Arial"/>
              </a:rPr>
              <a:t> How to decide which information to use?</a:t>
            </a:r>
          </a:p>
        </p:txBody>
      </p:sp>
      <p:grpSp>
        <p:nvGrpSpPr>
          <p:cNvPr id="26" name="Group 25">
            <a:extLst>
              <a:ext uri="{FF2B5EF4-FFF2-40B4-BE49-F238E27FC236}">
                <a16:creationId xmlns:a16="http://schemas.microsoft.com/office/drawing/2014/main" id="{737F0920-7A63-4531-B86C-57DEBAB35C53}"/>
              </a:ext>
            </a:extLst>
          </p:cNvPr>
          <p:cNvGrpSpPr/>
          <p:nvPr/>
        </p:nvGrpSpPr>
        <p:grpSpPr>
          <a:xfrm>
            <a:off x="344538" y="994772"/>
            <a:ext cx="5257364" cy="1092115"/>
            <a:chOff x="307962" y="1531220"/>
            <a:chExt cx="5257364" cy="1092115"/>
          </a:xfrm>
        </p:grpSpPr>
        <p:sp>
          <p:nvSpPr>
            <p:cNvPr id="52" name="TextBox 92">
              <a:extLst>
                <a:ext uri="{FF2B5EF4-FFF2-40B4-BE49-F238E27FC236}">
                  <a16:creationId xmlns:a16="http://schemas.microsoft.com/office/drawing/2014/main" id="{CAFE6C26-41DE-4260-A239-A3751BF2CBA6}"/>
                </a:ext>
              </a:extLst>
            </p:cNvPr>
            <p:cNvSpPr txBox="1">
              <a:spLocks noChangeArrowheads="1"/>
            </p:cNvSpPr>
            <p:nvPr/>
          </p:nvSpPr>
          <p:spPr bwMode="auto">
            <a:xfrm>
              <a:off x="3072869" y="1850170"/>
              <a:ext cx="1800000" cy="646331"/>
            </a:xfrm>
            <a:prstGeom prst="rect">
              <a:avLst/>
            </a:prstGeom>
            <a:solidFill>
              <a:srgbClr val="5EB9A9"/>
            </a:solidFill>
            <a:ln w="9525">
              <a:solidFill>
                <a:srgbClr val="5EB9A9"/>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hlinkClick r:id="rId3"/>
                </a:rPr>
                <a:t>Climate Science Communication Guide</a:t>
              </a: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56" name="TextBox 93">
              <a:extLst>
                <a:ext uri="{FF2B5EF4-FFF2-40B4-BE49-F238E27FC236}">
                  <a16:creationId xmlns:a16="http://schemas.microsoft.com/office/drawing/2014/main" id="{1828706D-F991-4734-AD6E-D110BCCC7D7E}"/>
                </a:ext>
              </a:extLst>
            </p:cNvPr>
            <p:cNvSpPr txBox="1">
              <a:spLocks noChangeArrowheads="1"/>
            </p:cNvSpPr>
            <p:nvPr/>
          </p:nvSpPr>
          <p:spPr bwMode="auto">
            <a:xfrm>
              <a:off x="307962" y="1849335"/>
              <a:ext cx="2160000" cy="648000"/>
            </a:xfrm>
            <a:prstGeom prst="rect">
              <a:avLst/>
            </a:prstGeom>
            <a:solidFill>
              <a:srgbClr val="3D95B8"/>
            </a:solidFill>
            <a:ln w="9525">
              <a:solidFill>
                <a:srgbClr val="3D95B8"/>
              </a:solidFill>
              <a:miter lim="800000"/>
              <a:headEnd/>
              <a:tailEnd/>
            </a:ln>
          </p:spPr>
          <p:txBody>
            <a:bodyPr vert="horz" wrap="square" lIns="91440" tIns="45720" rIns="91440" bIns="45720" numCol="1" anchor="ctr" anchorCtr="0" compatLnSpc="1">
              <a:prstTxWarp prst="textNoShape">
                <a:avLst/>
              </a:prstTxWarp>
              <a:spAutoFit/>
            </a:bodyPr>
            <a:lstStyle/>
            <a:p>
              <a:pPr algn="ctr">
                <a:spcBef>
                  <a:spcPct val="0"/>
                </a:spcBef>
                <a:spcAft>
                  <a:spcPct val="0"/>
                </a:spcAft>
              </a:pPr>
              <a:r>
                <a:rPr lang="en-US" altLang="en-US" sz="1200">
                  <a:solidFill>
                    <a:srgbClr val="FFFFFF"/>
                  </a:solidFill>
                  <a:latin typeface="Arial"/>
                  <a:cs typeface="Arial"/>
                </a:rPr>
                <a:t>Communication</a:t>
              </a:r>
              <a:endParaRPr lang="en-US"/>
            </a:p>
          </p:txBody>
        </p:sp>
        <p:sp>
          <p:nvSpPr>
            <p:cNvPr id="18" name="Arrow: Right 17">
              <a:extLst>
                <a:ext uri="{FF2B5EF4-FFF2-40B4-BE49-F238E27FC236}">
                  <a16:creationId xmlns:a16="http://schemas.microsoft.com/office/drawing/2014/main" id="{9B1F7D5F-C66E-47A8-9F08-86B480A46A3B}"/>
                </a:ext>
              </a:extLst>
            </p:cNvPr>
            <p:cNvSpPr/>
            <p:nvPr/>
          </p:nvSpPr>
          <p:spPr>
            <a:xfrm>
              <a:off x="2493010" y="2044323"/>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Question mark">
              <a:extLst>
                <a:ext uri="{FF2B5EF4-FFF2-40B4-BE49-F238E27FC236}">
                  <a16:creationId xmlns:a16="http://schemas.microsoft.com/office/drawing/2014/main" id="{B3733040-5CA5-4FCA-A269-F0A4C0F1650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41744" y="1531220"/>
              <a:ext cx="768891" cy="768891"/>
            </a:xfrm>
            <a:prstGeom prst="rect">
              <a:avLst/>
            </a:prstGeom>
          </p:spPr>
        </p:pic>
        <p:pic>
          <p:nvPicPr>
            <p:cNvPr id="71" name="Picture 70">
              <a:extLst>
                <a:ext uri="{FF2B5EF4-FFF2-40B4-BE49-F238E27FC236}">
                  <a16:creationId xmlns:a16="http://schemas.microsoft.com/office/drawing/2014/main" id="{50240BBE-50CE-4AC9-BBA9-C942EFE9437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26965" y="1723335"/>
              <a:ext cx="638361" cy="900000"/>
            </a:xfrm>
            <a:prstGeom prst="rect">
              <a:avLst/>
            </a:prstGeom>
          </p:spPr>
        </p:pic>
        <p:pic>
          <p:nvPicPr>
            <p:cNvPr id="151" name="Graphic 150" descr="Checkmark">
              <a:extLst>
                <a:ext uri="{FF2B5EF4-FFF2-40B4-BE49-F238E27FC236}">
                  <a16:creationId xmlns:a16="http://schemas.microsoft.com/office/drawing/2014/main" id="{739B7014-0D9F-4EE3-86B0-15B87207998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41496" y="1635515"/>
              <a:ext cx="672346" cy="672346"/>
            </a:xfrm>
            <a:prstGeom prst="rect">
              <a:avLst/>
            </a:prstGeom>
          </p:spPr>
        </p:pic>
      </p:grpSp>
      <p:grpSp>
        <p:nvGrpSpPr>
          <p:cNvPr id="33" name="Group 32">
            <a:extLst>
              <a:ext uri="{FF2B5EF4-FFF2-40B4-BE49-F238E27FC236}">
                <a16:creationId xmlns:a16="http://schemas.microsoft.com/office/drawing/2014/main" id="{01483E9B-A8C3-4D92-9D9E-BE70107BDC13}"/>
              </a:ext>
            </a:extLst>
          </p:cNvPr>
          <p:cNvGrpSpPr/>
          <p:nvPr/>
        </p:nvGrpSpPr>
        <p:grpSpPr>
          <a:xfrm>
            <a:off x="344539" y="3930049"/>
            <a:ext cx="5280766" cy="2174502"/>
            <a:chOff x="307963" y="4432629"/>
            <a:chExt cx="5280766" cy="2174502"/>
          </a:xfrm>
        </p:grpSpPr>
        <p:sp>
          <p:nvSpPr>
            <p:cNvPr id="54" name="Text Box 11">
              <a:extLst>
                <a:ext uri="{FF2B5EF4-FFF2-40B4-BE49-F238E27FC236}">
                  <a16:creationId xmlns:a16="http://schemas.microsoft.com/office/drawing/2014/main" id="{3FAA11B7-F1DA-4853-9E6E-313CFE45D179}"/>
                </a:ext>
              </a:extLst>
            </p:cNvPr>
            <p:cNvSpPr txBox="1">
              <a:spLocks noChangeArrowheads="1"/>
            </p:cNvSpPr>
            <p:nvPr/>
          </p:nvSpPr>
          <p:spPr bwMode="auto">
            <a:xfrm>
              <a:off x="3067230" y="5099787"/>
              <a:ext cx="1800000" cy="1015663"/>
            </a:xfrm>
            <a:prstGeom prst="rect">
              <a:avLst/>
            </a:prstGeom>
            <a:solidFill>
              <a:srgbClr val="5EB9A9"/>
            </a:solidFill>
            <a:ln w="9525">
              <a:solidFill>
                <a:srgbClr val="5EB9A9"/>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Summary information from the </a:t>
              </a:r>
              <a:r>
                <a:rPr lang="en-US" altLang="en-US" sz="1200">
                  <a:latin typeface="Arial" panose="020B0604020202020204" pitchFamily="34" charset="0"/>
                  <a:ea typeface="Calibri" panose="020F0502020204030204" pitchFamily="34" charset="0"/>
                  <a:cs typeface="Arial" panose="020B0604020202020204" pitchFamily="34" charset="0"/>
                  <a:hlinkClick r:id="rId9"/>
                </a:rPr>
                <a:t>VCP19</a:t>
              </a: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 regional reports </a:t>
              </a:r>
              <a:endParaRPr lang="en-US" altLang="en-US" sz="12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altLang="en-US" sz="12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altLang="en-US" sz="1200">
                <a:solidFill>
                  <a:srgbClr val="FFFFFF"/>
                </a:solidFill>
                <a:latin typeface="Arial" panose="020B0604020202020204" pitchFamily="34" charset="0"/>
                <a:cs typeface="Arial" panose="020B0604020202020204" pitchFamily="34" charset="0"/>
              </a:endParaRPr>
            </a:p>
          </p:txBody>
        </p:sp>
        <p:sp>
          <p:nvSpPr>
            <p:cNvPr id="55" name="TextBox 94">
              <a:extLst>
                <a:ext uri="{FF2B5EF4-FFF2-40B4-BE49-F238E27FC236}">
                  <a16:creationId xmlns:a16="http://schemas.microsoft.com/office/drawing/2014/main" id="{B382986C-9365-4363-86F3-46FD026B76F4}"/>
                </a:ext>
              </a:extLst>
            </p:cNvPr>
            <p:cNvSpPr txBox="1">
              <a:spLocks noChangeArrowheads="1"/>
            </p:cNvSpPr>
            <p:nvPr/>
          </p:nvSpPr>
          <p:spPr bwMode="auto">
            <a:xfrm>
              <a:off x="307963" y="4608106"/>
              <a:ext cx="2160000" cy="1999025"/>
            </a:xfrm>
            <a:prstGeom prst="rect">
              <a:avLst/>
            </a:prstGeom>
            <a:solidFill>
              <a:srgbClr val="3D95B8"/>
            </a:solidFill>
            <a:ln w="9525">
              <a:solidFill>
                <a:srgbClr val="3D95B8"/>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a:solidFill>
                    <a:srgbClr val="FFFFFF"/>
                  </a:solidFill>
                  <a:latin typeface="Arial"/>
                  <a:ea typeface="Calibri" panose="020F0502020204030204" pitchFamily="34" charset="0"/>
                  <a:cs typeface="Arial"/>
                </a:rPr>
                <a:t>Regional or sector  specific planning:</a:t>
              </a:r>
            </a:p>
            <a:p>
              <a:pPr eaLnBrk="0" fontAlgn="base" hangingPunct="0">
                <a:spcBef>
                  <a:spcPct val="0"/>
                </a:spcBef>
                <a:spcAft>
                  <a:spcPct val="0"/>
                </a:spcAft>
              </a:pPr>
              <a:endPar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altLang="en-US" sz="1200">
                  <a:solidFill>
                    <a:srgbClr val="FFFFFF"/>
                  </a:solidFill>
                  <a:latin typeface="Arial"/>
                  <a:ea typeface="Calibri" panose="020F0502020204030204" pitchFamily="34" charset="0"/>
                  <a:cs typeface="Arial"/>
                </a:rPr>
                <a:t>Narrative scenarios </a:t>
              </a:r>
              <a:endPar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Risk / vulnerability assessments</a:t>
              </a:r>
              <a:endParaRPr lang="en-US" altLang="en-US" sz="1200">
                <a:solidFill>
                  <a:srgbClr val="FFFFFF"/>
                </a:solidFill>
                <a:latin typeface="Arial" panose="020B0604020202020204" pitchFamily="34" charset="0"/>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altLang="en-US" sz="1200">
                  <a:solidFill>
                    <a:srgbClr val="FFFFFF"/>
                  </a:solidFill>
                  <a:latin typeface="Arial" panose="020B0604020202020204" pitchFamily="34" charset="0"/>
                  <a:cs typeface="Arial" panose="020B0604020202020204" pitchFamily="34" charset="0"/>
                </a:rPr>
                <a:t>Pathways Planning</a:t>
              </a:r>
            </a:p>
            <a:p>
              <a:pPr marL="171450" indent="-171450" eaLnBrk="0" fontAlgn="base" hangingPunct="0">
                <a:spcBef>
                  <a:spcPct val="0"/>
                </a:spcBef>
                <a:spcAft>
                  <a:spcPct val="0"/>
                </a:spcAft>
                <a:buFont typeface="Arial" panose="020B0604020202020204" pitchFamily="34" charset="0"/>
                <a:buChar char="•"/>
              </a:pPr>
              <a:r>
                <a:rPr lang="en-US" altLang="en-US" sz="1200">
                  <a:solidFill>
                    <a:srgbClr val="FFFFFF"/>
                  </a:solidFill>
                  <a:latin typeface="Arial" panose="020B0604020202020204" pitchFamily="34" charset="0"/>
                  <a:cs typeface="Arial" panose="020B0604020202020204" pitchFamily="34" charset="0"/>
                </a:rPr>
                <a:t>Regional of sector specific modeling</a:t>
              </a:r>
              <a:endParaRPr lang="en-US" altLang="en-US" sz="1200">
                <a:latin typeface="Arial" panose="020B0604020202020204" pitchFamily="34" charset="0"/>
              </a:endParaRPr>
            </a:p>
          </p:txBody>
        </p:sp>
        <p:sp>
          <p:nvSpPr>
            <p:cNvPr id="63" name="Arrow: Right 62">
              <a:extLst>
                <a:ext uri="{FF2B5EF4-FFF2-40B4-BE49-F238E27FC236}">
                  <a16:creationId xmlns:a16="http://schemas.microsoft.com/office/drawing/2014/main" id="{12788FC0-CBF0-475D-BCF4-B3B10C153946}"/>
                </a:ext>
              </a:extLst>
            </p:cNvPr>
            <p:cNvSpPr/>
            <p:nvPr/>
          </p:nvSpPr>
          <p:spPr>
            <a:xfrm>
              <a:off x="2493010" y="5478606"/>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Graphic 66" descr="Question mark">
              <a:extLst>
                <a:ext uri="{FF2B5EF4-FFF2-40B4-BE49-F238E27FC236}">
                  <a16:creationId xmlns:a16="http://schemas.microsoft.com/office/drawing/2014/main" id="{3D03FDAD-D355-4638-9271-EF48CB3E166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37396" y="4432629"/>
              <a:ext cx="768891" cy="768891"/>
            </a:xfrm>
            <a:prstGeom prst="rect">
              <a:avLst/>
            </a:prstGeom>
          </p:spPr>
        </p:pic>
        <p:pic>
          <p:nvPicPr>
            <p:cNvPr id="70" name="Picture 2">
              <a:extLst>
                <a:ext uri="{FF2B5EF4-FFF2-40B4-BE49-F238E27FC236}">
                  <a16:creationId xmlns:a16="http://schemas.microsoft.com/office/drawing/2014/main" id="{A746D1F9-D9C0-4A1B-9C02-45D47AE971BB}"/>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926965" y="5157618"/>
              <a:ext cx="661764" cy="900000"/>
            </a:xfrm>
            <a:prstGeom prst="rect">
              <a:avLst/>
            </a:prstGeom>
            <a:noFill/>
            <a:extLst>
              <a:ext uri="{909E8E84-426E-40DD-AFC4-6F175D3DCCD1}">
                <a14:hiddenFill xmlns:a14="http://schemas.microsoft.com/office/drawing/2010/main">
                  <a:solidFill>
                    <a:srgbClr val="FFFFFF"/>
                  </a:solidFill>
                </a14:hiddenFill>
              </a:ext>
            </a:extLst>
          </p:spPr>
        </p:pic>
        <p:pic>
          <p:nvPicPr>
            <p:cNvPr id="68" name="Graphic 67" descr="Checkmark">
              <a:extLst>
                <a:ext uri="{FF2B5EF4-FFF2-40B4-BE49-F238E27FC236}">
                  <a16:creationId xmlns:a16="http://schemas.microsoft.com/office/drawing/2014/main" id="{C5046D40-2B88-4063-87D8-1784C4933F1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29733" y="5118070"/>
              <a:ext cx="672346" cy="672346"/>
            </a:xfrm>
            <a:prstGeom prst="rect">
              <a:avLst/>
            </a:prstGeom>
          </p:spPr>
        </p:pic>
      </p:grpSp>
      <p:grpSp>
        <p:nvGrpSpPr>
          <p:cNvPr id="32" name="Group 31">
            <a:extLst>
              <a:ext uri="{FF2B5EF4-FFF2-40B4-BE49-F238E27FC236}">
                <a16:creationId xmlns:a16="http://schemas.microsoft.com/office/drawing/2014/main" id="{58D33973-7CAB-474D-819D-8EE0BCE43E84}"/>
              </a:ext>
            </a:extLst>
          </p:cNvPr>
          <p:cNvGrpSpPr/>
          <p:nvPr/>
        </p:nvGrpSpPr>
        <p:grpSpPr>
          <a:xfrm>
            <a:off x="344538" y="3005875"/>
            <a:ext cx="5261138" cy="949290"/>
            <a:chOff x="307962" y="3652851"/>
            <a:chExt cx="5261138" cy="949290"/>
          </a:xfrm>
        </p:grpSpPr>
        <p:sp>
          <p:nvSpPr>
            <p:cNvPr id="58" name="Text Box 11">
              <a:extLst>
                <a:ext uri="{FF2B5EF4-FFF2-40B4-BE49-F238E27FC236}">
                  <a16:creationId xmlns:a16="http://schemas.microsoft.com/office/drawing/2014/main" id="{50DB6561-2149-4FC8-B0EF-BAA21BEDB744}"/>
                </a:ext>
              </a:extLst>
            </p:cNvPr>
            <p:cNvSpPr txBox="1">
              <a:spLocks noChangeArrowheads="1"/>
            </p:cNvSpPr>
            <p:nvPr/>
          </p:nvSpPr>
          <p:spPr bwMode="auto">
            <a:xfrm>
              <a:off x="3063138" y="3828141"/>
              <a:ext cx="1800000" cy="646331"/>
            </a:xfrm>
            <a:prstGeom prst="rect">
              <a:avLst/>
            </a:prstGeom>
            <a:solidFill>
              <a:srgbClr val="5EB9A9"/>
            </a:solidFill>
            <a:ln w="9525">
              <a:solidFill>
                <a:srgbClr val="5EB9A9"/>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latin typeface="Arial" panose="020B0604020202020204" pitchFamily="34" charset="0"/>
                  <a:ea typeface="Calibri" panose="020F0502020204030204" pitchFamily="34" charset="0"/>
                  <a:cs typeface="Arial" panose="020B0604020202020204" pitchFamily="34" charset="0"/>
                  <a:hlinkClick r:id="rId11"/>
                </a:rPr>
                <a:t>VCP19</a:t>
              </a: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hlinkClick r:id="rId11"/>
                </a:rPr>
                <a:t> technical report</a:t>
              </a: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 s</a:t>
              </a:r>
              <a:r>
                <a:rPr lang="en-US" altLang="en-US" sz="1200">
                  <a:solidFill>
                    <a:srgbClr val="FFFFFF"/>
                  </a:solidFill>
                  <a:latin typeface="Arial" panose="020B0604020202020204" pitchFamily="34" charset="0"/>
                  <a:cs typeface="Arial" panose="020B0604020202020204" pitchFamily="34" charset="0"/>
                </a:rPr>
                <a:t>ummary information</a:t>
              </a:r>
            </a:p>
            <a:p>
              <a:pPr eaLnBrk="0" fontAlgn="base" hangingPunct="0">
                <a:spcBef>
                  <a:spcPct val="0"/>
                </a:spcBef>
                <a:spcAft>
                  <a:spcPct val="0"/>
                </a:spcAft>
              </a:pPr>
              <a:endParaRPr lang="en-US" altLang="en-US" sz="1200">
                <a:latin typeface="Arial" panose="020B0604020202020204" pitchFamily="34" charset="0"/>
              </a:endParaRPr>
            </a:p>
          </p:txBody>
        </p:sp>
        <p:sp>
          <p:nvSpPr>
            <p:cNvPr id="53" name="TextBox 93">
              <a:extLst>
                <a:ext uri="{FF2B5EF4-FFF2-40B4-BE49-F238E27FC236}">
                  <a16:creationId xmlns:a16="http://schemas.microsoft.com/office/drawing/2014/main" id="{EE38A145-57E5-4037-B191-AFCA47BFFB4D}"/>
                </a:ext>
              </a:extLst>
            </p:cNvPr>
            <p:cNvSpPr txBox="1">
              <a:spLocks noChangeArrowheads="1"/>
            </p:cNvSpPr>
            <p:nvPr/>
          </p:nvSpPr>
          <p:spPr bwMode="auto">
            <a:xfrm>
              <a:off x="307962" y="3828141"/>
              <a:ext cx="2160000" cy="648000"/>
            </a:xfrm>
            <a:prstGeom prst="rect">
              <a:avLst/>
            </a:prstGeom>
            <a:solidFill>
              <a:srgbClr val="3D95B8"/>
            </a:solidFill>
            <a:ln w="9525">
              <a:solidFill>
                <a:srgbClr val="3D95B8"/>
              </a:solidFill>
              <a:miter lim="800000"/>
              <a:headEnd/>
              <a:tailEnd/>
            </a:ln>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1200">
                  <a:solidFill>
                    <a:srgbClr val="FFFFFF"/>
                  </a:solidFill>
                  <a:latin typeface="Arial"/>
                  <a:ea typeface="Calibri" panose="020F0502020204030204" pitchFamily="34" charset="0"/>
                  <a:cs typeface="Arial"/>
                </a:rPr>
                <a:t>Identify climate change impacts </a:t>
              </a:r>
              <a:endParaRPr lang="en-US" altLang="en-US" sz="1200">
                <a:solidFill>
                  <a:srgbClr val="FFFFFF"/>
                </a:solidFill>
                <a:latin typeface="Arial" panose="020B0604020202020204" pitchFamily="34" charset="0"/>
                <a:cs typeface="Arial" panose="020B0604020202020204" pitchFamily="34" charset="0"/>
              </a:endParaRPr>
            </a:p>
          </p:txBody>
        </p:sp>
        <p:sp>
          <p:nvSpPr>
            <p:cNvPr id="62" name="Arrow: Right 61">
              <a:extLst>
                <a:ext uri="{FF2B5EF4-FFF2-40B4-BE49-F238E27FC236}">
                  <a16:creationId xmlns:a16="http://schemas.microsoft.com/office/drawing/2014/main" id="{551F59AC-86B4-4901-9B97-650B4A4F9860}"/>
                </a:ext>
              </a:extLst>
            </p:cNvPr>
            <p:cNvSpPr/>
            <p:nvPr/>
          </p:nvSpPr>
          <p:spPr>
            <a:xfrm>
              <a:off x="2493010" y="4023129"/>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descr="Question mark">
              <a:extLst>
                <a:ext uri="{FF2B5EF4-FFF2-40B4-BE49-F238E27FC236}">
                  <a16:creationId xmlns:a16="http://schemas.microsoft.com/office/drawing/2014/main" id="{F3E055E7-08C7-47D6-9312-9EC1EEECADC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45485" y="3652851"/>
              <a:ext cx="768891" cy="768891"/>
            </a:xfrm>
            <a:prstGeom prst="rect">
              <a:avLst/>
            </a:prstGeom>
          </p:spPr>
        </p:pic>
        <p:pic>
          <p:nvPicPr>
            <p:cNvPr id="21" name="Picture 20">
              <a:extLst>
                <a:ext uri="{FF2B5EF4-FFF2-40B4-BE49-F238E27FC236}">
                  <a16:creationId xmlns:a16="http://schemas.microsoft.com/office/drawing/2014/main" id="{DF3BF29F-B98C-4DCA-837E-ECD3AF71490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926965" y="3702141"/>
              <a:ext cx="642135" cy="900000"/>
            </a:xfrm>
            <a:prstGeom prst="rect">
              <a:avLst/>
            </a:prstGeom>
          </p:spPr>
        </p:pic>
        <p:pic>
          <p:nvPicPr>
            <p:cNvPr id="69" name="Graphic 68" descr="Checkmark">
              <a:extLst>
                <a:ext uri="{FF2B5EF4-FFF2-40B4-BE49-F238E27FC236}">
                  <a16:creationId xmlns:a16="http://schemas.microsoft.com/office/drawing/2014/main" id="{B16DC6D6-6CEA-44ED-B8B5-BCBE60590A4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30993" y="3873642"/>
              <a:ext cx="672346" cy="672346"/>
            </a:xfrm>
            <a:prstGeom prst="rect">
              <a:avLst/>
            </a:prstGeom>
          </p:spPr>
        </p:pic>
      </p:grpSp>
      <p:grpSp>
        <p:nvGrpSpPr>
          <p:cNvPr id="36" name="Group 35">
            <a:extLst>
              <a:ext uri="{FF2B5EF4-FFF2-40B4-BE49-F238E27FC236}">
                <a16:creationId xmlns:a16="http://schemas.microsoft.com/office/drawing/2014/main" id="{91FB7E21-A014-4A32-A7A0-5A75D6477463}"/>
              </a:ext>
            </a:extLst>
          </p:cNvPr>
          <p:cNvGrpSpPr/>
          <p:nvPr/>
        </p:nvGrpSpPr>
        <p:grpSpPr>
          <a:xfrm>
            <a:off x="344538" y="2070238"/>
            <a:ext cx="5259003" cy="960753"/>
            <a:chOff x="307962" y="2597882"/>
            <a:chExt cx="5259003" cy="960753"/>
          </a:xfrm>
        </p:grpSpPr>
        <p:sp>
          <p:nvSpPr>
            <p:cNvPr id="8" name="TextBox 92">
              <a:extLst>
                <a:ext uri="{FF2B5EF4-FFF2-40B4-BE49-F238E27FC236}">
                  <a16:creationId xmlns:a16="http://schemas.microsoft.com/office/drawing/2014/main" id="{7F1A724A-45C7-42D4-8C19-9F6FDE9F6E89}"/>
                </a:ext>
              </a:extLst>
            </p:cNvPr>
            <p:cNvSpPr txBox="1">
              <a:spLocks noChangeArrowheads="1"/>
            </p:cNvSpPr>
            <p:nvPr/>
          </p:nvSpPr>
          <p:spPr bwMode="auto">
            <a:xfrm>
              <a:off x="3072869" y="2719370"/>
              <a:ext cx="1800000" cy="648000"/>
            </a:xfrm>
            <a:prstGeom prst="rect">
              <a:avLst/>
            </a:prstGeom>
            <a:solidFill>
              <a:srgbClr val="5EB9A9"/>
            </a:solidFill>
            <a:ln w="9525">
              <a:solidFill>
                <a:srgbClr val="5EB9A9"/>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latin typeface="Arial" panose="020B0604020202020204" pitchFamily="34" charset="0"/>
                  <a:ea typeface="Calibri" panose="020F0502020204030204" pitchFamily="34" charset="0"/>
                  <a:cs typeface="Arial" panose="020B0604020202020204" pitchFamily="34" charset="0"/>
                  <a:hlinkClick r:id="rId13"/>
                </a:rPr>
                <a:t>Climate Science Report</a:t>
              </a:r>
              <a:endParaRPr lang="en-US" altLang="en-US" sz="1200">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endParaRPr lang="en-US" altLang="en-US" sz="1200">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endParaRPr lang="en-US" altLang="en-US" sz="1200">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US" altLang="en-US" sz="1200">
                  <a:latin typeface="Arial" panose="020B0604020202020204" pitchFamily="34" charset="0"/>
                  <a:ea typeface="Calibri" panose="020F0502020204030204" pitchFamily="34" charset="0"/>
                  <a:cs typeface="Arial" panose="020B0604020202020204" pitchFamily="34" charset="0"/>
                </a:rPr>
                <a:t> </a:t>
              </a: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51" name="TextBox 91">
              <a:extLst>
                <a:ext uri="{FF2B5EF4-FFF2-40B4-BE49-F238E27FC236}">
                  <a16:creationId xmlns:a16="http://schemas.microsoft.com/office/drawing/2014/main" id="{D86E661B-2683-4D9B-BCC5-1711596BC874}"/>
                </a:ext>
              </a:extLst>
            </p:cNvPr>
            <p:cNvSpPr txBox="1">
              <a:spLocks noChangeArrowheads="1"/>
            </p:cNvSpPr>
            <p:nvPr/>
          </p:nvSpPr>
          <p:spPr bwMode="auto">
            <a:xfrm>
              <a:off x="307962" y="2719370"/>
              <a:ext cx="2160000" cy="648000"/>
            </a:xfrm>
            <a:prstGeom prst="rect">
              <a:avLst/>
            </a:prstGeom>
            <a:solidFill>
              <a:srgbClr val="3D95B8"/>
            </a:solidFill>
            <a:ln w="9525">
              <a:solidFill>
                <a:srgbClr val="3D95B8"/>
              </a:solidFill>
              <a:miter lim="800000"/>
              <a:headEnd/>
              <a:tailEnd/>
            </a:ln>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1200">
                  <a:solidFill>
                    <a:srgbClr val="FFFFFF"/>
                  </a:solidFill>
                  <a:latin typeface="Arial"/>
                  <a:ea typeface="Calibri" panose="020F0502020204030204" pitchFamily="34" charset="0"/>
                  <a:cs typeface="Arial"/>
                </a:rPr>
                <a:t>Statewide information </a:t>
              </a:r>
              <a:endParaRPr lang="en-US" altLang="en-US" sz="1200">
                <a:solidFill>
                  <a:srgbClr val="FFFFFF"/>
                </a:solidFill>
                <a:latin typeface="Arial"/>
                <a:cs typeface="Arial"/>
              </a:endParaRPr>
            </a:p>
          </p:txBody>
        </p:sp>
        <p:sp>
          <p:nvSpPr>
            <p:cNvPr id="57" name="Arrow: Right 56">
              <a:extLst>
                <a:ext uri="{FF2B5EF4-FFF2-40B4-BE49-F238E27FC236}">
                  <a16:creationId xmlns:a16="http://schemas.microsoft.com/office/drawing/2014/main" id="{C24C3A32-F13A-43A7-BFC4-64F6571D4EED}"/>
                </a:ext>
              </a:extLst>
            </p:cNvPr>
            <p:cNvSpPr/>
            <p:nvPr/>
          </p:nvSpPr>
          <p:spPr>
            <a:xfrm>
              <a:off x="2493010" y="2938088"/>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136DDE3-1D01-43FA-8DFD-75F74A1A5631}"/>
                </a:ext>
              </a:extLst>
            </p:cNvPr>
            <p:cNvGrpSpPr/>
            <p:nvPr/>
          </p:nvGrpSpPr>
          <p:grpSpPr>
            <a:xfrm>
              <a:off x="2039704" y="2597882"/>
              <a:ext cx="360418" cy="591737"/>
              <a:chOff x="2039704" y="2597882"/>
              <a:chExt cx="360418" cy="591737"/>
            </a:xfrm>
          </p:grpSpPr>
          <p:sp>
            <p:nvSpPr>
              <p:cNvPr id="28" name="Freeform: Shape 27">
                <a:extLst>
                  <a:ext uri="{FF2B5EF4-FFF2-40B4-BE49-F238E27FC236}">
                    <a16:creationId xmlns:a16="http://schemas.microsoft.com/office/drawing/2014/main" id="{C7B8ABE3-2C86-4C7C-BFA8-3DC104A1A07C}"/>
                  </a:ext>
                </a:extLst>
              </p:cNvPr>
              <p:cNvSpPr/>
              <p:nvPr/>
            </p:nvSpPr>
            <p:spPr>
              <a:xfrm>
                <a:off x="2166891" y="3085498"/>
                <a:ext cx="104121" cy="104121"/>
              </a:xfrm>
              <a:custGeom>
                <a:avLst/>
                <a:gdLst>
                  <a:gd name="connsiteX0" fmla="*/ 106043 w 104120"/>
                  <a:gd name="connsiteY0" fmla="*/ 53021 h 104120"/>
                  <a:gd name="connsiteX1" fmla="*/ 53021 w 104120"/>
                  <a:gd name="connsiteY1" fmla="*/ 106043 h 104120"/>
                  <a:gd name="connsiteX2" fmla="*/ 0 w 104120"/>
                  <a:gd name="connsiteY2" fmla="*/ 53021 h 104120"/>
                  <a:gd name="connsiteX3" fmla="*/ 53021 w 104120"/>
                  <a:gd name="connsiteY3" fmla="*/ 0 h 104120"/>
                  <a:gd name="connsiteX4" fmla="*/ 106043 w 104120"/>
                  <a:gd name="connsiteY4" fmla="*/ 53021 h 104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20" h="104120">
                    <a:moveTo>
                      <a:pt x="106043" y="53021"/>
                    </a:moveTo>
                    <a:cubicBezTo>
                      <a:pt x="106043" y="82304"/>
                      <a:pt x="82304" y="106043"/>
                      <a:pt x="53021" y="106043"/>
                    </a:cubicBezTo>
                    <a:cubicBezTo>
                      <a:pt x="23739" y="106043"/>
                      <a:pt x="0" y="82304"/>
                      <a:pt x="0" y="53021"/>
                    </a:cubicBezTo>
                    <a:cubicBezTo>
                      <a:pt x="0" y="23739"/>
                      <a:pt x="23739" y="0"/>
                      <a:pt x="53021" y="0"/>
                    </a:cubicBezTo>
                    <a:cubicBezTo>
                      <a:pt x="82304" y="0"/>
                      <a:pt x="106043" y="23739"/>
                      <a:pt x="106043" y="53021"/>
                    </a:cubicBezTo>
                    <a:close/>
                  </a:path>
                </a:pathLst>
              </a:custGeom>
              <a:solidFill>
                <a:srgbClr val="000000"/>
              </a:solidFill>
              <a:ln w="7938"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B8F52801-46D4-42BF-A73C-9604FDD49B7A}"/>
                  </a:ext>
                </a:extLst>
              </p:cNvPr>
              <p:cNvSpPr/>
              <p:nvPr/>
            </p:nvSpPr>
            <p:spPr>
              <a:xfrm>
                <a:off x="2039704" y="2597882"/>
                <a:ext cx="360418" cy="448520"/>
              </a:xfrm>
              <a:custGeom>
                <a:avLst/>
                <a:gdLst>
                  <a:gd name="connsiteX0" fmla="*/ 212246 w 360417"/>
                  <a:gd name="connsiteY0" fmla="*/ 347694 h 448519"/>
                  <a:gd name="connsiteX1" fmla="*/ 212246 w 360417"/>
                  <a:gd name="connsiteY1" fmla="*/ 449011 h 448519"/>
                  <a:gd name="connsiteX2" fmla="*/ 148172 w 360417"/>
                  <a:gd name="connsiteY2" fmla="*/ 449011 h 448519"/>
                  <a:gd name="connsiteX3" fmla="*/ 148172 w 360417"/>
                  <a:gd name="connsiteY3" fmla="*/ 286262 h 448519"/>
                  <a:gd name="connsiteX4" fmla="*/ 180209 w 360417"/>
                  <a:gd name="connsiteY4" fmla="*/ 286262 h 448519"/>
                  <a:gd name="connsiteX5" fmla="*/ 296824 w 360417"/>
                  <a:gd name="connsiteY5" fmla="*/ 180220 h 448519"/>
                  <a:gd name="connsiteX6" fmla="*/ 185394 w 360417"/>
                  <a:gd name="connsiteY6" fmla="*/ 63604 h 448519"/>
                  <a:gd name="connsiteX7" fmla="*/ 180209 w 360417"/>
                  <a:gd name="connsiteY7" fmla="*/ 63604 h 448519"/>
                  <a:gd name="connsiteX8" fmla="*/ 63594 w 360417"/>
                  <a:gd name="connsiteY8" fmla="*/ 184705 h 448519"/>
                  <a:gd name="connsiteX9" fmla="*/ 0 w 360417"/>
                  <a:gd name="connsiteY9" fmla="*/ 184705 h 448519"/>
                  <a:gd name="connsiteX10" fmla="*/ 180209 w 360417"/>
                  <a:gd name="connsiteY10" fmla="*/ 11 h 448519"/>
                  <a:gd name="connsiteX11" fmla="*/ 360418 w 360417"/>
                  <a:gd name="connsiteY11" fmla="*/ 176354 h 448519"/>
                  <a:gd name="connsiteX12" fmla="*/ 360418 w 360417"/>
                  <a:gd name="connsiteY12" fmla="*/ 180220 h 448519"/>
                  <a:gd name="connsiteX13" fmla="*/ 212246 w 360417"/>
                  <a:gd name="connsiteY13" fmla="*/ 347694 h 44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417" h="448519">
                    <a:moveTo>
                      <a:pt x="212246" y="347694"/>
                    </a:moveTo>
                    <a:lnTo>
                      <a:pt x="212246" y="449011"/>
                    </a:lnTo>
                    <a:lnTo>
                      <a:pt x="148172" y="449011"/>
                    </a:lnTo>
                    <a:lnTo>
                      <a:pt x="148172" y="286262"/>
                    </a:lnTo>
                    <a:lnTo>
                      <a:pt x="180209" y="286262"/>
                    </a:lnTo>
                    <a:cubicBezTo>
                      <a:pt x="251011" y="286262"/>
                      <a:pt x="296824" y="244614"/>
                      <a:pt x="296824" y="180220"/>
                    </a:cubicBezTo>
                    <a:cubicBezTo>
                      <a:pt x="298256" y="117247"/>
                      <a:pt x="248367" y="65036"/>
                      <a:pt x="185394" y="63604"/>
                    </a:cubicBezTo>
                    <a:cubicBezTo>
                      <a:pt x="183666" y="63565"/>
                      <a:pt x="181937" y="63565"/>
                      <a:pt x="180209" y="63604"/>
                    </a:cubicBezTo>
                    <a:cubicBezTo>
                      <a:pt x="107164" y="63604"/>
                      <a:pt x="63594" y="111660"/>
                      <a:pt x="63594" y="184705"/>
                    </a:cubicBezTo>
                    <a:lnTo>
                      <a:pt x="0" y="184705"/>
                    </a:lnTo>
                    <a:cubicBezTo>
                      <a:pt x="0" y="76900"/>
                      <a:pt x="72084" y="11"/>
                      <a:pt x="180209" y="11"/>
                    </a:cubicBezTo>
                    <a:cubicBezTo>
                      <a:pt x="278668" y="-1057"/>
                      <a:pt x="359350" y="77895"/>
                      <a:pt x="360418" y="176354"/>
                    </a:cubicBezTo>
                    <a:cubicBezTo>
                      <a:pt x="360431" y="177642"/>
                      <a:pt x="360431" y="178931"/>
                      <a:pt x="360418" y="180220"/>
                    </a:cubicBezTo>
                    <a:cubicBezTo>
                      <a:pt x="360418" y="269843"/>
                      <a:pt x="301149" y="335199"/>
                      <a:pt x="212246" y="347694"/>
                    </a:cubicBezTo>
                    <a:close/>
                  </a:path>
                </a:pathLst>
              </a:custGeom>
              <a:solidFill>
                <a:srgbClr val="000000"/>
              </a:solidFill>
              <a:ln w="7938" cap="flat">
                <a:noFill/>
                <a:prstDash val="solid"/>
                <a:miter/>
              </a:ln>
            </p:spPr>
            <p:txBody>
              <a:bodyPr rtlCol="0" anchor="ctr"/>
              <a:lstStyle/>
              <a:p>
                <a:endParaRPr lang="en-AU"/>
              </a:p>
            </p:txBody>
          </p:sp>
        </p:grpSp>
        <p:pic>
          <p:nvPicPr>
            <p:cNvPr id="1028" name="Picture 4" descr="Victorian Climate Science Report 2019">
              <a:extLst>
                <a:ext uri="{FF2B5EF4-FFF2-40B4-BE49-F238E27FC236}">
                  <a16:creationId xmlns:a16="http://schemas.microsoft.com/office/drawing/2014/main" id="{3A8842DC-3E29-439A-A2C0-5F86D0D4B357}"/>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926965" y="2658635"/>
              <a:ext cx="64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30" name="Graphic 151" descr="Checkmark">
              <a:extLst>
                <a:ext uri="{FF2B5EF4-FFF2-40B4-BE49-F238E27FC236}">
                  <a16:creationId xmlns:a16="http://schemas.microsoft.com/office/drawing/2014/main" id="{E0CA5D57-69A0-4C33-81B2-403397A88002}"/>
                </a:ext>
              </a:extLst>
            </p:cNvPr>
            <p:cNvSpPr/>
            <p:nvPr/>
          </p:nvSpPr>
          <p:spPr>
            <a:xfrm>
              <a:off x="4651967" y="2782398"/>
              <a:ext cx="644332" cy="448231"/>
            </a:xfrm>
            <a:custGeom>
              <a:avLst/>
              <a:gdLst>
                <a:gd name="connsiteX0" fmla="*/ 590404 w 644331"/>
                <a:gd name="connsiteY0" fmla="*/ 0 h 448230"/>
                <a:gd name="connsiteX1" fmla="*/ 231819 w 644331"/>
                <a:gd name="connsiteY1" fmla="*/ 338974 h 448230"/>
                <a:gd name="connsiteX2" fmla="*/ 59531 w 644331"/>
                <a:gd name="connsiteY2" fmla="*/ 162484 h 448230"/>
                <a:gd name="connsiteX3" fmla="*/ 0 w 644331"/>
                <a:gd name="connsiteY3" fmla="*/ 219213 h 448230"/>
                <a:gd name="connsiteX4" fmla="*/ 229018 w 644331"/>
                <a:gd name="connsiteY4" fmla="*/ 454534 h 448230"/>
                <a:gd name="connsiteX5" fmla="*/ 289249 w 644331"/>
                <a:gd name="connsiteY5" fmla="*/ 398505 h 448230"/>
                <a:gd name="connsiteX6" fmla="*/ 647133 w 644331"/>
                <a:gd name="connsiteY6" fmla="*/ 58830 h 44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331" h="448230">
                  <a:moveTo>
                    <a:pt x="590404" y="0"/>
                  </a:moveTo>
                  <a:lnTo>
                    <a:pt x="231819" y="338974"/>
                  </a:lnTo>
                  <a:lnTo>
                    <a:pt x="59531" y="162484"/>
                  </a:lnTo>
                  <a:lnTo>
                    <a:pt x="0" y="219213"/>
                  </a:lnTo>
                  <a:lnTo>
                    <a:pt x="229018" y="454534"/>
                  </a:lnTo>
                  <a:lnTo>
                    <a:pt x="289249" y="398505"/>
                  </a:lnTo>
                  <a:lnTo>
                    <a:pt x="647133" y="58830"/>
                  </a:lnTo>
                  <a:close/>
                </a:path>
              </a:pathLst>
            </a:custGeom>
            <a:solidFill>
              <a:srgbClr val="FF0000"/>
            </a:solidFill>
            <a:ln w="6945" cap="flat">
              <a:noFill/>
              <a:prstDash val="solid"/>
              <a:miter/>
            </a:ln>
          </p:spPr>
          <p:txBody>
            <a:bodyPr rtlCol="0" anchor="ctr"/>
            <a:lstStyle/>
            <a:p>
              <a:endParaRPr lang="en-AU"/>
            </a:p>
          </p:txBody>
        </p:sp>
      </p:grpSp>
      <p:grpSp>
        <p:nvGrpSpPr>
          <p:cNvPr id="45" name="Group 44">
            <a:extLst>
              <a:ext uri="{FF2B5EF4-FFF2-40B4-BE49-F238E27FC236}">
                <a16:creationId xmlns:a16="http://schemas.microsoft.com/office/drawing/2014/main" id="{2E5F47DC-FD17-4EFD-96C7-9CC53D8A5A79}"/>
              </a:ext>
            </a:extLst>
          </p:cNvPr>
          <p:cNvGrpSpPr/>
          <p:nvPr/>
        </p:nvGrpSpPr>
        <p:grpSpPr>
          <a:xfrm>
            <a:off x="6143648" y="1704954"/>
            <a:ext cx="5914892" cy="2181390"/>
            <a:chOff x="6107072" y="2241402"/>
            <a:chExt cx="5914892" cy="2181390"/>
          </a:xfrm>
        </p:grpSpPr>
        <p:sp>
          <p:nvSpPr>
            <p:cNvPr id="39" name="TextBox 96">
              <a:extLst>
                <a:ext uri="{FF2B5EF4-FFF2-40B4-BE49-F238E27FC236}">
                  <a16:creationId xmlns:a16="http://schemas.microsoft.com/office/drawing/2014/main" id="{E233D83E-6B78-4818-B2FD-5618AD38A0BF}"/>
                </a:ext>
              </a:extLst>
            </p:cNvPr>
            <p:cNvSpPr txBox="1">
              <a:spLocks noChangeArrowheads="1"/>
            </p:cNvSpPr>
            <p:nvPr/>
          </p:nvSpPr>
          <p:spPr bwMode="auto">
            <a:xfrm>
              <a:off x="10541358" y="3591795"/>
              <a:ext cx="1480606" cy="830997"/>
            </a:xfrm>
            <a:prstGeom prst="rect">
              <a:avLst/>
            </a:prstGeom>
            <a:solidFill>
              <a:schemeClr val="bg2">
                <a:lumMod val="50000"/>
              </a:schemeClr>
            </a:solidFill>
            <a:ln w="9525">
              <a:solidFill>
                <a:srgbClr val="3D95B8"/>
              </a:solidFill>
              <a:miter lim="800000"/>
              <a:headEnd/>
              <a:tailEnd/>
            </a:ln>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hlinkClick r:id="rId15"/>
              </a:endParaRPr>
            </a:p>
            <a:p>
              <a:pPr algn="ctr" eaLnBrk="0" fontAlgn="base" hangingPunct="0">
                <a:spcBef>
                  <a:spcPct val="0"/>
                </a:spcBef>
                <a:spcAft>
                  <a:spcPct val="0"/>
                </a:spcAft>
              </a:pPr>
              <a:r>
                <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hlinkClick r:id="rId15"/>
                </a:rPr>
                <a:t>Application ready data sets</a:t>
              </a: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eaLnBrk="0" fontAlgn="base" hangingPunct="0">
                <a:spcBef>
                  <a:spcPct val="0"/>
                </a:spcBef>
                <a:spcAft>
                  <a:spcPct val="0"/>
                </a:spcAft>
              </a:pPr>
              <a:endParaRPr lang="en-US" altLang="en-US" sz="1200">
                <a:solidFill>
                  <a:schemeClr val="bg1"/>
                </a:solidFill>
                <a:latin typeface="Arial" panose="020B0604020202020204" pitchFamily="34" charset="0"/>
                <a:cs typeface="Arial" panose="020B0604020202020204" pitchFamily="34" charset="0"/>
              </a:endParaRPr>
            </a:p>
          </p:txBody>
        </p:sp>
        <p:sp>
          <p:nvSpPr>
            <p:cNvPr id="59" name="TextBox 96">
              <a:extLst>
                <a:ext uri="{FF2B5EF4-FFF2-40B4-BE49-F238E27FC236}">
                  <a16:creationId xmlns:a16="http://schemas.microsoft.com/office/drawing/2014/main" id="{74BF2745-E62B-4CF7-A883-AED56E027672}"/>
                </a:ext>
              </a:extLst>
            </p:cNvPr>
            <p:cNvSpPr txBox="1">
              <a:spLocks noChangeArrowheads="1"/>
            </p:cNvSpPr>
            <p:nvPr/>
          </p:nvSpPr>
          <p:spPr bwMode="auto">
            <a:xfrm>
              <a:off x="8283493" y="3493129"/>
              <a:ext cx="1656596" cy="461665"/>
            </a:xfrm>
            <a:prstGeom prst="rect">
              <a:avLst/>
            </a:prstGeom>
            <a:solidFill>
              <a:srgbClr val="002060"/>
            </a:solidFill>
            <a:ln w="9525">
              <a:solidFill>
                <a:srgbClr val="3D95B8"/>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Data for incorporating into existing models </a:t>
              </a:r>
              <a:endParaRPr lang="en-US" altLang="en-US" sz="1200">
                <a:latin typeface="Arial" panose="020B0604020202020204" pitchFamily="34" charset="0"/>
              </a:endParaRPr>
            </a:p>
          </p:txBody>
        </p:sp>
        <p:sp>
          <p:nvSpPr>
            <p:cNvPr id="60" name="TextBox 96">
              <a:extLst>
                <a:ext uri="{FF2B5EF4-FFF2-40B4-BE49-F238E27FC236}">
                  <a16:creationId xmlns:a16="http://schemas.microsoft.com/office/drawing/2014/main" id="{50F62196-264E-422C-8CC0-A5FF59171A3B}"/>
                </a:ext>
              </a:extLst>
            </p:cNvPr>
            <p:cNvSpPr txBox="1">
              <a:spLocks noChangeArrowheads="1"/>
            </p:cNvSpPr>
            <p:nvPr/>
          </p:nvSpPr>
          <p:spPr bwMode="auto">
            <a:xfrm>
              <a:off x="8283493" y="3041798"/>
              <a:ext cx="1656596" cy="276999"/>
            </a:xfrm>
            <a:prstGeom prst="rect">
              <a:avLst/>
            </a:prstGeom>
            <a:solidFill>
              <a:srgbClr val="002060"/>
            </a:solidFill>
            <a:ln w="9525">
              <a:solidFill>
                <a:srgbClr val="3D95B8"/>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Detailed study</a:t>
              </a:r>
              <a:endParaRPr lang="en-US" altLang="en-US" sz="1200">
                <a:latin typeface="Arial" panose="020B0604020202020204" pitchFamily="34" charset="0"/>
              </a:endParaRPr>
            </a:p>
          </p:txBody>
        </p:sp>
        <p:sp>
          <p:nvSpPr>
            <p:cNvPr id="61" name="TextBox 96">
              <a:extLst>
                <a:ext uri="{FF2B5EF4-FFF2-40B4-BE49-F238E27FC236}">
                  <a16:creationId xmlns:a16="http://schemas.microsoft.com/office/drawing/2014/main" id="{2AC73911-D4E4-4D24-9602-E55EA057AB6F}"/>
                </a:ext>
              </a:extLst>
            </p:cNvPr>
            <p:cNvSpPr txBox="1">
              <a:spLocks noChangeArrowheads="1"/>
            </p:cNvSpPr>
            <p:nvPr/>
          </p:nvSpPr>
          <p:spPr bwMode="auto">
            <a:xfrm>
              <a:off x="6107072" y="2241402"/>
              <a:ext cx="1398688" cy="1938992"/>
            </a:xfrm>
            <a:prstGeom prst="rect">
              <a:avLst/>
            </a:prstGeom>
            <a:solidFill>
              <a:schemeClr val="accent4">
                <a:lumMod val="50000"/>
              </a:schemeClr>
            </a:solidFill>
            <a:ln w="9525">
              <a:solidFill>
                <a:srgbClr val="3D95B8"/>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endPar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More information or data required?</a:t>
              </a:r>
            </a:p>
            <a:p>
              <a:pPr eaLnBrk="0" fontAlgn="base" hangingPunct="0">
                <a:spcBef>
                  <a:spcPct val="0"/>
                </a:spcBef>
                <a:spcAft>
                  <a:spcPct val="0"/>
                </a:spcAft>
              </a:pPr>
              <a:r>
                <a:rPr lang="en-US" altLang="en-US" sz="1200">
                  <a:latin typeface="Arial" panose="020B0604020202020204" pitchFamily="34" charset="0"/>
                  <a:ea typeface="Calibri" panose="020F0502020204030204" pitchFamily="34" charset="0"/>
                  <a:cs typeface="Arial" panose="020B0604020202020204" pitchFamily="34" charset="0"/>
                  <a:hlinkClick r:id="rId11"/>
                </a:rPr>
                <a:t>VCP19</a:t>
              </a: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hlinkClick r:id="rId11"/>
                </a:rPr>
                <a:t> technical report</a:t>
              </a:r>
              <a:endPar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US" altLang="en-US" sz="1200">
                  <a:solidFill>
                    <a:srgbClr val="FFFFFF"/>
                  </a:solidFill>
                  <a:latin typeface="Arial" panose="020B0604020202020204" pitchFamily="34" charset="0"/>
                  <a:cs typeface="Arial" panose="020B0604020202020204" pitchFamily="34" charset="0"/>
                </a:rPr>
                <a:t>And </a:t>
              </a:r>
            </a:p>
            <a:p>
              <a:pPr eaLnBrk="0" fontAlgn="base" hangingPunct="0">
                <a:spcBef>
                  <a:spcPct val="0"/>
                </a:spcBef>
                <a:spcAft>
                  <a:spcPct val="0"/>
                </a:spcAft>
              </a:pPr>
              <a:r>
                <a:rPr lang="en-US" altLang="en-US" sz="1200">
                  <a:latin typeface="Arial" panose="020B0604020202020204" pitchFamily="34" charset="0"/>
                  <a:ea typeface="Calibri" panose="020F0502020204030204" pitchFamily="34" charset="0"/>
                  <a:cs typeface="Arial" panose="020B0604020202020204" pitchFamily="34" charset="0"/>
                  <a:hlinkClick r:id="rId9"/>
                </a:rPr>
                <a:t>VCP19</a:t>
              </a: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 regional reports</a:t>
              </a:r>
            </a:p>
            <a:p>
              <a:pPr eaLnBrk="0" fontAlgn="base" hangingPunct="0">
                <a:spcBef>
                  <a:spcPct val="0"/>
                </a:spcBef>
                <a:spcAft>
                  <a:spcPct val="0"/>
                </a:spcAft>
              </a:pPr>
              <a:endPar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endParaRPr lang="en-US" altLang="en-US" sz="1200">
                <a:latin typeface="Arial" panose="020B0604020202020204" pitchFamily="34" charset="0"/>
              </a:endParaRPr>
            </a:p>
          </p:txBody>
        </p:sp>
        <p:sp>
          <p:nvSpPr>
            <p:cNvPr id="64" name="TextBox 96">
              <a:extLst>
                <a:ext uri="{FF2B5EF4-FFF2-40B4-BE49-F238E27FC236}">
                  <a16:creationId xmlns:a16="http://schemas.microsoft.com/office/drawing/2014/main" id="{4E17E93B-980A-41EC-8F07-AEB2F3802F7B}"/>
                </a:ext>
              </a:extLst>
            </p:cNvPr>
            <p:cNvSpPr txBox="1">
              <a:spLocks noChangeArrowheads="1"/>
            </p:cNvSpPr>
            <p:nvPr/>
          </p:nvSpPr>
          <p:spPr bwMode="auto">
            <a:xfrm>
              <a:off x="10541358" y="2590647"/>
              <a:ext cx="1480605" cy="830997"/>
            </a:xfrm>
            <a:prstGeom prst="rect">
              <a:avLst/>
            </a:prstGeom>
            <a:solidFill>
              <a:schemeClr val="bg2">
                <a:lumMod val="90000"/>
              </a:schemeClr>
            </a:solidFill>
            <a:ln w="9525">
              <a:solidFill>
                <a:srgbClr val="3D95B8"/>
              </a:solidFill>
              <a:miter lim="800000"/>
              <a:headEnd/>
              <a:tailEnd/>
            </a:ln>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hlinkClick r:id="rId15"/>
              </a:endParaRPr>
            </a:p>
            <a:p>
              <a:pPr algn="ctr" eaLnBrk="0" fontAlgn="base" hangingPunct="0">
                <a:spcBef>
                  <a:spcPct val="0"/>
                </a:spcBef>
                <a:spcAft>
                  <a:spcPct val="0"/>
                </a:spcAft>
              </a:pPr>
              <a:r>
                <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hlinkClick r:id="rId15"/>
                </a:rPr>
                <a:t>Change factor data sets</a:t>
              </a: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eaLnBrk="0" fontAlgn="base" hangingPunct="0">
                <a:spcBef>
                  <a:spcPct val="0"/>
                </a:spcBef>
                <a:spcAft>
                  <a:spcPct val="0"/>
                </a:spcAft>
              </a:pPr>
              <a:endParaRPr lang="en-US" altLang="en-US" sz="1200">
                <a:solidFill>
                  <a:schemeClr val="bg1"/>
                </a:solidFill>
                <a:latin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AD3C73B1-A131-4FB6-98ED-7459679C35E8}"/>
                </a:ext>
              </a:extLst>
            </p:cNvPr>
            <p:cNvGrpSpPr/>
            <p:nvPr/>
          </p:nvGrpSpPr>
          <p:grpSpPr>
            <a:xfrm>
              <a:off x="8365565" y="2369281"/>
              <a:ext cx="1398688" cy="461665"/>
              <a:chOff x="7989387" y="2207100"/>
              <a:chExt cx="1653383" cy="566282"/>
            </a:xfrm>
          </p:grpSpPr>
          <p:pic>
            <p:nvPicPr>
              <p:cNvPr id="25" name="Graphic 24" descr="Statistics">
                <a:extLst>
                  <a:ext uri="{FF2B5EF4-FFF2-40B4-BE49-F238E27FC236}">
                    <a16:creationId xmlns:a16="http://schemas.microsoft.com/office/drawing/2014/main" id="{720D8AE5-D5CF-4E87-B412-32A846EF0502}"/>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076488" y="2207100"/>
                <a:ext cx="566282" cy="566282"/>
              </a:xfrm>
              <a:prstGeom prst="rect">
                <a:avLst/>
              </a:prstGeom>
            </p:spPr>
          </p:pic>
          <p:pic>
            <p:nvPicPr>
              <p:cNvPr id="41" name="Graphic 40" descr="Database">
                <a:extLst>
                  <a:ext uri="{FF2B5EF4-FFF2-40B4-BE49-F238E27FC236}">
                    <a16:creationId xmlns:a16="http://schemas.microsoft.com/office/drawing/2014/main" id="{AF97201F-1FE3-4EC5-93A0-3E471DF110E6}"/>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7989387" y="2207100"/>
                <a:ext cx="566282" cy="566282"/>
              </a:xfrm>
              <a:prstGeom prst="rect">
                <a:avLst/>
              </a:prstGeom>
            </p:spPr>
          </p:pic>
          <p:pic>
            <p:nvPicPr>
              <p:cNvPr id="43" name="Graphic 42" descr="Table">
                <a:extLst>
                  <a:ext uri="{FF2B5EF4-FFF2-40B4-BE49-F238E27FC236}">
                    <a16:creationId xmlns:a16="http://schemas.microsoft.com/office/drawing/2014/main" id="{98E81EDB-8CDE-4249-BE54-EDF45D0B4560}"/>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8532937" y="2207100"/>
                <a:ext cx="566282" cy="566282"/>
              </a:xfrm>
              <a:prstGeom prst="rect">
                <a:avLst/>
              </a:prstGeom>
            </p:spPr>
          </p:pic>
        </p:grpSp>
        <p:sp>
          <p:nvSpPr>
            <p:cNvPr id="89" name="Arrow: Right 88">
              <a:extLst>
                <a:ext uri="{FF2B5EF4-FFF2-40B4-BE49-F238E27FC236}">
                  <a16:creationId xmlns:a16="http://schemas.microsoft.com/office/drawing/2014/main" id="{5312F627-9FBB-46D1-8477-D84E88B32839}"/>
                </a:ext>
              </a:extLst>
            </p:cNvPr>
            <p:cNvSpPr/>
            <p:nvPr/>
          </p:nvSpPr>
          <p:spPr>
            <a:xfrm>
              <a:off x="7636131" y="3069411"/>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Right 89">
              <a:extLst>
                <a:ext uri="{FF2B5EF4-FFF2-40B4-BE49-F238E27FC236}">
                  <a16:creationId xmlns:a16="http://schemas.microsoft.com/office/drawing/2014/main" id="{62588806-E273-4B6C-8B70-57871CBC5344}"/>
                </a:ext>
              </a:extLst>
            </p:cNvPr>
            <p:cNvSpPr/>
            <p:nvPr/>
          </p:nvSpPr>
          <p:spPr>
            <a:xfrm>
              <a:off x="7636131" y="3592724"/>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Right 90">
              <a:extLst>
                <a:ext uri="{FF2B5EF4-FFF2-40B4-BE49-F238E27FC236}">
                  <a16:creationId xmlns:a16="http://schemas.microsoft.com/office/drawing/2014/main" id="{432595C4-C2A8-4C34-8664-91547B001035}"/>
                </a:ext>
              </a:extLst>
            </p:cNvPr>
            <p:cNvSpPr/>
            <p:nvPr/>
          </p:nvSpPr>
          <p:spPr>
            <a:xfrm>
              <a:off x="9979132" y="3069411"/>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Right 91">
              <a:extLst>
                <a:ext uri="{FF2B5EF4-FFF2-40B4-BE49-F238E27FC236}">
                  <a16:creationId xmlns:a16="http://schemas.microsoft.com/office/drawing/2014/main" id="{CE18D4A8-A89A-44DA-9DD7-9422F4F8B82C}"/>
                </a:ext>
              </a:extLst>
            </p:cNvPr>
            <p:cNvSpPr/>
            <p:nvPr/>
          </p:nvSpPr>
          <p:spPr>
            <a:xfrm>
              <a:off x="9979132" y="3592724"/>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6ACE4AFD-7D6E-490A-8CCF-957214D52616}"/>
              </a:ext>
            </a:extLst>
          </p:cNvPr>
          <p:cNvGrpSpPr/>
          <p:nvPr/>
        </p:nvGrpSpPr>
        <p:grpSpPr>
          <a:xfrm>
            <a:off x="6140762" y="3724868"/>
            <a:ext cx="4699266" cy="2049045"/>
            <a:chOff x="6104186" y="4261316"/>
            <a:chExt cx="4699266" cy="2049045"/>
          </a:xfrm>
        </p:grpSpPr>
        <p:sp>
          <p:nvSpPr>
            <p:cNvPr id="12" name="TextBox 97">
              <a:extLst>
                <a:ext uri="{FF2B5EF4-FFF2-40B4-BE49-F238E27FC236}">
                  <a16:creationId xmlns:a16="http://schemas.microsoft.com/office/drawing/2014/main" id="{75C8FAA3-D514-4278-A8BB-9E94DF144CC3}"/>
                </a:ext>
              </a:extLst>
            </p:cNvPr>
            <p:cNvSpPr txBox="1">
              <a:spLocks noChangeArrowheads="1"/>
            </p:cNvSpPr>
            <p:nvPr/>
          </p:nvSpPr>
          <p:spPr bwMode="auto">
            <a:xfrm>
              <a:off x="6104186" y="4882238"/>
              <a:ext cx="1656596" cy="1015663"/>
            </a:xfrm>
            <a:prstGeom prst="rect">
              <a:avLst/>
            </a:prstGeom>
            <a:solidFill>
              <a:schemeClr val="accent1">
                <a:lumMod val="50000"/>
              </a:schemeClr>
            </a:solidFill>
            <a:ln w="9525">
              <a:solidFill>
                <a:schemeClr val="accent4">
                  <a:lumMod val="50000"/>
                </a:schemeClr>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endPar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Are there sector specific guidelines or products available </a:t>
              </a:r>
            </a:p>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 </a:t>
              </a:r>
              <a:endParaRPr lang="en-US" altLang="en-US" sz="1200">
                <a:latin typeface="Arial" panose="020B0604020202020204" pitchFamily="34" charset="0"/>
              </a:endParaRPr>
            </a:p>
          </p:txBody>
        </p:sp>
        <p:sp>
          <p:nvSpPr>
            <p:cNvPr id="13" name="TextBox 98">
              <a:extLst>
                <a:ext uri="{FF2B5EF4-FFF2-40B4-BE49-F238E27FC236}">
                  <a16:creationId xmlns:a16="http://schemas.microsoft.com/office/drawing/2014/main" id="{2EB35A8C-B291-4AC0-AB85-54D62E286461}"/>
                </a:ext>
              </a:extLst>
            </p:cNvPr>
            <p:cNvSpPr txBox="1">
              <a:spLocks noChangeArrowheads="1"/>
            </p:cNvSpPr>
            <p:nvPr/>
          </p:nvSpPr>
          <p:spPr bwMode="auto">
            <a:xfrm>
              <a:off x="8426516" y="4925366"/>
              <a:ext cx="2376936" cy="1384995"/>
            </a:xfrm>
            <a:prstGeom prst="rect">
              <a:avLst/>
            </a:prstGeom>
            <a:solidFill>
              <a:srgbClr val="F06744"/>
            </a:solidFill>
            <a:ln w="9525">
              <a:solidFill>
                <a:srgbClr val="F06744"/>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Consider all available data. </a:t>
              </a:r>
            </a:p>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For example: The Water sector has: </a:t>
              </a:r>
              <a:r>
                <a:rPr lang="en-US" altLang="en-US" sz="1200">
                  <a:latin typeface="Arial" panose="020B0604020202020204" pitchFamily="34" charset="0"/>
                  <a:ea typeface="Calibri" panose="020F0502020204030204" pitchFamily="34" charset="0"/>
                  <a:cs typeface="Arial" panose="020B0604020202020204" pitchFamily="34" charset="0"/>
                  <a:hlinkClick r:id="rId22"/>
                </a:rPr>
                <a:t>Guidelines for Assessing the Impact of Climate Change on Water Supplies in Victoria</a:t>
              </a:r>
              <a:r>
                <a:rPr lang="en-US" altLang="en-US" sz="1200">
                  <a:latin typeface="Calibri" panose="020F0502020204030204" pitchFamily="34" charset="0"/>
                  <a:ea typeface="Times New Roman" panose="02020603050405020304" pitchFamily="18" charset="0"/>
                  <a:cs typeface="Times New Roman" panose="02020603050405020304" pitchFamily="18" charset="0"/>
                </a:rPr>
                <a:t>, </a:t>
              </a:r>
              <a:r>
                <a:rPr lang="en-US" altLang="en-US" sz="1200">
                  <a:latin typeface="Arial" panose="020B0604020202020204" pitchFamily="34" charset="0"/>
                  <a:ea typeface="Calibri" panose="020F0502020204030204" pitchFamily="34" charset="0"/>
                  <a:cs typeface="Arial" panose="020B0604020202020204" pitchFamily="34" charset="0"/>
                  <a:hlinkClick r:id="rId23"/>
                </a:rPr>
                <a:t>Victorian Water and Climate Initiative products</a:t>
              </a: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 and </a:t>
              </a:r>
              <a:r>
                <a:rPr lang="en-US" altLang="en-US" sz="1200">
                  <a:latin typeface="Arial" panose="020B0604020202020204" pitchFamily="34" charset="0"/>
                  <a:ea typeface="Calibri" panose="020F0502020204030204" pitchFamily="34" charset="0"/>
                  <a:cs typeface="Arial" panose="020B0604020202020204" pitchFamily="34" charset="0"/>
                  <a:hlinkClick r:id="rId24"/>
                </a:rPr>
                <a:t>ARR</a:t>
              </a:r>
              <a:endParaRPr lang="en-US" altLang="en-US" sz="1200">
                <a:latin typeface="Arial" panose="020B0604020202020204" pitchFamily="34" charset="0"/>
              </a:endParaRPr>
            </a:p>
          </p:txBody>
        </p:sp>
        <p:sp>
          <p:nvSpPr>
            <p:cNvPr id="93" name="Arrow: Right 92">
              <a:extLst>
                <a:ext uri="{FF2B5EF4-FFF2-40B4-BE49-F238E27FC236}">
                  <a16:creationId xmlns:a16="http://schemas.microsoft.com/office/drawing/2014/main" id="{AEA3D7BF-0874-44A9-B2CE-A556150EB213}"/>
                </a:ext>
              </a:extLst>
            </p:cNvPr>
            <p:cNvSpPr/>
            <p:nvPr/>
          </p:nvSpPr>
          <p:spPr>
            <a:xfrm rot="5400000">
              <a:off x="6598018" y="4402304"/>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Right 93">
              <a:extLst>
                <a:ext uri="{FF2B5EF4-FFF2-40B4-BE49-F238E27FC236}">
                  <a16:creationId xmlns:a16="http://schemas.microsoft.com/office/drawing/2014/main" id="{A0FE8050-74EB-494A-96E4-9EA99F293E82}"/>
                </a:ext>
              </a:extLst>
            </p:cNvPr>
            <p:cNvSpPr/>
            <p:nvPr/>
          </p:nvSpPr>
          <p:spPr>
            <a:xfrm>
              <a:off x="7825565" y="5390069"/>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443B77FE-4FB7-4AEE-858B-8CAB081E4E85}"/>
              </a:ext>
            </a:extLst>
          </p:cNvPr>
          <p:cNvSpPr txBox="1"/>
          <p:nvPr/>
        </p:nvSpPr>
        <p:spPr>
          <a:xfrm>
            <a:off x="3186727" y="6458865"/>
            <a:ext cx="954107" cy="369332"/>
          </a:xfrm>
          <a:prstGeom prst="rect">
            <a:avLst/>
          </a:prstGeom>
          <a:noFill/>
        </p:spPr>
        <p:txBody>
          <a:bodyPr wrap="none" rtlCol="0">
            <a:spAutoFit/>
          </a:bodyPr>
          <a:lstStyle/>
          <a:p>
            <a:r>
              <a:rPr lang="en-AU"/>
              <a:t>Simple </a:t>
            </a:r>
          </a:p>
        </p:txBody>
      </p:sp>
      <p:sp>
        <p:nvSpPr>
          <p:cNvPr id="4" name="Arrow: Left-Right 3">
            <a:extLst>
              <a:ext uri="{FF2B5EF4-FFF2-40B4-BE49-F238E27FC236}">
                <a16:creationId xmlns:a16="http://schemas.microsoft.com/office/drawing/2014/main" id="{5AAB3446-CB4B-4979-A30E-0AAE4653BF09}"/>
              </a:ext>
            </a:extLst>
          </p:cNvPr>
          <p:cNvSpPr/>
          <p:nvPr/>
        </p:nvSpPr>
        <p:spPr>
          <a:xfrm>
            <a:off x="4289090" y="6543665"/>
            <a:ext cx="6444984" cy="561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TextBox 64">
            <a:extLst>
              <a:ext uri="{FF2B5EF4-FFF2-40B4-BE49-F238E27FC236}">
                <a16:creationId xmlns:a16="http://schemas.microsoft.com/office/drawing/2014/main" id="{34090FCF-14F2-46BA-9C3D-317F6CFF8E5A}"/>
              </a:ext>
            </a:extLst>
          </p:cNvPr>
          <p:cNvSpPr txBox="1"/>
          <p:nvPr/>
        </p:nvSpPr>
        <p:spPr>
          <a:xfrm>
            <a:off x="10899244" y="6415133"/>
            <a:ext cx="1095172" cy="369332"/>
          </a:xfrm>
          <a:prstGeom prst="rect">
            <a:avLst/>
          </a:prstGeom>
          <a:noFill/>
        </p:spPr>
        <p:txBody>
          <a:bodyPr wrap="none" rtlCol="0">
            <a:spAutoFit/>
          </a:bodyPr>
          <a:lstStyle/>
          <a:p>
            <a:r>
              <a:rPr lang="en-AU"/>
              <a:t>Complex</a:t>
            </a:r>
          </a:p>
        </p:txBody>
      </p:sp>
      <p:pic>
        <p:nvPicPr>
          <p:cNvPr id="7" name="Graphic 6" descr="Magnifying glass">
            <a:extLst>
              <a:ext uri="{FF2B5EF4-FFF2-40B4-BE49-F238E27FC236}">
                <a16:creationId xmlns:a16="http://schemas.microsoft.com/office/drawing/2014/main" id="{C895BF01-E1C5-4904-8265-897886BC1077}"/>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2455433" y="-19572"/>
            <a:ext cx="998096" cy="998096"/>
          </a:xfrm>
          <a:prstGeom prst="rect">
            <a:avLst/>
          </a:prstGeom>
        </p:spPr>
      </p:pic>
      <p:pic>
        <p:nvPicPr>
          <p:cNvPr id="10" name="Graphic 9" descr="Open book">
            <a:extLst>
              <a:ext uri="{FF2B5EF4-FFF2-40B4-BE49-F238E27FC236}">
                <a16:creationId xmlns:a16="http://schemas.microsoft.com/office/drawing/2014/main" id="{6582EB3F-25D5-447F-942D-9A874821FBF3}"/>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3154211" y="5781576"/>
            <a:ext cx="914400" cy="914400"/>
          </a:xfrm>
          <a:prstGeom prst="rect">
            <a:avLst/>
          </a:prstGeom>
        </p:spPr>
      </p:pic>
      <p:pic>
        <p:nvPicPr>
          <p:cNvPr id="14" name="Graphic 13" descr="Statistics RTL">
            <a:extLst>
              <a:ext uri="{FF2B5EF4-FFF2-40B4-BE49-F238E27FC236}">
                <a16:creationId xmlns:a16="http://schemas.microsoft.com/office/drawing/2014/main" id="{E58B47D8-A60F-4615-82F8-7A96D06E8F5F}"/>
              </a:ext>
            </a:extLst>
          </p:cNvPr>
          <p:cNvPicPr>
            <a:picLocks noChangeAspect="1"/>
          </p:cNvPicPr>
          <p:nvPr/>
        </p:nvPicPr>
        <p:blipFill>
          <a:blip r:embed="rId29">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flipH="1">
            <a:off x="10969637" y="5831232"/>
            <a:ext cx="914400" cy="740575"/>
          </a:xfrm>
          <a:prstGeom prst="rect">
            <a:avLst/>
          </a:prstGeom>
        </p:spPr>
      </p:pic>
    </p:spTree>
    <p:extLst>
      <p:ext uri="{BB962C8B-B14F-4D97-AF65-F5344CB8AC3E}">
        <p14:creationId xmlns:p14="http://schemas.microsoft.com/office/powerpoint/2010/main" val="243753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9BE5-320F-4794-A37F-2F6FAE7814F9}"/>
              </a:ext>
            </a:extLst>
          </p:cNvPr>
          <p:cNvSpPr>
            <a:spLocks noGrp="1"/>
          </p:cNvSpPr>
          <p:nvPr>
            <p:ph type="title"/>
          </p:nvPr>
        </p:nvSpPr>
        <p:spPr/>
        <p:txBody>
          <a:bodyPr/>
          <a:lstStyle/>
          <a:p>
            <a:r>
              <a:rPr lang="en-AU"/>
              <a:t>Content of today’s webinar</a:t>
            </a:r>
          </a:p>
        </p:txBody>
      </p:sp>
      <p:sp>
        <p:nvSpPr>
          <p:cNvPr id="3" name="Content Placeholder 2">
            <a:extLst>
              <a:ext uri="{FF2B5EF4-FFF2-40B4-BE49-F238E27FC236}">
                <a16:creationId xmlns:a16="http://schemas.microsoft.com/office/drawing/2014/main" id="{383D6E84-7F4B-45B2-80E6-EFBD3D65510F}"/>
              </a:ext>
            </a:extLst>
          </p:cNvPr>
          <p:cNvSpPr>
            <a:spLocks noGrp="1"/>
          </p:cNvSpPr>
          <p:nvPr>
            <p:ph sz="quarter" idx="13"/>
          </p:nvPr>
        </p:nvSpPr>
        <p:spPr>
          <a:xfrm>
            <a:off x="1327773" y="1084134"/>
            <a:ext cx="10045700" cy="4897685"/>
          </a:xfrm>
        </p:spPr>
        <p:txBody>
          <a:bodyPr vert="horz" lIns="91440" tIns="45720" rIns="91440" bIns="45720" rtlCol="0" anchor="t">
            <a:noAutofit/>
          </a:bodyPr>
          <a:lstStyle/>
          <a:p>
            <a:pPr marL="342900" indent="-342900">
              <a:lnSpc>
                <a:spcPct val="150000"/>
              </a:lnSpc>
              <a:buFont typeface="Arial" panose="020B0604020202020204" pitchFamily="34" charset="0"/>
              <a:buChar char="•"/>
            </a:pPr>
            <a:r>
              <a:rPr lang="en-AU" sz="2800" b="0"/>
              <a:t>What can we really say about climate change in Victoria? </a:t>
            </a:r>
          </a:p>
          <a:p>
            <a:pPr marL="342900" indent="-342900">
              <a:lnSpc>
                <a:spcPct val="150000"/>
              </a:lnSpc>
              <a:buFont typeface="Arial" panose="020B0604020202020204" pitchFamily="34" charset="0"/>
              <a:buChar char="•"/>
            </a:pPr>
            <a:r>
              <a:rPr lang="en-AU" sz="2800" b="0"/>
              <a:t>How has Victoria’s climate already changed?</a:t>
            </a:r>
          </a:p>
          <a:p>
            <a:pPr marL="342900" indent="-342900">
              <a:lnSpc>
                <a:spcPct val="150000"/>
              </a:lnSpc>
              <a:buFont typeface="Arial" panose="020B0604020202020204" pitchFamily="34" charset="0"/>
              <a:buChar char="•"/>
            </a:pPr>
            <a:r>
              <a:rPr lang="en-AU" sz="2800" b="0"/>
              <a:t>How is it likely to change into the future?</a:t>
            </a:r>
            <a:endParaRPr lang="en-AU" sz="2800" b="0">
              <a:cs typeface="Arial"/>
            </a:endParaRPr>
          </a:p>
          <a:p>
            <a:pPr marL="342900" indent="-342900">
              <a:lnSpc>
                <a:spcPct val="150000"/>
              </a:lnSpc>
              <a:buFont typeface="Arial" panose="020B0604020202020204" pitchFamily="34" charset="0"/>
              <a:buChar char="•"/>
            </a:pPr>
            <a:r>
              <a:rPr lang="en-AU" sz="2800" b="0"/>
              <a:t>Q&amp;A</a:t>
            </a:r>
          </a:p>
          <a:p>
            <a:pPr marL="342900" indent="-342900">
              <a:lnSpc>
                <a:spcPct val="150000"/>
              </a:lnSpc>
              <a:buFont typeface="Arial" panose="020B0604020202020204" pitchFamily="34" charset="0"/>
              <a:buChar char="•"/>
            </a:pPr>
            <a:r>
              <a:rPr lang="en-AU" sz="2800" b="0"/>
              <a:t>What Regional Information is available? </a:t>
            </a:r>
          </a:p>
          <a:p>
            <a:pPr marL="342900" indent="-342900">
              <a:lnSpc>
                <a:spcPct val="150000"/>
              </a:lnSpc>
              <a:buFont typeface="Arial" panose="020B0604020202020204" pitchFamily="34" charset="0"/>
              <a:buChar char="•"/>
            </a:pPr>
            <a:r>
              <a:rPr lang="en-AU" sz="2800" b="0"/>
              <a:t>What about uncertainty?</a:t>
            </a:r>
          </a:p>
          <a:p>
            <a:pPr marL="342900" indent="-342900">
              <a:lnSpc>
                <a:spcPct val="150000"/>
              </a:lnSpc>
              <a:buFont typeface="Arial" panose="020B0604020202020204" pitchFamily="34" charset="0"/>
              <a:buChar char="•"/>
            </a:pPr>
            <a:r>
              <a:rPr lang="en-AU" sz="2800" b="0"/>
              <a:t>Q&amp;A </a:t>
            </a:r>
            <a:endParaRPr lang="en-AU" sz="2800" b="0">
              <a:cs typeface="Arial"/>
            </a:endParaRPr>
          </a:p>
        </p:txBody>
      </p:sp>
    </p:spTree>
    <p:extLst>
      <p:ext uri="{BB962C8B-B14F-4D97-AF65-F5344CB8AC3E}">
        <p14:creationId xmlns:p14="http://schemas.microsoft.com/office/powerpoint/2010/main" val="177246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2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F59D-D094-C84F-9B18-31111043AAD5}"/>
              </a:ext>
            </a:extLst>
          </p:cNvPr>
          <p:cNvSpPr>
            <a:spLocks noGrp="1"/>
          </p:cNvSpPr>
          <p:nvPr>
            <p:ph type="title"/>
          </p:nvPr>
        </p:nvSpPr>
        <p:spPr>
          <a:xfrm>
            <a:off x="6300674" y="2149315"/>
            <a:ext cx="5661751" cy="1782792"/>
          </a:xfrm>
        </p:spPr>
        <p:txBody>
          <a:bodyPr vert="horz" lIns="121920" tIns="60960" rIns="121920" bIns="60960" rtlCol="0" anchor="b">
            <a:normAutofit fontScale="90000"/>
          </a:bodyPr>
          <a:lstStyle/>
          <a:p>
            <a:pPr algn="r" defTabSz="1219170"/>
            <a:r>
              <a:rPr lang="en-US" sz="5400">
                <a:solidFill>
                  <a:srgbClr val="FFFFFF"/>
                </a:solidFill>
              </a:rPr>
              <a:t>How has Victoria’s Climate Changed?</a:t>
            </a:r>
          </a:p>
        </p:txBody>
      </p:sp>
      <p:pic>
        <p:nvPicPr>
          <p:cNvPr id="5" name="Picture 4">
            <a:extLst>
              <a:ext uri="{FF2B5EF4-FFF2-40B4-BE49-F238E27FC236}">
                <a16:creationId xmlns:a16="http://schemas.microsoft.com/office/drawing/2014/main" id="{33E7F7E0-1F4E-4EB4-B0E0-630FF6DB85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 y="13"/>
            <a:ext cx="6024127" cy="6857987"/>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56000420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t>Current Climate</a:t>
            </a:r>
          </a:p>
        </p:txBody>
      </p:sp>
      <p:pic>
        <p:nvPicPr>
          <p:cNvPr id="2" name="Picture 2" descr="A close up of text on a white background&#10;&#10;Description generated with very high confidence">
            <a:extLst>
              <a:ext uri="{FF2B5EF4-FFF2-40B4-BE49-F238E27FC236}">
                <a16:creationId xmlns:a16="http://schemas.microsoft.com/office/drawing/2014/main" id="{49071A1D-D572-44AF-B092-82FAE61A8778}"/>
              </a:ext>
            </a:extLst>
          </p:cNvPr>
          <p:cNvPicPr>
            <a:picLocks noChangeAspect="1"/>
          </p:cNvPicPr>
          <p:nvPr/>
        </p:nvPicPr>
        <p:blipFill>
          <a:blip r:embed="rId3"/>
          <a:stretch>
            <a:fillRect/>
          </a:stretch>
        </p:blipFill>
        <p:spPr>
          <a:xfrm>
            <a:off x="1176337" y="1297518"/>
            <a:ext cx="9589292" cy="4882089"/>
          </a:xfrm>
          <a:prstGeom prst="rect">
            <a:avLst/>
          </a:prstGeom>
        </p:spPr>
      </p:pic>
    </p:spTree>
    <p:extLst>
      <p:ext uri="{BB962C8B-B14F-4D97-AF65-F5344CB8AC3E}">
        <p14:creationId xmlns:p14="http://schemas.microsoft.com/office/powerpoint/2010/main" val="3397051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t>Climate change – the future will not be like the past</a:t>
            </a:r>
          </a:p>
        </p:txBody>
      </p:sp>
      <p:sp>
        <p:nvSpPr>
          <p:cNvPr id="5" name="Content Placeholder 4"/>
          <p:cNvSpPr>
            <a:spLocks noGrp="1"/>
          </p:cNvSpPr>
          <p:nvPr>
            <p:ph sz="quarter" idx="13"/>
          </p:nvPr>
        </p:nvSpPr>
        <p:spPr>
          <a:xfrm>
            <a:off x="3035616" y="4234147"/>
            <a:ext cx="6120767" cy="2277834"/>
          </a:xfrm>
        </p:spPr>
        <p:txBody>
          <a:bodyPr>
            <a:noAutofit/>
          </a:bodyPr>
          <a:lstStyle/>
          <a:p>
            <a:r>
              <a:rPr lang="en-AU" sz="3200" b="0">
                <a:latin typeface="+mn-lt"/>
              </a:rPr>
              <a:t>Anyone under the age of 24 </a:t>
            </a:r>
          </a:p>
          <a:p>
            <a:r>
              <a:rPr lang="en-AU" sz="3200" b="0">
                <a:latin typeface="+mn-lt"/>
              </a:rPr>
              <a:t>who has always lived in Victoria </a:t>
            </a:r>
          </a:p>
          <a:p>
            <a:r>
              <a:rPr lang="en-AU" sz="3200" b="0">
                <a:latin typeface="+mn-lt"/>
              </a:rPr>
              <a:t>has never experienced a year   of below-average temperature.</a:t>
            </a:r>
          </a:p>
        </p:txBody>
      </p:sp>
      <p:pic>
        <p:nvPicPr>
          <p:cNvPr id="2" name="Picture 1">
            <a:extLst>
              <a:ext uri="{FF2B5EF4-FFF2-40B4-BE49-F238E27FC236}">
                <a16:creationId xmlns:a16="http://schemas.microsoft.com/office/drawing/2014/main" id="{2008C027-BF87-45E9-B3AA-AE0A88FD549A}"/>
              </a:ext>
            </a:extLst>
          </p:cNvPr>
          <p:cNvPicPr>
            <a:picLocks noChangeAspect="1"/>
          </p:cNvPicPr>
          <p:nvPr/>
        </p:nvPicPr>
        <p:blipFill>
          <a:blip r:embed="rId3"/>
          <a:stretch>
            <a:fillRect/>
          </a:stretch>
        </p:blipFill>
        <p:spPr>
          <a:xfrm>
            <a:off x="2135561" y="803224"/>
            <a:ext cx="7920879" cy="316835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2577CF7-B166-40E0-A07D-5CE9A8BC2A94}"/>
                  </a:ext>
                </a:extLst>
              </p14:cNvPr>
              <p14:cNvContentPartPr/>
              <p14:nvPr/>
            </p14:nvContentPartPr>
            <p14:xfrm>
              <a:off x="8242323" y="2314027"/>
              <a:ext cx="430560" cy="414000"/>
            </p14:xfrm>
          </p:contentPart>
        </mc:Choice>
        <mc:Fallback xmlns="">
          <p:pic>
            <p:nvPicPr>
              <p:cNvPr id="3" name="Ink 2">
                <a:extLst>
                  <a:ext uri="{FF2B5EF4-FFF2-40B4-BE49-F238E27FC236}">
                    <a16:creationId xmlns:a16="http://schemas.microsoft.com/office/drawing/2014/main" id="{62577CF7-B166-40E0-A07D-5CE9A8BC2A94}"/>
                  </a:ext>
                </a:extLst>
              </p:cNvPr>
              <p:cNvPicPr/>
              <p:nvPr/>
            </p:nvPicPr>
            <p:blipFill>
              <a:blip r:embed="rId5"/>
              <a:stretch>
                <a:fillRect/>
              </a:stretch>
            </p:blipFill>
            <p:spPr>
              <a:xfrm>
                <a:off x="8233323" y="2305019"/>
                <a:ext cx="448200" cy="431655"/>
              </a:xfrm>
              <a:prstGeom prst="rect">
                <a:avLst/>
              </a:prstGeom>
            </p:spPr>
          </p:pic>
        </mc:Fallback>
      </mc:AlternateContent>
      <p:sp>
        <p:nvSpPr>
          <p:cNvPr id="6" name="Rectangle 5">
            <a:extLst>
              <a:ext uri="{FF2B5EF4-FFF2-40B4-BE49-F238E27FC236}">
                <a16:creationId xmlns:a16="http://schemas.microsoft.com/office/drawing/2014/main" id="{32579953-2500-45CD-9C87-ACD7AF7FCD17}"/>
              </a:ext>
            </a:extLst>
          </p:cNvPr>
          <p:cNvSpPr/>
          <p:nvPr/>
        </p:nvSpPr>
        <p:spPr>
          <a:xfrm>
            <a:off x="2495600" y="3764940"/>
            <a:ext cx="7704856" cy="276999"/>
          </a:xfrm>
          <a:prstGeom prst="rect">
            <a:avLst/>
          </a:prstGeom>
        </p:spPr>
        <p:txBody>
          <a:bodyPr wrap="square">
            <a:spAutoFit/>
          </a:bodyPr>
          <a:lstStyle/>
          <a:p>
            <a:r>
              <a:rPr lang="en-AU" sz="1200"/>
              <a:t>Observed average annual temperature in Victoria (BoM, 2019, CSIRO, 2019).</a:t>
            </a:r>
          </a:p>
        </p:txBody>
      </p:sp>
    </p:spTree>
    <p:extLst>
      <p:ext uri="{BB962C8B-B14F-4D97-AF65-F5344CB8AC3E}">
        <p14:creationId xmlns:p14="http://schemas.microsoft.com/office/powerpoint/2010/main" val="195909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ELWP Climate Change">
      <a:dk1>
        <a:srgbClr val="393838"/>
      </a:dk1>
      <a:lt1>
        <a:sysClr val="window" lastClr="FFFFFF"/>
      </a:lt1>
      <a:dk2>
        <a:srgbClr val="FDDA24"/>
      </a:dk2>
      <a:lt2>
        <a:srgbClr val="FFFBE9"/>
      </a:lt2>
      <a:accent1>
        <a:srgbClr val="00B2A9"/>
      </a:accent1>
      <a:accent2>
        <a:srgbClr val="FDDA24"/>
      </a:accent2>
      <a:accent3>
        <a:srgbClr val="201547"/>
      </a:accent3>
      <a:accent4>
        <a:srgbClr val="66D1CB"/>
      </a:accent4>
      <a:accent5>
        <a:srgbClr val="FDE97A"/>
      </a:accent5>
      <a:accent6>
        <a:srgbClr val="7973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LWP_ClimateChange Standard Presentation.potx" id="{A05544C8-1FE6-4C0D-9B43-915EACF2D36E}" vid="{17BF050B-EAFF-443F-828E-BCE7B53FF5F4}"/>
    </a:ext>
  </a:extLst>
</a:theme>
</file>

<file path=ppt/theme/theme2.xml><?xml version="1.0" encoding="utf-8"?>
<a:theme xmlns:a="http://schemas.openxmlformats.org/drawingml/2006/main" name="1_Office Theme">
  <a:themeElements>
    <a:clrScheme name="Victorian Climate Projections 2019">
      <a:dk1>
        <a:srgbClr val="3C435D"/>
      </a:dk1>
      <a:lt1>
        <a:srgbClr val="B2415D"/>
      </a:lt1>
      <a:dk2>
        <a:srgbClr val="9BBB32"/>
      </a:dk2>
      <a:lt2>
        <a:srgbClr val="0D8981"/>
      </a:lt2>
      <a:accent1>
        <a:srgbClr val="78698C"/>
      </a:accent1>
      <a:accent2>
        <a:srgbClr val="1D5362"/>
      </a:accent2>
      <a:accent3>
        <a:srgbClr val="D79338"/>
      </a:accent3>
      <a:accent4>
        <a:srgbClr val="6C9AB5"/>
      </a:accent4>
      <a:accent5>
        <a:srgbClr val="657D41"/>
      </a:accent5>
      <a:accent6>
        <a:srgbClr val="EA6872"/>
      </a:accent6>
      <a:hlink>
        <a:srgbClr val="A7A9AC"/>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201712B9172E44B3A3C08B9AF02C3E" ma:contentTypeVersion="17" ma:contentTypeDescription="Create a new document." ma:contentTypeScope="" ma:versionID="22591432de1c75816e2783785370cbc4">
  <xsd:schema xmlns:xsd="http://www.w3.org/2001/XMLSchema" xmlns:xs="http://www.w3.org/2001/XMLSchema" xmlns:p="http://schemas.microsoft.com/office/2006/metadata/properties" xmlns:ns2="a5f32de4-e402-4188-b034-e71ca7d22e54" xmlns:ns3="288fc244-5e0e-47cf-b82e-b5e27fc440ed" xmlns:ns4="206eef92-cc9c-4a9c-b127-89402126cd1f" targetNamespace="http://schemas.microsoft.com/office/2006/metadata/properties" ma:root="true" ma:fieldsID="34f420db42a316c802cfc8ad8d13ec87" ns2:_="" ns3:_="" ns4:_="">
    <xsd:import namespace="a5f32de4-e402-4188-b034-e71ca7d22e54"/>
    <xsd:import namespace="288fc244-5e0e-47cf-b82e-b5e27fc440ed"/>
    <xsd:import namespace="206eef92-cc9c-4a9c-b127-89402126cd1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32de4-e402-4188-b034-e71ca7d22e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88fc244-5e0e-47cf-b82e-b5e27fc440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6eef92-cc9c-4a9c-b127-89402126cd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a5f32de4-e402-4188-b034-e71ca7d22e54">DOCID544-1038510911-348</_dlc_DocId>
    <_dlc_DocIdUrl xmlns="a5f32de4-e402-4188-b034-e71ca7d22e54">
      <Url>https://delwpvicgovau.sharepoint.com/sites/ecm_544/_layouts/15/DocIdRedir.aspx?ID=DOCID544-1038510911-348</Url>
      <Description>DOCID544-1038510911-348</Description>
    </_dlc_DocIdUrl>
    <SharedWithUsers xmlns="206eef92-cc9c-4a9c-b127-89402126cd1f">
      <UserInfo>
        <DisplayName>Clare Brownridge (DELWP)</DisplayName>
        <AccountId>45</AccountId>
        <AccountType/>
      </UserInfo>
      <UserInfo>
        <DisplayName>Ramona I Dalla Pozza (DELWP)</DisplayName>
        <AccountId>12</AccountId>
        <AccountType/>
      </UserInfo>
      <UserInfo>
        <DisplayName>Daniel P Zwartz (DELWP)</DisplayName>
        <AccountId>84</AccountId>
        <AccountType/>
      </UserInfo>
      <UserInfo>
        <DisplayName>Lana Kovac (DELWP)</DisplayName>
        <AccountId>43</AccountId>
        <AccountType/>
      </UserInfo>
    </SharedWithUsers>
  </documentManagement>
</p:properties>
</file>

<file path=customXml/item4.xml><?xml version="1.0" encoding="utf-8"?>
<?mso-contentType ?>
<spe:Receivers xmlns:spe="http://schemas.microsoft.com/sharepoint/events"/>
</file>

<file path=customXml/item5.xml><?xml version="1.0" encoding="utf-8"?>
<?mso-contentType ?>
<SharedContentType xmlns="Microsoft.SharePoint.Taxonomy.ContentTypeSync" SourceId="797aeec6-0273-40f2-ab3e-beee73212332" ContentTypeId="0x0101" PreviousValue="false"/>
</file>

<file path=customXml/itemProps1.xml><?xml version="1.0" encoding="utf-8"?>
<ds:datastoreItem xmlns:ds="http://schemas.openxmlformats.org/officeDocument/2006/customXml" ds:itemID="{81C0C50D-0C70-4FE0-AAD8-1B815413DC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32de4-e402-4188-b034-e71ca7d22e54"/>
    <ds:schemaRef ds:uri="288fc244-5e0e-47cf-b82e-b5e27fc440ed"/>
    <ds:schemaRef ds:uri="206eef92-cc9c-4a9c-b127-89402126c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E5CDC3-862C-4FCC-8A2A-C2B3E660A27E}">
  <ds:schemaRefs>
    <ds:schemaRef ds:uri="http://schemas.microsoft.com/sharepoint/v3/contenttype/forms"/>
  </ds:schemaRefs>
</ds:datastoreItem>
</file>

<file path=customXml/itemProps3.xml><?xml version="1.0" encoding="utf-8"?>
<ds:datastoreItem xmlns:ds="http://schemas.openxmlformats.org/officeDocument/2006/customXml" ds:itemID="{8AED1B3E-4E74-4366-B5AE-B088A169AE4F}">
  <ds:schemaRefs>
    <ds:schemaRef ds:uri="288fc244-5e0e-47cf-b82e-b5e27fc440ed"/>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a5f32de4-e402-4188-b034-e71ca7d22e54"/>
    <ds:schemaRef ds:uri="http://schemas.microsoft.com/office/2006/metadata/properties"/>
    <ds:schemaRef ds:uri="http://schemas.openxmlformats.org/package/2006/metadata/core-properties"/>
    <ds:schemaRef ds:uri="206eef92-cc9c-4a9c-b127-89402126cd1f"/>
    <ds:schemaRef ds:uri="http://www.w3.org/XML/1998/namespace"/>
  </ds:schemaRefs>
</ds:datastoreItem>
</file>

<file path=customXml/itemProps4.xml><?xml version="1.0" encoding="utf-8"?>
<ds:datastoreItem xmlns:ds="http://schemas.openxmlformats.org/officeDocument/2006/customXml" ds:itemID="{3B60A9AE-E35C-4408-A386-797C4DE7FD1D}">
  <ds:schemaRefs>
    <ds:schemaRef ds:uri="http://schemas.microsoft.com/sharepoint/events"/>
  </ds:schemaRefs>
</ds:datastoreItem>
</file>

<file path=customXml/itemProps5.xml><?xml version="1.0" encoding="utf-8"?>
<ds:datastoreItem xmlns:ds="http://schemas.openxmlformats.org/officeDocument/2006/customXml" ds:itemID="{A3DE2E97-8B13-4043-819D-440C17ABACF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TotalTime>
  <Words>4364</Words>
  <Application>Microsoft Office PowerPoint</Application>
  <PresentationFormat>Widescreen</PresentationFormat>
  <Paragraphs>484</Paragraphs>
  <Slides>46</Slides>
  <Notes>45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46</vt:i4>
      </vt:variant>
    </vt:vector>
  </HeadingPairs>
  <TitlesOfParts>
    <vt:vector size="52" baseType="lpstr">
      <vt:lpstr>Arial</vt:lpstr>
      <vt:lpstr>Arial Nova</vt:lpstr>
      <vt:lpstr>Arial Nova Cond</vt:lpstr>
      <vt:lpstr>Calibri</vt:lpstr>
      <vt:lpstr>Office Theme</vt:lpstr>
      <vt:lpstr>1_Office Theme</vt:lpstr>
      <vt:lpstr>PowerPoint Presentation</vt:lpstr>
      <vt:lpstr>Some things to note before we start:</vt:lpstr>
      <vt:lpstr>Victorian Government climate science research </vt:lpstr>
      <vt:lpstr>Victoria’s Climate Science Resources</vt:lpstr>
      <vt:lpstr> How to decide which information to use?</vt:lpstr>
      <vt:lpstr>Content of today’s webinar</vt:lpstr>
      <vt:lpstr>How has Victoria’s Climate Changed?</vt:lpstr>
      <vt:lpstr>Current Climate</vt:lpstr>
      <vt:lpstr>Climate change – the future will not be like the past</vt:lpstr>
      <vt:lpstr>Victoria has had more very hot days</vt:lpstr>
      <vt:lpstr>Observed Rainfall change in Victoria for the last 30 years</vt:lpstr>
      <vt:lpstr>Fire danger in Spring is increasing for Victoria</vt:lpstr>
      <vt:lpstr>What about the future?</vt:lpstr>
      <vt:lpstr>What about the future?</vt:lpstr>
      <vt:lpstr>Victoria's Projected Temperature Pathways</vt:lpstr>
      <vt:lpstr>How are we Tracking – Temperature?</vt:lpstr>
      <vt:lpstr>How are we Tracking - Cool Season Rainfall? </vt:lpstr>
      <vt:lpstr>What Regional Information is available? </vt:lpstr>
      <vt:lpstr>Future Climate – Victorian Climate Projections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Increased risk of hot days...</vt:lpstr>
      <vt:lpstr>……and cold extremes</vt:lpstr>
      <vt:lpstr>Drier overall… </vt:lpstr>
      <vt:lpstr>…but increased risk of intense rainfall events </vt:lpstr>
      <vt:lpstr>Rising sea level increases the risk of coastal erosion and inundation  </vt:lpstr>
      <vt:lpstr>Long-term sea level rise</vt:lpstr>
      <vt:lpstr>What about Uncertainty? </vt:lpstr>
      <vt:lpstr>Uncertainty</vt:lpstr>
      <vt:lpstr>Why is there so much uncertainty?</vt:lpstr>
      <vt:lpstr>Why is there so much uncertainty?</vt:lpstr>
      <vt:lpstr>Plan for multiple possible futures</vt:lpstr>
      <vt:lpstr>Current projects and Case Studies</vt:lpstr>
      <vt:lpstr>Recap – Victoria’s Climate</vt:lpstr>
      <vt:lpstr>Recap - What’s available? </vt:lpstr>
      <vt:lpstr>Recap - What’s available?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Ramona I Dalla Pozza (DELWP)</dc:creator>
  <cp:lastModifiedBy>Clare Brownridge (DELWP)</cp:lastModifiedBy>
  <cp:revision>4</cp:revision>
  <dcterms:created xsi:type="dcterms:W3CDTF">2020-06-03T11:42:59Z</dcterms:created>
  <dcterms:modified xsi:type="dcterms:W3CDTF">2020-08-11T04:57:36Z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0x01010031201712B9172E44B3A3C08B9AF02C3E</vt:lpwstr>
  </property>
</Properties>
</file>