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1" r:id="rId5"/>
    <p:sldMasterId id="2147483657" r:id="rId6"/>
    <p:sldMasterId id="2147483665" r:id="rId7"/>
  </p:sldMasterIdLst>
  <p:notesMasterIdLst>
    <p:notesMasterId r:id="rId54"/>
  </p:notesMasterIdLst>
  <p:handoutMasterIdLst>
    <p:handoutMasterId r:id="rId55"/>
  </p:handoutMasterIdLst>
  <p:sldIdLst>
    <p:sldId id="361" r:id="rId8"/>
    <p:sldId id="400" r:id="rId9"/>
    <p:sldId id="306" r:id="rId10"/>
    <p:sldId id="318" r:id="rId11"/>
    <p:sldId id="404" r:id="rId12"/>
    <p:sldId id="402" r:id="rId13"/>
    <p:sldId id="413" r:id="rId14"/>
    <p:sldId id="415" r:id="rId15"/>
    <p:sldId id="401" r:id="rId16"/>
    <p:sldId id="381" r:id="rId17"/>
    <p:sldId id="285" r:id="rId18"/>
    <p:sldId id="261" r:id="rId19"/>
    <p:sldId id="262" r:id="rId20"/>
    <p:sldId id="291" r:id="rId21"/>
    <p:sldId id="339" r:id="rId22"/>
    <p:sldId id="323" r:id="rId23"/>
    <p:sldId id="317" r:id="rId24"/>
    <p:sldId id="267" r:id="rId25"/>
    <p:sldId id="292" r:id="rId26"/>
    <p:sldId id="387" r:id="rId27"/>
    <p:sldId id="390" r:id="rId28"/>
    <p:sldId id="391" r:id="rId29"/>
    <p:sldId id="382" r:id="rId30"/>
    <p:sldId id="421" r:id="rId31"/>
    <p:sldId id="419" r:id="rId32"/>
    <p:sldId id="418" r:id="rId33"/>
    <p:sldId id="420" r:id="rId34"/>
    <p:sldId id="383" r:id="rId35"/>
    <p:sldId id="330" r:id="rId36"/>
    <p:sldId id="374" r:id="rId37"/>
    <p:sldId id="416" r:id="rId38"/>
    <p:sldId id="385" r:id="rId39"/>
    <p:sldId id="371" r:id="rId40"/>
    <p:sldId id="373" r:id="rId41"/>
    <p:sldId id="319" r:id="rId42"/>
    <p:sldId id="331" r:id="rId43"/>
    <p:sldId id="405" r:id="rId44"/>
    <p:sldId id="265" r:id="rId45"/>
    <p:sldId id="411" r:id="rId46"/>
    <p:sldId id="423" r:id="rId47"/>
    <p:sldId id="304" r:id="rId48"/>
    <p:sldId id="388" r:id="rId49"/>
    <p:sldId id="424" r:id="rId50"/>
    <p:sldId id="276" r:id="rId51"/>
    <p:sldId id="389" r:id="rId52"/>
    <p:sldId id="275" r:id="rId5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8F54"/>
    <a:srgbClr val="4C7329"/>
    <a:srgbClr val="0071CE"/>
    <a:srgbClr val="00B7BD"/>
    <a:srgbClr val="009CA6"/>
    <a:srgbClr val="3E1961"/>
    <a:srgbClr val="201547"/>
    <a:srgbClr val="6426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82076E-B352-4866-9301-E5D6309E59B1}" v="909" dt="2020-02-27T20:33:19.521"/>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69449" autoAdjust="0"/>
  </p:normalViewPr>
  <p:slideViewPr>
    <p:cSldViewPr snapToGrid="0" snapToObjects="1">
      <p:cViewPr varScale="1">
        <p:scale>
          <a:sx n="88" d="100"/>
          <a:sy n="88" d="100"/>
        </p:scale>
        <p:origin x="214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thatswhatsheread.net/2012/06/fabulous-friday-june-15th/" TargetMode="External"/><Relationship Id="rId1" Type="http://schemas.openxmlformats.org/officeDocument/2006/relationships/image" Target="../media/image12.jpeg"/></Relationships>
</file>

<file path=ppt/diagrams/_rels/data2.xml.rels><?xml version="1.0" encoding="UTF-8" standalone="yes"?>
<Relationships xmlns="http://schemas.openxmlformats.org/package/2006/relationships"><Relationship Id="rId3" Type="http://schemas.openxmlformats.org/officeDocument/2006/relationships/hyperlink" Target="http://commons.wikimedia.org/wiki/File:Cyanobacteria_023.jpg" TargetMode="External"/><Relationship Id="rId2" Type="http://schemas.openxmlformats.org/officeDocument/2006/relationships/image" Target="../media/image15.jpeg"/><Relationship Id="rId1" Type="http://schemas.openxmlformats.org/officeDocument/2006/relationships/image" Target="../media/image14.jpeg"/></Relationships>
</file>

<file path=ppt/diagrams/_rels/data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diagrams/_rels/data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44.jpeg"/></Relationships>
</file>

<file path=ppt/diagrams/_rels/data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 Id="rId5" Type="http://schemas.openxmlformats.org/officeDocument/2006/relationships/image" Target="../media/image52.JPG"/><Relationship Id="rId4" Type="http://schemas.openxmlformats.org/officeDocument/2006/relationships/image" Target="../media/image5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thatswhatsheread.net/2012/06/fabulous-friday-june-15th/" TargetMode="External"/><Relationship Id="rId1"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3" Type="http://schemas.openxmlformats.org/officeDocument/2006/relationships/hyperlink" Target="http://commons.wikimedia.org/wiki/File:Cyanobacteria_023.jpg" TargetMode="External"/><Relationship Id="rId2" Type="http://schemas.openxmlformats.org/officeDocument/2006/relationships/image" Target="../media/image15.jpeg"/><Relationship Id="rId1"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44.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 Id="rId5" Type="http://schemas.openxmlformats.org/officeDocument/2006/relationships/image" Target="../media/image52.JPG"/><Relationship Id="rId4" Type="http://schemas.openxmlformats.org/officeDocument/2006/relationships/image" Target="../media/image5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66E83C-F55E-4C6A-90FE-B7EDDED88F86}"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AU"/>
        </a:p>
      </dgm:t>
    </dgm:pt>
    <dgm:pt modelId="{9E304E4D-C6D2-4D76-AF75-FCDCA657E1B2}">
      <dgm:prSet phldrT="[Text]"/>
      <dgm:spPr/>
      <dgm:t>
        <a:bodyPr/>
        <a:lstStyle/>
        <a:p>
          <a:r>
            <a:rPr lang="en-AU" dirty="0"/>
            <a:t>Buying a new property	</a:t>
          </a:r>
        </a:p>
      </dgm:t>
    </dgm:pt>
    <dgm:pt modelId="{B449DE0C-BABF-43F5-8A5D-AD42B81DCF33}" type="parTrans" cxnId="{136A4C28-75FC-40AD-AF3A-6F8E22AD5A45}">
      <dgm:prSet/>
      <dgm:spPr/>
      <dgm:t>
        <a:bodyPr/>
        <a:lstStyle/>
        <a:p>
          <a:endParaRPr lang="en-AU"/>
        </a:p>
      </dgm:t>
    </dgm:pt>
    <dgm:pt modelId="{460ACBD4-3D00-4634-A329-040B9C7C098F}" type="sibTrans" cxnId="{136A4C28-75FC-40AD-AF3A-6F8E22AD5A45}">
      <dgm:prSet/>
      <dgm:spPr/>
      <dgm:t>
        <a:bodyPr/>
        <a:lstStyle/>
        <a:p>
          <a:endParaRPr lang="en-AU"/>
        </a:p>
      </dgm:t>
    </dgm:pt>
    <dgm:pt modelId="{0B4B98EB-2736-4CA2-A0EB-95C55A0324EC}">
      <dgm:prSet phldrT="[Text]"/>
      <dgm:spPr/>
      <dgm:t>
        <a:bodyPr/>
        <a:lstStyle/>
        <a:p>
          <a:r>
            <a:rPr lang="en-AU" dirty="0"/>
            <a:t>Changing stock type or numbers</a:t>
          </a:r>
        </a:p>
      </dgm:t>
    </dgm:pt>
    <dgm:pt modelId="{14CB8122-7224-4C39-8742-886F969400C6}" type="parTrans" cxnId="{77D52C4E-00EA-4728-BEA4-7C38894F8015}">
      <dgm:prSet/>
      <dgm:spPr/>
      <dgm:t>
        <a:bodyPr/>
        <a:lstStyle/>
        <a:p>
          <a:endParaRPr lang="en-AU"/>
        </a:p>
      </dgm:t>
    </dgm:pt>
    <dgm:pt modelId="{4F68443A-1453-47A6-90A4-2AA592B15C7D}" type="sibTrans" cxnId="{77D52C4E-00EA-4728-BEA4-7C38894F8015}">
      <dgm:prSet/>
      <dgm:spPr/>
      <dgm:t>
        <a:bodyPr/>
        <a:lstStyle/>
        <a:p>
          <a:endParaRPr lang="en-AU"/>
        </a:p>
      </dgm:t>
    </dgm:pt>
    <dgm:pt modelId="{E81D8263-73DD-4C8B-9D07-2143F48CF9FD}" type="pres">
      <dgm:prSet presAssocID="{0266E83C-F55E-4C6A-90FE-B7EDDED88F86}" presName="Name0" presStyleCnt="0">
        <dgm:presLayoutVars>
          <dgm:dir/>
        </dgm:presLayoutVars>
      </dgm:prSet>
      <dgm:spPr/>
    </dgm:pt>
    <dgm:pt modelId="{F00391CC-4F98-4101-934D-0D7BCD29E81D}" type="pres">
      <dgm:prSet presAssocID="{9E304E4D-C6D2-4D76-AF75-FCDCA657E1B2}" presName="composite" presStyleCnt="0"/>
      <dgm:spPr/>
    </dgm:pt>
    <dgm:pt modelId="{5741C20D-B6CF-4A6A-84A5-5404356ACF8D}" type="pres">
      <dgm:prSet presAssocID="{9E304E4D-C6D2-4D76-AF75-FCDCA657E1B2}" presName="rect2" presStyleLbl="revTx" presStyleIdx="0" presStyleCnt="2">
        <dgm:presLayoutVars>
          <dgm:bulletEnabled val="1"/>
        </dgm:presLayoutVars>
      </dgm:prSet>
      <dgm:spPr/>
    </dgm:pt>
    <dgm:pt modelId="{D0A2E718-8F30-4FDD-A748-CE826BF6B019}" type="pres">
      <dgm:prSet presAssocID="{9E304E4D-C6D2-4D76-AF75-FCDCA657E1B2}" presName="rect1" presStyleLbl="alignImgPlace1" presStyleIdx="0" presStyleCnt="2"/>
      <dgm:spPr>
        <a:blipFill>
          <a:blip xmlns:r="http://schemas.openxmlformats.org/officeDocument/2006/relationships" r:embed="rId1" cstate="print">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dgm:spPr>
    </dgm:pt>
    <dgm:pt modelId="{DCC5EEA0-277D-4D4A-B753-5F7C72E21DDF}" type="pres">
      <dgm:prSet presAssocID="{460ACBD4-3D00-4634-A329-040B9C7C098F}" presName="sibTrans" presStyleCnt="0"/>
      <dgm:spPr/>
    </dgm:pt>
    <dgm:pt modelId="{A75B0F56-E392-457E-BFD6-9BEC03E05BFA}" type="pres">
      <dgm:prSet presAssocID="{0B4B98EB-2736-4CA2-A0EB-95C55A0324EC}" presName="composite" presStyleCnt="0"/>
      <dgm:spPr/>
    </dgm:pt>
    <dgm:pt modelId="{9D3858C6-7FA5-44D8-A428-2DEFC4A337BE}" type="pres">
      <dgm:prSet presAssocID="{0B4B98EB-2736-4CA2-A0EB-95C55A0324EC}" presName="rect2" presStyleLbl="revTx" presStyleIdx="1" presStyleCnt="2">
        <dgm:presLayoutVars>
          <dgm:bulletEnabled val="1"/>
        </dgm:presLayoutVars>
      </dgm:prSet>
      <dgm:spPr/>
    </dgm:pt>
    <dgm:pt modelId="{A1A4A30B-C27E-4E48-8374-3D0A60556A67}" type="pres">
      <dgm:prSet presAssocID="{0B4B98EB-2736-4CA2-A0EB-95C55A0324EC}" presName="rect1" presStyleLbl="alignImgPlace1" presStyleIdx="1" presStyleCnt="2"/>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Lst>
  <dgm:cxnLst>
    <dgm:cxn modelId="{5E21A108-9080-4E59-A635-226D8432EE1B}" type="presOf" srcId="{0B4B98EB-2736-4CA2-A0EB-95C55A0324EC}" destId="{9D3858C6-7FA5-44D8-A428-2DEFC4A337BE}" srcOrd="0" destOrd="0" presId="urn:microsoft.com/office/officeart/2008/layout/PictureGrid"/>
    <dgm:cxn modelId="{136A4C28-75FC-40AD-AF3A-6F8E22AD5A45}" srcId="{0266E83C-F55E-4C6A-90FE-B7EDDED88F86}" destId="{9E304E4D-C6D2-4D76-AF75-FCDCA657E1B2}" srcOrd="0" destOrd="0" parTransId="{B449DE0C-BABF-43F5-8A5D-AD42B81DCF33}" sibTransId="{460ACBD4-3D00-4634-A329-040B9C7C098F}"/>
    <dgm:cxn modelId="{8EFECA5F-CC66-4B0A-93B3-DAAE6A8A6A57}" type="presOf" srcId="{9E304E4D-C6D2-4D76-AF75-FCDCA657E1B2}" destId="{5741C20D-B6CF-4A6A-84A5-5404356ACF8D}" srcOrd="0" destOrd="0" presId="urn:microsoft.com/office/officeart/2008/layout/PictureGrid"/>
    <dgm:cxn modelId="{77D52C4E-00EA-4728-BEA4-7C38894F8015}" srcId="{0266E83C-F55E-4C6A-90FE-B7EDDED88F86}" destId="{0B4B98EB-2736-4CA2-A0EB-95C55A0324EC}" srcOrd="1" destOrd="0" parTransId="{14CB8122-7224-4C39-8742-886F969400C6}" sibTransId="{4F68443A-1453-47A6-90A4-2AA592B15C7D}"/>
    <dgm:cxn modelId="{95020B72-256D-4DD9-BF6D-9E5DC3D0744C}" type="presOf" srcId="{0266E83C-F55E-4C6A-90FE-B7EDDED88F86}" destId="{E81D8263-73DD-4C8B-9D07-2143F48CF9FD}" srcOrd="0" destOrd="0" presId="urn:microsoft.com/office/officeart/2008/layout/PictureGrid"/>
    <dgm:cxn modelId="{419D3339-6BD9-418F-8A5E-7F74B1D436D3}" type="presParOf" srcId="{E81D8263-73DD-4C8B-9D07-2143F48CF9FD}" destId="{F00391CC-4F98-4101-934D-0D7BCD29E81D}" srcOrd="0" destOrd="0" presId="urn:microsoft.com/office/officeart/2008/layout/PictureGrid"/>
    <dgm:cxn modelId="{DF805E14-C7EC-449D-ACC2-5295D9E3BE09}" type="presParOf" srcId="{F00391CC-4F98-4101-934D-0D7BCD29E81D}" destId="{5741C20D-B6CF-4A6A-84A5-5404356ACF8D}" srcOrd="0" destOrd="0" presId="urn:microsoft.com/office/officeart/2008/layout/PictureGrid"/>
    <dgm:cxn modelId="{0E0A7578-7FA8-4288-8DE4-55CD9D9101F7}" type="presParOf" srcId="{F00391CC-4F98-4101-934D-0D7BCD29E81D}" destId="{D0A2E718-8F30-4FDD-A748-CE826BF6B019}" srcOrd="1" destOrd="0" presId="urn:microsoft.com/office/officeart/2008/layout/PictureGrid"/>
    <dgm:cxn modelId="{2ED8064E-FAC3-46D4-AEA9-BC5440915AD8}" type="presParOf" srcId="{E81D8263-73DD-4C8B-9D07-2143F48CF9FD}" destId="{DCC5EEA0-277D-4D4A-B753-5F7C72E21DDF}" srcOrd="1" destOrd="0" presId="urn:microsoft.com/office/officeart/2008/layout/PictureGrid"/>
    <dgm:cxn modelId="{D105BB20-F014-4DBD-AA3D-EAE4D85B2DB1}" type="presParOf" srcId="{E81D8263-73DD-4C8B-9D07-2143F48CF9FD}" destId="{A75B0F56-E392-457E-BFD6-9BEC03E05BFA}" srcOrd="2" destOrd="0" presId="urn:microsoft.com/office/officeart/2008/layout/PictureGrid"/>
    <dgm:cxn modelId="{F4520860-615D-4A61-BB9D-D727DD4542BE}" type="presParOf" srcId="{A75B0F56-E392-457E-BFD6-9BEC03E05BFA}" destId="{9D3858C6-7FA5-44D8-A428-2DEFC4A337BE}" srcOrd="0" destOrd="0" presId="urn:microsoft.com/office/officeart/2008/layout/PictureGrid"/>
    <dgm:cxn modelId="{B8069B28-4886-456C-82BD-B8D724302FBF}" type="presParOf" srcId="{A75B0F56-E392-457E-BFD6-9BEC03E05BFA}" destId="{A1A4A30B-C27E-4E48-8374-3D0A60556A67}"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66E83C-F55E-4C6A-90FE-B7EDDED88F86}"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n-AU"/>
        </a:p>
      </dgm:t>
    </dgm:pt>
    <dgm:pt modelId="{9E304E4D-C6D2-4D76-AF75-FCDCA657E1B2}">
      <dgm:prSet phldrT="[Text]"/>
      <dgm:spPr/>
      <dgm:t>
        <a:bodyPr/>
        <a:lstStyle/>
        <a:p>
          <a:r>
            <a:rPr lang="en-AU" dirty="0"/>
            <a:t>Drought, climate or emergency planning	</a:t>
          </a:r>
        </a:p>
      </dgm:t>
    </dgm:pt>
    <dgm:pt modelId="{B449DE0C-BABF-43F5-8A5D-AD42B81DCF33}" type="parTrans" cxnId="{136A4C28-75FC-40AD-AF3A-6F8E22AD5A45}">
      <dgm:prSet/>
      <dgm:spPr/>
      <dgm:t>
        <a:bodyPr/>
        <a:lstStyle/>
        <a:p>
          <a:endParaRPr lang="en-AU"/>
        </a:p>
      </dgm:t>
    </dgm:pt>
    <dgm:pt modelId="{460ACBD4-3D00-4634-A329-040B9C7C098F}" type="sibTrans" cxnId="{136A4C28-75FC-40AD-AF3A-6F8E22AD5A45}">
      <dgm:prSet/>
      <dgm:spPr/>
      <dgm:t>
        <a:bodyPr/>
        <a:lstStyle/>
        <a:p>
          <a:endParaRPr lang="en-AU"/>
        </a:p>
      </dgm:t>
    </dgm:pt>
    <dgm:pt modelId="{3AF95A21-7361-4855-8949-C76C0477C0F6}">
      <dgm:prSet phldrT="[Text]"/>
      <dgm:spPr/>
      <dgm:t>
        <a:bodyPr/>
        <a:lstStyle/>
        <a:p>
          <a:r>
            <a:rPr lang="en-AU" dirty="0"/>
            <a:t>Existing supplies fail </a:t>
          </a:r>
        </a:p>
      </dgm:t>
    </dgm:pt>
    <dgm:pt modelId="{94BB52AA-EAE2-4374-AF2E-8161841A4429}" type="parTrans" cxnId="{00C14A0D-B692-418D-9622-AF603CB309E9}">
      <dgm:prSet/>
      <dgm:spPr/>
      <dgm:t>
        <a:bodyPr/>
        <a:lstStyle/>
        <a:p>
          <a:endParaRPr lang="en-AU"/>
        </a:p>
      </dgm:t>
    </dgm:pt>
    <dgm:pt modelId="{31470E1A-9748-4D2E-AA61-5B47F2434E71}" type="sibTrans" cxnId="{00C14A0D-B692-418D-9622-AF603CB309E9}">
      <dgm:prSet/>
      <dgm:spPr/>
      <dgm:t>
        <a:bodyPr/>
        <a:lstStyle/>
        <a:p>
          <a:endParaRPr lang="en-AU"/>
        </a:p>
      </dgm:t>
    </dgm:pt>
    <dgm:pt modelId="{E81D8263-73DD-4C8B-9D07-2143F48CF9FD}" type="pres">
      <dgm:prSet presAssocID="{0266E83C-F55E-4C6A-90FE-B7EDDED88F86}" presName="Name0" presStyleCnt="0">
        <dgm:presLayoutVars>
          <dgm:dir/>
        </dgm:presLayoutVars>
      </dgm:prSet>
      <dgm:spPr/>
    </dgm:pt>
    <dgm:pt modelId="{F00391CC-4F98-4101-934D-0D7BCD29E81D}" type="pres">
      <dgm:prSet presAssocID="{9E304E4D-C6D2-4D76-AF75-FCDCA657E1B2}" presName="composite" presStyleCnt="0"/>
      <dgm:spPr/>
    </dgm:pt>
    <dgm:pt modelId="{5741C20D-B6CF-4A6A-84A5-5404356ACF8D}" type="pres">
      <dgm:prSet presAssocID="{9E304E4D-C6D2-4D76-AF75-FCDCA657E1B2}" presName="rect2" presStyleLbl="revTx" presStyleIdx="0" presStyleCnt="2">
        <dgm:presLayoutVars>
          <dgm:bulletEnabled val="1"/>
        </dgm:presLayoutVars>
      </dgm:prSet>
      <dgm:spPr/>
    </dgm:pt>
    <dgm:pt modelId="{D0A2E718-8F30-4FDD-A748-CE826BF6B019}" type="pres">
      <dgm:prSet presAssocID="{9E304E4D-C6D2-4D76-AF75-FCDCA657E1B2}" presName="rect1" presStyleLbl="alignImgPlace1" presStyleIdx="0" presStyleCnt="2"/>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CC5EEA0-277D-4D4A-B753-5F7C72E21DDF}" type="pres">
      <dgm:prSet presAssocID="{460ACBD4-3D00-4634-A329-040B9C7C098F}" presName="sibTrans" presStyleCnt="0"/>
      <dgm:spPr/>
    </dgm:pt>
    <dgm:pt modelId="{F459C743-3A79-464D-BDEB-B938E3E2B47D}" type="pres">
      <dgm:prSet presAssocID="{3AF95A21-7361-4855-8949-C76C0477C0F6}" presName="composite" presStyleCnt="0"/>
      <dgm:spPr/>
    </dgm:pt>
    <dgm:pt modelId="{B4CF4A1B-D24A-40D6-806B-B0A299B54F72}" type="pres">
      <dgm:prSet presAssocID="{3AF95A21-7361-4855-8949-C76C0477C0F6}" presName="rect2" presStyleLbl="revTx" presStyleIdx="1" presStyleCnt="2">
        <dgm:presLayoutVars>
          <dgm:bulletEnabled val="1"/>
        </dgm:presLayoutVars>
      </dgm:prSet>
      <dgm:spPr/>
    </dgm:pt>
    <dgm:pt modelId="{D5145F07-BE00-41E2-8492-1BB4226D6142}" type="pres">
      <dgm:prSet presAssocID="{3AF95A21-7361-4855-8949-C76C0477C0F6}" presName="rect1" presStyleLbl="alignImgPlace1" presStyleIdx="1" presStyleCnt="2"/>
      <dgm:spPr>
        <a:blipFill>
          <a:blip xmlns:r="http://schemas.openxmlformats.org/officeDocument/2006/relationships"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a:blipFill>
      </dgm:spPr>
    </dgm:pt>
  </dgm:ptLst>
  <dgm:cxnLst>
    <dgm:cxn modelId="{00C14A0D-B692-418D-9622-AF603CB309E9}" srcId="{0266E83C-F55E-4C6A-90FE-B7EDDED88F86}" destId="{3AF95A21-7361-4855-8949-C76C0477C0F6}" srcOrd="1" destOrd="0" parTransId="{94BB52AA-EAE2-4374-AF2E-8161841A4429}" sibTransId="{31470E1A-9748-4D2E-AA61-5B47F2434E71}"/>
    <dgm:cxn modelId="{136A4C28-75FC-40AD-AF3A-6F8E22AD5A45}" srcId="{0266E83C-F55E-4C6A-90FE-B7EDDED88F86}" destId="{9E304E4D-C6D2-4D76-AF75-FCDCA657E1B2}" srcOrd="0" destOrd="0" parTransId="{B449DE0C-BABF-43F5-8A5D-AD42B81DCF33}" sibTransId="{460ACBD4-3D00-4634-A329-040B9C7C098F}"/>
    <dgm:cxn modelId="{8EFECA5F-CC66-4B0A-93B3-DAAE6A8A6A57}" type="presOf" srcId="{9E304E4D-C6D2-4D76-AF75-FCDCA657E1B2}" destId="{5741C20D-B6CF-4A6A-84A5-5404356ACF8D}" srcOrd="0" destOrd="0" presId="urn:microsoft.com/office/officeart/2008/layout/PictureGrid"/>
    <dgm:cxn modelId="{95020B72-256D-4DD9-BF6D-9E5DC3D0744C}" type="presOf" srcId="{0266E83C-F55E-4C6A-90FE-B7EDDED88F86}" destId="{E81D8263-73DD-4C8B-9D07-2143F48CF9FD}" srcOrd="0" destOrd="0" presId="urn:microsoft.com/office/officeart/2008/layout/PictureGrid"/>
    <dgm:cxn modelId="{47CB129A-E899-4234-885A-F8CEF981D062}" type="presOf" srcId="{3AF95A21-7361-4855-8949-C76C0477C0F6}" destId="{B4CF4A1B-D24A-40D6-806B-B0A299B54F72}" srcOrd="0" destOrd="0" presId="urn:microsoft.com/office/officeart/2008/layout/PictureGrid"/>
    <dgm:cxn modelId="{419D3339-6BD9-418F-8A5E-7F74B1D436D3}" type="presParOf" srcId="{E81D8263-73DD-4C8B-9D07-2143F48CF9FD}" destId="{F00391CC-4F98-4101-934D-0D7BCD29E81D}" srcOrd="0" destOrd="0" presId="urn:microsoft.com/office/officeart/2008/layout/PictureGrid"/>
    <dgm:cxn modelId="{DF805E14-C7EC-449D-ACC2-5295D9E3BE09}" type="presParOf" srcId="{F00391CC-4F98-4101-934D-0D7BCD29E81D}" destId="{5741C20D-B6CF-4A6A-84A5-5404356ACF8D}" srcOrd="0" destOrd="0" presId="urn:microsoft.com/office/officeart/2008/layout/PictureGrid"/>
    <dgm:cxn modelId="{0E0A7578-7FA8-4288-8DE4-55CD9D9101F7}" type="presParOf" srcId="{F00391CC-4F98-4101-934D-0D7BCD29E81D}" destId="{D0A2E718-8F30-4FDD-A748-CE826BF6B019}" srcOrd="1" destOrd="0" presId="urn:microsoft.com/office/officeart/2008/layout/PictureGrid"/>
    <dgm:cxn modelId="{2ED8064E-FAC3-46D4-AEA9-BC5440915AD8}" type="presParOf" srcId="{E81D8263-73DD-4C8B-9D07-2143F48CF9FD}" destId="{DCC5EEA0-277D-4D4A-B753-5F7C72E21DDF}" srcOrd="1" destOrd="0" presId="urn:microsoft.com/office/officeart/2008/layout/PictureGrid"/>
    <dgm:cxn modelId="{909641F0-D773-4CB7-A69F-3176C0852F21}" type="presParOf" srcId="{E81D8263-73DD-4C8B-9D07-2143F48CF9FD}" destId="{F459C743-3A79-464D-BDEB-B938E3E2B47D}" srcOrd="2" destOrd="0" presId="urn:microsoft.com/office/officeart/2008/layout/PictureGrid"/>
    <dgm:cxn modelId="{25BF25E8-6350-4B20-B41B-E834D1380A25}" type="presParOf" srcId="{F459C743-3A79-464D-BDEB-B938E3E2B47D}" destId="{B4CF4A1B-D24A-40D6-806B-B0A299B54F72}" srcOrd="0" destOrd="0" presId="urn:microsoft.com/office/officeart/2008/layout/PictureGrid"/>
    <dgm:cxn modelId="{020077BF-1241-4A38-B1F4-94F302EDB13A}" type="presParOf" srcId="{F459C743-3A79-464D-BDEB-B938E3E2B47D}" destId="{D5145F07-BE00-41E2-8492-1BB4226D6142}"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AF4DBA-E414-4CA5-9561-FA60C286B68A}" type="doc">
      <dgm:prSet loTypeId="urn:microsoft.com/office/officeart/2005/8/layout/rings+Icon" loCatId="relationship" qsTypeId="urn:microsoft.com/office/officeart/2005/8/quickstyle/simple1" qsCatId="simple" csTypeId="urn:microsoft.com/office/officeart/2005/8/colors/colorful4" csCatId="colorful" phldr="1"/>
      <dgm:spPr/>
    </dgm:pt>
    <dgm:pt modelId="{61D7C7DF-0DDE-4773-B091-1DA8F3553467}">
      <dgm:prSet phldrT="[Text]"/>
      <dgm:spPr/>
      <dgm:t>
        <a:bodyPr/>
        <a:lstStyle/>
        <a:p>
          <a:r>
            <a:rPr lang="en-AU" dirty="0"/>
            <a:t>Past</a:t>
          </a:r>
        </a:p>
      </dgm:t>
    </dgm:pt>
    <dgm:pt modelId="{F231B24B-BD9E-4898-B1FD-B8FF458D23FF}" type="parTrans" cxnId="{0A18D131-3A8A-4D5C-8474-B957D745D5E8}">
      <dgm:prSet/>
      <dgm:spPr/>
      <dgm:t>
        <a:bodyPr/>
        <a:lstStyle/>
        <a:p>
          <a:endParaRPr lang="en-AU"/>
        </a:p>
      </dgm:t>
    </dgm:pt>
    <dgm:pt modelId="{4311DB73-6462-4ADE-B810-D3A42525D919}" type="sibTrans" cxnId="{0A18D131-3A8A-4D5C-8474-B957D745D5E8}">
      <dgm:prSet/>
      <dgm:spPr/>
      <dgm:t>
        <a:bodyPr/>
        <a:lstStyle/>
        <a:p>
          <a:endParaRPr lang="en-AU"/>
        </a:p>
      </dgm:t>
    </dgm:pt>
    <dgm:pt modelId="{16592EDE-446C-4C56-98DB-00E79F603FF1}">
      <dgm:prSet phldrT="[Text]" custT="1"/>
      <dgm:spPr/>
      <dgm:t>
        <a:bodyPr/>
        <a:lstStyle/>
        <a:p>
          <a:r>
            <a:rPr lang="en-AU" sz="4700" dirty="0"/>
            <a:t>Present</a:t>
          </a:r>
        </a:p>
        <a:p>
          <a:r>
            <a:rPr lang="en-AU" sz="1800" i="1" dirty="0"/>
            <a:t>Farm Water Audit (a snapshot of now)</a:t>
          </a:r>
          <a:endParaRPr lang="en-AU" sz="1050" dirty="0"/>
        </a:p>
      </dgm:t>
    </dgm:pt>
    <dgm:pt modelId="{C5DCCAF2-56FD-4698-810F-9A664A430945}" type="parTrans" cxnId="{9C57F675-480F-4C7A-9FF3-F2C7B7B0177E}">
      <dgm:prSet/>
      <dgm:spPr/>
      <dgm:t>
        <a:bodyPr/>
        <a:lstStyle/>
        <a:p>
          <a:endParaRPr lang="en-AU"/>
        </a:p>
      </dgm:t>
    </dgm:pt>
    <dgm:pt modelId="{2476A7C6-4B59-48CB-9F1A-C6E3F1E6F22C}" type="sibTrans" cxnId="{9C57F675-480F-4C7A-9FF3-F2C7B7B0177E}">
      <dgm:prSet/>
      <dgm:spPr/>
      <dgm:t>
        <a:bodyPr/>
        <a:lstStyle/>
        <a:p>
          <a:endParaRPr lang="en-AU"/>
        </a:p>
      </dgm:t>
    </dgm:pt>
    <dgm:pt modelId="{FC16449A-B0CB-454E-A353-B0586B4DF345}">
      <dgm:prSet phldrT="[Text]"/>
      <dgm:spPr/>
      <dgm:t>
        <a:bodyPr/>
        <a:lstStyle/>
        <a:p>
          <a:r>
            <a:rPr lang="en-AU" dirty="0"/>
            <a:t>Future</a:t>
          </a:r>
        </a:p>
      </dgm:t>
    </dgm:pt>
    <dgm:pt modelId="{F21F3331-47A5-4E33-B1D4-5D2EE33F935D}" type="parTrans" cxnId="{53C91439-0EF4-4EB1-98BA-9174184A5AC4}">
      <dgm:prSet/>
      <dgm:spPr/>
      <dgm:t>
        <a:bodyPr/>
        <a:lstStyle/>
        <a:p>
          <a:endParaRPr lang="en-AU"/>
        </a:p>
      </dgm:t>
    </dgm:pt>
    <dgm:pt modelId="{AA4C2FD9-3278-4A9A-A1C2-D7EB81623224}" type="sibTrans" cxnId="{53C91439-0EF4-4EB1-98BA-9174184A5AC4}">
      <dgm:prSet/>
      <dgm:spPr/>
      <dgm:t>
        <a:bodyPr/>
        <a:lstStyle/>
        <a:p>
          <a:endParaRPr lang="en-AU"/>
        </a:p>
      </dgm:t>
    </dgm:pt>
    <dgm:pt modelId="{2DB4F5F8-2BC2-4468-8AB3-D5D31B2BDE20}" type="pres">
      <dgm:prSet presAssocID="{45AF4DBA-E414-4CA5-9561-FA60C286B68A}" presName="Name0" presStyleCnt="0">
        <dgm:presLayoutVars>
          <dgm:chMax val="7"/>
          <dgm:dir/>
          <dgm:resizeHandles val="exact"/>
        </dgm:presLayoutVars>
      </dgm:prSet>
      <dgm:spPr/>
    </dgm:pt>
    <dgm:pt modelId="{8699F116-857D-4CC2-9943-338AEE37DF9E}" type="pres">
      <dgm:prSet presAssocID="{45AF4DBA-E414-4CA5-9561-FA60C286B68A}" presName="ellipse1" presStyleLbl="vennNode1" presStyleIdx="0" presStyleCnt="3">
        <dgm:presLayoutVars>
          <dgm:bulletEnabled val="1"/>
        </dgm:presLayoutVars>
      </dgm:prSet>
      <dgm:spPr/>
    </dgm:pt>
    <dgm:pt modelId="{CCE82734-938F-44AA-842A-BE17E145E6E0}" type="pres">
      <dgm:prSet presAssocID="{45AF4DBA-E414-4CA5-9561-FA60C286B68A}" presName="ellipse2" presStyleLbl="vennNode1" presStyleIdx="1" presStyleCnt="3" custScaleX="123379" custScaleY="134652" custLinFactNeighborX="-30" custLinFactNeighborY="6858">
        <dgm:presLayoutVars>
          <dgm:bulletEnabled val="1"/>
        </dgm:presLayoutVars>
      </dgm:prSet>
      <dgm:spPr/>
    </dgm:pt>
    <dgm:pt modelId="{E7041581-5D3C-4E20-9733-D595C8B30171}" type="pres">
      <dgm:prSet presAssocID="{45AF4DBA-E414-4CA5-9561-FA60C286B68A}" presName="ellipse3" presStyleLbl="vennNode1" presStyleIdx="2" presStyleCnt="3">
        <dgm:presLayoutVars>
          <dgm:bulletEnabled val="1"/>
        </dgm:presLayoutVars>
      </dgm:prSet>
      <dgm:spPr/>
    </dgm:pt>
  </dgm:ptLst>
  <dgm:cxnLst>
    <dgm:cxn modelId="{0A18D131-3A8A-4D5C-8474-B957D745D5E8}" srcId="{45AF4DBA-E414-4CA5-9561-FA60C286B68A}" destId="{61D7C7DF-0DDE-4773-B091-1DA8F3553467}" srcOrd="0" destOrd="0" parTransId="{F231B24B-BD9E-4898-B1FD-B8FF458D23FF}" sibTransId="{4311DB73-6462-4ADE-B810-D3A42525D919}"/>
    <dgm:cxn modelId="{53C91439-0EF4-4EB1-98BA-9174184A5AC4}" srcId="{45AF4DBA-E414-4CA5-9561-FA60C286B68A}" destId="{FC16449A-B0CB-454E-A353-B0586B4DF345}" srcOrd="2" destOrd="0" parTransId="{F21F3331-47A5-4E33-B1D4-5D2EE33F935D}" sibTransId="{AA4C2FD9-3278-4A9A-A1C2-D7EB81623224}"/>
    <dgm:cxn modelId="{9C57F675-480F-4C7A-9FF3-F2C7B7B0177E}" srcId="{45AF4DBA-E414-4CA5-9561-FA60C286B68A}" destId="{16592EDE-446C-4C56-98DB-00E79F603FF1}" srcOrd="1" destOrd="0" parTransId="{C5DCCAF2-56FD-4698-810F-9A664A430945}" sibTransId="{2476A7C6-4B59-48CB-9F1A-C6E3F1E6F22C}"/>
    <dgm:cxn modelId="{699B4A77-635F-4291-9E97-C970A3C098FC}" type="presOf" srcId="{45AF4DBA-E414-4CA5-9561-FA60C286B68A}" destId="{2DB4F5F8-2BC2-4468-8AB3-D5D31B2BDE20}" srcOrd="0" destOrd="0" presId="urn:microsoft.com/office/officeart/2005/8/layout/rings+Icon"/>
    <dgm:cxn modelId="{0D96ABD0-23AD-4EAD-AF93-712C26C18B49}" type="presOf" srcId="{16592EDE-446C-4C56-98DB-00E79F603FF1}" destId="{CCE82734-938F-44AA-842A-BE17E145E6E0}" srcOrd="0" destOrd="0" presId="urn:microsoft.com/office/officeart/2005/8/layout/rings+Icon"/>
    <dgm:cxn modelId="{5E5460D9-7D3F-470F-9473-BA22864C4CDF}" type="presOf" srcId="{61D7C7DF-0DDE-4773-B091-1DA8F3553467}" destId="{8699F116-857D-4CC2-9943-338AEE37DF9E}" srcOrd="0" destOrd="0" presId="urn:microsoft.com/office/officeart/2005/8/layout/rings+Icon"/>
    <dgm:cxn modelId="{CB2407F4-4CAE-449D-8CCD-1AEACE1189F9}" type="presOf" srcId="{FC16449A-B0CB-454E-A353-B0586B4DF345}" destId="{E7041581-5D3C-4E20-9733-D595C8B30171}" srcOrd="0" destOrd="0" presId="urn:microsoft.com/office/officeart/2005/8/layout/rings+Icon"/>
    <dgm:cxn modelId="{A4A0FCA3-E9EE-43F8-8AE6-6BEF1A3D2A2A}" type="presParOf" srcId="{2DB4F5F8-2BC2-4468-8AB3-D5D31B2BDE20}" destId="{8699F116-857D-4CC2-9943-338AEE37DF9E}" srcOrd="0" destOrd="0" presId="urn:microsoft.com/office/officeart/2005/8/layout/rings+Icon"/>
    <dgm:cxn modelId="{74694F53-7606-4CA2-A0C7-FDAAD9DD54B1}" type="presParOf" srcId="{2DB4F5F8-2BC2-4468-8AB3-D5D31B2BDE20}" destId="{CCE82734-938F-44AA-842A-BE17E145E6E0}" srcOrd="1" destOrd="0" presId="urn:microsoft.com/office/officeart/2005/8/layout/rings+Icon"/>
    <dgm:cxn modelId="{A6CC1C1B-22E4-4B91-9D83-00ED0C666D88}" type="presParOf" srcId="{2DB4F5F8-2BC2-4468-8AB3-D5D31B2BDE20}" destId="{E7041581-5D3C-4E20-9733-D595C8B30171}"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97E579-5D0F-446D-945C-3C29F1381CF7}" type="doc">
      <dgm:prSet loTypeId="urn:microsoft.com/office/officeart/2008/layout/BendingPictureCaptionList" loCatId="picture" qsTypeId="urn:microsoft.com/office/officeart/2005/8/quickstyle/simple1" qsCatId="simple" csTypeId="urn:microsoft.com/office/officeart/2005/8/colors/accent6_1" csCatId="accent6" phldr="1"/>
      <dgm:spPr/>
      <dgm:t>
        <a:bodyPr/>
        <a:lstStyle/>
        <a:p>
          <a:endParaRPr lang="en-AU"/>
        </a:p>
      </dgm:t>
    </dgm:pt>
    <dgm:pt modelId="{9074EFC3-0BC9-4736-AC6D-E25F22E8A5E0}">
      <dgm:prSet phldrT="[Text]"/>
      <dgm:spPr/>
      <dgm:t>
        <a:bodyPr/>
        <a:lstStyle/>
        <a:p>
          <a:r>
            <a:rPr lang="en-AU" dirty="0"/>
            <a:t>Groundwater or Springs 	</a:t>
          </a:r>
        </a:p>
      </dgm:t>
    </dgm:pt>
    <dgm:pt modelId="{CB3A5CAE-E153-4CFA-8224-285F147A1397}" type="parTrans" cxnId="{ABEC7334-6548-4763-8B43-C9FD80F87EE0}">
      <dgm:prSet/>
      <dgm:spPr/>
      <dgm:t>
        <a:bodyPr/>
        <a:lstStyle/>
        <a:p>
          <a:endParaRPr lang="en-AU"/>
        </a:p>
      </dgm:t>
    </dgm:pt>
    <dgm:pt modelId="{1FCDAAB0-9F19-478B-9383-361222C88E7B}" type="sibTrans" cxnId="{ABEC7334-6548-4763-8B43-C9FD80F87EE0}">
      <dgm:prSet/>
      <dgm:spPr/>
      <dgm:t>
        <a:bodyPr/>
        <a:lstStyle/>
        <a:p>
          <a:endParaRPr lang="en-AU"/>
        </a:p>
      </dgm:t>
    </dgm:pt>
    <dgm:pt modelId="{D856374F-7751-48A6-AEE0-F2B70AFDDF4F}">
      <dgm:prSet phldrT="[Text]"/>
      <dgm:spPr/>
      <dgm:t>
        <a:bodyPr/>
        <a:lstStyle/>
        <a:p>
          <a:r>
            <a:rPr lang="en-AU" dirty="0"/>
            <a:t>Creeks and Rivers</a:t>
          </a:r>
        </a:p>
      </dgm:t>
    </dgm:pt>
    <dgm:pt modelId="{9071BC17-3F3B-4CA6-A3CB-4936D50D2CCC}" type="parTrans" cxnId="{CB07765B-29C2-485F-88FB-67D5FAD12676}">
      <dgm:prSet/>
      <dgm:spPr/>
      <dgm:t>
        <a:bodyPr/>
        <a:lstStyle/>
        <a:p>
          <a:endParaRPr lang="en-AU"/>
        </a:p>
      </dgm:t>
    </dgm:pt>
    <dgm:pt modelId="{7352331F-8098-4806-A531-2A18D342E03C}" type="sibTrans" cxnId="{CB07765B-29C2-485F-88FB-67D5FAD12676}">
      <dgm:prSet/>
      <dgm:spPr/>
      <dgm:t>
        <a:bodyPr/>
        <a:lstStyle/>
        <a:p>
          <a:endParaRPr lang="en-AU"/>
        </a:p>
      </dgm:t>
    </dgm:pt>
    <dgm:pt modelId="{455216F2-A475-408B-A71E-9BB979BA9314}">
      <dgm:prSet phldrT="[Text]"/>
      <dgm:spPr/>
      <dgm:t>
        <a:bodyPr/>
        <a:lstStyle/>
        <a:p>
          <a:r>
            <a:rPr lang="en-AU" dirty="0"/>
            <a:t>Rainfall from catchment runoff into dam</a:t>
          </a:r>
        </a:p>
      </dgm:t>
    </dgm:pt>
    <dgm:pt modelId="{421BDDA0-09F3-44BE-8FB6-9BB3D8522DDB}" type="parTrans" cxnId="{064B0FD3-295A-473D-AA8A-B6C0E6533BFB}">
      <dgm:prSet/>
      <dgm:spPr/>
      <dgm:t>
        <a:bodyPr/>
        <a:lstStyle/>
        <a:p>
          <a:endParaRPr lang="en-AU"/>
        </a:p>
      </dgm:t>
    </dgm:pt>
    <dgm:pt modelId="{2F4B45A7-E7E2-4676-8C35-2FC90F855C5B}" type="sibTrans" cxnId="{064B0FD3-295A-473D-AA8A-B6C0E6533BFB}">
      <dgm:prSet/>
      <dgm:spPr/>
      <dgm:t>
        <a:bodyPr/>
        <a:lstStyle/>
        <a:p>
          <a:endParaRPr lang="en-AU"/>
        </a:p>
      </dgm:t>
    </dgm:pt>
    <dgm:pt modelId="{1D09C991-CBA9-4865-BE9A-76A7A97ED440}" type="pres">
      <dgm:prSet presAssocID="{5B97E579-5D0F-446D-945C-3C29F1381CF7}" presName="Name0" presStyleCnt="0">
        <dgm:presLayoutVars>
          <dgm:dir/>
          <dgm:resizeHandles val="exact"/>
        </dgm:presLayoutVars>
      </dgm:prSet>
      <dgm:spPr/>
    </dgm:pt>
    <dgm:pt modelId="{AA241E76-58F5-49B4-853A-D85CD3690A4C}" type="pres">
      <dgm:prSet presAssocID="{9074EFC3-0BC9-4736-AC6D-E25F22E8A5E0}" presName="composite" presStyleCnt="0"/>
      <dgm:spPr/>
    </dgm:pt>
    <dgm:pt modelId="{F66690D7-2C41-4D83-A5E1-3C9EF326D292}" type="pres">
      <dgm:prSet presAssocID="{9074EFC3-0BC9-4736-AC6D-E25F22E8A5E0}" presName="rect1" presStyleLbl="bgImgPlace1" presStyleIdx="0"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75D2915F-A1B5-492B-B099-1C6B2C75B8FB}" type="pres">
      <dgm:prSet presAssocID="{9074EFC3-0BC9-4736-AC6D-E25F22E8A5E0}" presName="wedgeRectCallout1" presStyleLbl="node1" presStyleIdx="0" presStyleCnt="3">
        <dgm:presLayoutVars>
          <dgm:bulletEnabled val="1"/>
        </dgm:presLayoutVars>
      </dgm:prSet>
      <dgm:spPr/>
    </dgm:pt>
    <dgm:pt modelId="{4369620B-7B88-4C1D-A5B5-ECBB8BEB4AB9}" type="pres">
      <dgm:prSet presAssocID="{1FCDAAB0-9F19-478B-9383-361222C88E7B}" presName="sibTrans" presStyleCnt="0"/>
      <dgm:spPr/>
    </dgm:pt>
    <dgm:pt modelId="{EDB0DCBA-0D54-49A1-9D3C-C4F33163502E}" type="pres">
      <dgm:prSet presAssocID="{D856374F-7751-48A6-AEE0-F2B70AFDDF4F}" presName="composite" presStyleCnt="0"/>
      <dgm:spPr/>
    </dgm:pt>
    <dgm:pt modelId="{732314A7-7FA7-4896-95B1-F87AE1CBEE1E}" type="pres">
      <dgm:prSet presAssocID="{D856374F-7751-48A6-AEE0-F2B70AFDDF4F}" presName="rect1" presStyleLbl="bgImgPlace1" presStyleIdx="1" presStyleCnt="3"/>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9E15ED8B-5188-4CE0-AACC-9BEBDA9FFD71}" type="pres">
      <dgm:prSet presAssocID="{D856374F-7751-48A6-AEE0-F2B70AFDDF4F}" presName="wedgeRectCallout1" presStyleLbl="node1" presStyleIdx="1" presStyleCnt="3">
        <dgm:presLayoutVars>
          <dgm:bulletEnabled val="1"/>
        </dgm:presLayoutVars>
      </dgm:prSet>
      <dgm:spPr/>
    </dgm:pt>
    <dgm:pt modelId="{F7005948-A633-4506-850C-2522BD52C281}" type="pres">
      <dgm:prSet presAssocID="{7352331F-8098-4806-A531-2A18D342E03C}" presName="sibTrans" presStyleCnt="0"/>
      <dgm:spPr/>
    </dgm:pt>
    <dgm:pt modelId="{BDD0E60A-1611-4619-94FA-50B132CD5ABE}" type="pres">
      <dgm:prSet presAssocID="{455216F2-A475-408B-A71E-9BB979BA9314}" presName="composite" presStyleCnt="0"/>
      <dgm:spPr/>
    </dgm:pt>
    <dgm:pt modelId="{82B8575C-F1D6-4BFF-AC18-FC691AB1D9E3}" type="pres">
      <dgm:prSet presAssocID="{455216F2-A475-408B-A71E-9BB979BA9314}" presName="rect1" presStyleLbl="bgImgPlace1" presStyleIdx="2" presStyleCnt="3"/>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7607A2F9-BBA6-48D3-ACF0-F6B5751E6D6E}" type="pres">
      <dgm:prSet presAssocID="{455216F2-A475-408B-A71E-9BB979BA9314}" presName="wedgeRectCallout1" presStyleLbl="node1" presStyleIdx="2" presStyleCnt="3">
        <dgm:presLayoutVars>
          <dgm:bulletEnabled val="1"/>
        </dgm:presLayoutVars>
      </dgm:prSet>
      <dgm:spPr/>
    </dgm:pt>
  </dgm:ptLst>
  <dgm:cxnLst>
    <dgm:cxn modelId="{ADCB601B-F035-4836-9AFD-70887AE22751}" type="presOf" srcId="{455216F2-A475-408B-A71E-9BB979BA9314}" destId="{7607A2F9-BBA6-48D3-ACF0-F6B5751E6D6E}" srcOrd="0" destOrd="0" presId="urn:microsoft.com/office/officeart/2008/layout/BendingPictureCaptionList"/>
    <dgm:cxn modelId="{ABEC7334-6548-4763-8B43-C9FD80F87EE0}" srcId="{5B97E579-5D0F-446D-945C-3C29F1381CF7}" destId="{9074EFC3-0BC9-4736-AC6D-E25F22E8A5E0}" srcOrd="0" destOrd="0" parTransId="{CB3A5CAE-E153-4CFA-8224-285F147A1397}" sibTransId="{1FCDAAB0-9F19-478B-9383-361222C88E7B}"/>
    <dgm:cxn modelId="{CB07765B-29C2-485F-88FB-67D5FAD12676}" srcId="{5B97E579-5D0F-446D-945C-3C29F1381CF7}" destId="{D856374F-7751-48A6-AEE0-F2B70AFDDF4F}" srcOrd="1" destOrd="0" parTransId="{9071BC17-3F3B-4CA6-A3CB-4936D50D2CCC}" sibTransId="{7352331F-8098-4806-A531-2A18D342E03C}"/>
    <dgm:cxn modelId="{BF0AA45A-FB72-4382-9698-C4E4C59C2605}" type="presOf" srcId="{D856374F-7751-48A6-AEE0-F2B70AFDDF4F}" destId="{9E15ED8B-5188-4CE0-AACC-9BEBDA9FFD71}" srcOrd="0" destOrd="0" presId="urn:microsoft.com/office/officeart/2008/layout/BendingPictureCaptionList"/>
    <dgm:cxn modelId="{1343397B-337F-4948-BEF6-D01676DDF52F}" type="presOf" srcId="{5B97E579-5D0F-446D-945C-3C29F1381CF7}" destId="{1D09C991-CBA9-4865-BE9A-76A7A97ED440}" srcOrd="0" destOrd="0" presId="urn:microsoft.com/office/officeart/2008/layout/BendingPictureCaptionList"/>
    <dgm:cxn modelId="{D29DCF8D-903E-415D-AC98-533531FCA2EC}" type="presOf" srcId="{9074EFC3-0BC9-4736-AC6D-E25F22E8A5E0}" destId="{75D2915F-A1B5-492B-B099-1C6B2C75B8FB}" srcOrd="0" destOrd="0" presId="urn:microsoft.com/office/officeart/2008/layout/BendingPictureCaptionList"/>
    <dgm:cxn modelId="{064B0FD3-295A-473D-AA8A-B6C0E6533BFB}" srcId="{5B97E579-5D0F-446D-945C-3C29F1381CF7}" destId="{455216F2-A475-408B-A71E-9BB979BA9314}" srcOrd="2" destOrd="0" parTransId="{421BDDA0-09F3-44BE-8FB6-9BB3D8522DDB}" sibTransId="{2F4B45A7-E7E2-4676-8C35-2FC90F855C5B}"/>
    <dgm:cxn modelId="{16A65E85-34EA-4C78-BD08-EE62FCE7FB69}" type="presParOf" srcId="{1D09C991-CBA9-4865-BE9A-76A7A97ED440}" destId="{AA241E76-58F5-49B4-853A-D85CD3690A4C}" srcOrd="0" destOrd="0" presId="urn:microsoft.com/office/officeart/2008/layout/BendingPictureCaptionList"/>
    <dgm:cxn modelId="{F9DF098F-CEF3-40E4-9206-E4CA74B4BBFF}" type="presParOf" srcId="{AA241E76-58F5-49B4-853A-D85CD3690A4C}" destId="{F66690D7-2C41-4D83-A5E1-3C9EF326D292}" srcOrd="0" destOrd="0" presId="urn:microsoft.com/office/officeart/2008/layout/BendingPictureCaptionList"/>
    <dgm:cxn modelId="{CDDDCA62-AC98-4DE5-8C63-B4E6F06C2032}" type="presParOf" srcId="{AA241E76-58F5-49B4-853A-D85CD3690A4C}" destId="{75D2915F-A1B5-492B-B099-1C6B2C75B8FB}" srcOrd="1" destOrd="0" presId="urn:microsoft.com/office/officeart/2008/layout/BendingPictureCaptionList"/>
    <dgm:cxn modelId="{93169D5E-E281-4B91-9A2C-13E6084F34D3}" type="presParOf" srcId="{1D09C991-CBA9-4865-BE9A-76A7A97ED440}" destId="{4369620B-7B88-4C1D-A5B5-ECBB8BEB4AB9}" srcOrd="1" destOrd="0" presId="urn:microsoft.com/office/officeart/2008/layout/BendingPictureCaptionList"/>
    <dgm:cxn modelId="{A42402CD-ADEC-4E66-AA8D-7A70297EF019}" type="presParOf" srcId="{1D09C991-CBA9-4865-BE9A-76A7A97ED440}" destId="{EDB0DCBA-0D54-49A1-9D3C-C4F33163502E}" srcOrd="2" destOrd="0" presId="urn:microsoft.com/office/officeart/2008/layout/BendingPictureCaptionList"/>
    <dgm:cxn modelId="{24B44474-7E50-4A16-8C6B-F42AE2BF7D63}" type="presParOf" srcId="{EDB0DCBA-0D54-49A1-9D3C-C4F33163502E}" destId="{732314A7-7FA7-4896-95B1-F87AE1CBEE1E}" srcOrd="0" destOrd="0" presId="urn:microsoft.com/office/officeart/2008/layout/BendingPictureCaptionList"/>
    <dgm:cxn modelId="{58FA763A-13D1-4673-8FB9-7BFCBE846791}" type="presParOf" srcId="{EDB0DCBA-0D54-49A1-9D3C-C4F33163502E}" destId="{9E15ED8B-5188-4CE0-AACC-9BEBDA9FFD71}" srcOrd="1" destOrd="0" presId="urn:microsoft.com/office/officeart/2008/layout/BendingPictureCaptionList"/>
    <dgm:cxn modelId="{3EE64567-7C54-4FF5-A949-A5C10EA8C8F9}" type="presParOf" srcId="{1D09C991-CBA9-4865-BE9A-76A7A97ED440}" destId="{F7005948-A633-4506-850C-2522BD52C281}" srcOrd="3" destOrd="0" presId="urn:microsoft.com/office/officeart/2008/layout/BendingPictureCaptionList"/>
    <dgm:cxn modelId="{BAB83C2B-16E1-489B-8E72-5BAB7A24891E}" type="presParOf" srcId="{1D09C991-CBA9-4865-BE9A-76A7A97ED440}" destId="{BDD0E60A-1611-4619-94FA-50B132CD5ABE}" srcOrd="4" destOrd="0" presId="urn:microsoft.com/office/officeart/2008/layout/BendingPictureCaptionList"/>
    <dgm:cxn modelId="{00DBCFF2-915C-475A-9EC0-3548E3313DAB}" type="presParOf" srcId="{BDD0E60A-1611-4619-94FA-50B132CD5ABE}" destId="{82B8575C-F1D6-4BFF-AC18-FC691AB1D9E3}" srcOrd="0" destOrd="0" presId="urn:microsoft.com/office/officeart/2008/layout/BendingPictureCaptionList"/>
    <dgm:cxn modelId="{D89FFF9A-1706-46FF-9332-F8F6C117DC3B}" type="presParOf" srcId="{BDD0E60A-1611-4619-94FA-50B132CD5ABE}" destId="{7607A2F9-BBA6-48D3-ACF0-F6B5751E6D6E}"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567FB6-7BBC-45A8-9677-FCA2E6BD03F8}" type="doc">
      <dgm:prSet loTypeId="urn:microsoft.com/office/officeart/2008/layout/BendingPictureCaption" loCatId="picture" qsTypeId="urn:microsoft.com/office/officeart/2005/8/quickstyle/simple1" qsCatId="simple" csTypeId="urn:microsoft.com/office/officeart/2005/8/colors/accent0_3" csCatId="mainScheme" phldr="1"/>
      <dgm:spPr/>
      <dgm:t>
        <a:bodyPr/>
        <a:lstStyle/>
        <a:p>
          <a:endParaRPr lang="en-AU"/>
        </a:p>
      </dgm:t>
    </dgm:pt>
    <dgm:pt modelId="{87E201D7-5443-41AA-BE9A-0CEC17F4D380}">
      <dgm:prSet custT="1"/>
      <dgm:spPr>
        <a:solidFill>
          <a:schemeClr val="accent6">
            <a:lumMod val="50000"/>
          </a:schemeClr>
        </a:solidFill>
      </dgm:spPr>
      <dgm:t>
        <a:bodyPr/>
        <a:lstStyle/>
        <a:p>
          <a:r>
            <a:rPr lang="en-AU" sz="2000" dirty="0"/>
            <a:t>Storage</a:t>
          </a:r>
        </a:p>
      </dgm:t>
    </dgm:pt>
    <dgm:pt modelId="{45D82F6C-A83C-4B12-AA27-15182B71E02F}" type="parTrans" cxnId="{B4F7142A-F77A-4E45-9D71-012966707040}">
      <dgm:prSet/>
      <dgm:spPr/>
      <dgm:t>
        <a:bodyPr/>
        <a:lstStyle/>
        <a:p>
          <a:endParaRPr lang="en-AU"/>
        </a:p>
      </dgm:t>
    </dgm:pt>
    <dgm:pt modelId="{CBB9D695-22C7-4C0A-8AF8-DC478423A001}" type="sibTrans" cxnId="{B4F7142A-F77A-4E45-9D71-012966707040}">
      <dgm:prSet/>
      <dgm:spPr/>
      <dgm:t>
        <a:bodyPr/>
        <a:lstStyle/>
        <a:p>
          <a:endParaRPr lang="en-AU"/>
        </a:p>
      </dgm:t>
    </dgm:pt>
    <dgm:pt modelId="{23DF3EAA-BFA0-4E35-99F5-4AC0D2F47B44}">
      <dgm:prSet phldrT="[Text]" custT="1"/>
      <dgm:spPr>
        <a:solidFill>
          <a:schemeClr val="accent6">
            <a:lumMod val="50000"/>
          </a:schemeClr>
        </a:solidFill>
      </dgm:spPr>
      <dgm:t>
        <a:bodyPr/>
        <a:lstStyle/>
        <a:p>
          <a:r>
            <a:rPr lang="en-AU" sz="2000" dirty="0"/>
            <a:t> Supply</a:t>
          </a:r>
        </a:p>
      </dgm:t>
    </dgm:pt>
    <dgm:pt modelId="{2913AB8E-2EC4-46FD-A611-50E176CCECC6}" type="parTrans" cxnId="{B498DC88-67BF-47D1-8E3C-A8DD2BA038B0}">
      <dgm:prSet/>
      <dgm:spPr/>
      <dgm:t>
        <a:bodyPr/>
        <a:lstStyle/>
        <a:p>
          <a:endParaRPr lang="en-AU"/>
        </a:p>
      </dgm:t>
    </dgm:pt>
    <dgm:pt modelId="{BA4E1F22-0E09-4EAF-9CF6-9D4565B4D5BF}" type="sibTrans" cxnId="{B498DC88-67BF-47D1-8E3C-A8DD2BA038B0}">
      <dgm:prSet/>
      <dgm:spPr/>
      <dgm:t>
        <a:bodyPr/>
        <a:lstStyle/>
        <a:p>
          <a:endParaRPr lang="en-AU"/>
        </a:p>
      </dgm:t>
    </dgm:pt>
    <dgm:pt modelId="{C5DCDB71-F927-4246-AC60-EC59F47DF073}">
      <dgm:prSet custT="1"/>
      <dgm:spPr>
        <a:solidFill>
          <a:schemeClr val="accent6">
            <a:lumMod val="50000"/>
          </a:schemeClr>
        </a:solidFill>
      </dgm:spPr>
      <dgm:t>
        <a:bodyPr/>
        <a:lstStyle/>
        <a:p>
          <a:r>
            <a:rPr lang="en-AU" sz="1800" dirty="0">
              <a:solidFill>
                <a:schemeClr val="bg1"/>
              </a:solidFill>
            </a:rPr>
            <a:t>Total storage = 4,831,700 Litres</a:t>
          </a:r>
        </a:p>
      </dgm:t>
    </dgm:pt>
    <dgm:pt modelId="{0BE25312-7726-46FC-9453-4602F4B53B0E}" type="parTrans" cxnId="{7E9EF9F6-44C3-484D-B08A-BA1F2F67B123}">
      <dgm:prSet/>
      <dgm:spPr/>
      <dgm:t>
        <a:bodyPr/>
        <a:lstStyle/>
        <a:p>
          <a:endParaRPr lang="en-AU"/>
        </a:p>
      </dgm:t>
    </dgm:pt>
    <dgm:pt modelId="{0E95DB8F-7B5B-414C-A1EF-77D6BA4046FB}" type="sibTrans" cxnId="{7E9EF9F6-44C3-484D-B08A-BA1F2F67B123}">
      <dgm:prSet/>
      <dgm:spPr/>
      <dgm:t>
        <a:bodyPr/>
        <a:lstStyle/>
        <a:p>
          <a:endParaRPr lang="en-AU"/>
        </a:p>
      </dgm:t>
    </dgm:pt>
    <dgm:pt modelId="{4B4C2C30-A922-4D7A-9CD0-F103B1CC5C02}">
      <dgm:prSet custT="1"/>
      <dgm:spPr>
        <a:solidFill>
          <a:schemeClr val="accent6">
            <a:lumMod val="50000"/>
          </a:schemeClr>
        </a:solidFill>
      </dgm:spPr>
      <dgm:t>
        <a:bodyPr/>
        <a:lstStyle/>
        <a:p>
          <a:r>
            <a:rPr lang="en-AU" sz="1400" dirty="0">
              <a:solidFill>
                <a:schemeClr val="bg1"/>
              </a:solidFill>
            </a:rPr>
            <a:t>Stock = 3,671,400 L/year</a:t>
          </a:r>
        </a:p>
      </dgm:t>
    </dgm:pt>
    <dgm:pt modelId="{B39234E1-D963-4EB9-8531-50BF67E81597}">
      <dgm:prSet phldrT="[Text]" custT="1"/>
      <dgm:spPr>
        <a:solidFill>
          <a:schemeClr val="accent6">
            <a:lumMod val="50000"/>
          </a:schemeClr>
        </a:solidFill>
      </dgm:spPr>
      <dgm:t>
        <a:bodyPr/>
        <a:lstStyle/>
        <a:p>
          <a:r>
            <a:rPr lang="en-AU" sz="2000" dirty="0"/>
            <a:t>Requirements</a:t>
          </a:r>
        </a:p>
      </dgm:t>
    </dgm:pt>
    <dgm:pt modelId="{224291EF-0B2D-416F-A5EB-75569B1DEC53}" type="sibTrans" cxnId="{0175B37D-5E92-41EC-B7EB-1318B3554F2D}">
      <dgm:prSet/>
      <dgm:spPr/>
      <dgm:t>
        <a:bodyPr/>
        <a:lstStyle/>
        <a:p>
          <a:endParaRPr lang="en-AU"/>
        </a:p>
      </dgm:t>
    </dgm:pt>
    <dgm:pt modelId="{CE81A4C9-AD5C-48B4-9F37-80CBC63B9CDA}" type="parTrans" cxnId="{0175B37D-5E92-41EC-B7EB-1318B3554F2D}">
      <dgm:prSet/>
      <dgm:spPr/>
      <dgm:t>
        <a:bodyPr/>
        <a:lstStyle/>
        <a:p>
          <a:endParaRPr lang="en-AU"/>
        </a:p>
      </dgm:t>
    </dgm:pt>
    <dgm:pt modelId="{2636A767-B1B2-48DA-BC86-6DC495901613}" type="sibTrans" cxnId="{003D9427-7046-4B7D-A3CA-0D6D4711BDA2}">
      <dgm:prSet/>
      <dgm:spPr/>
      <dgm:t>
        <a:bodyPr/>
        <a:lstStyle/>
        <a:p>
          <a:endParaRPr lang="en-AU"/>
        </a:p>
      </dgm:t>
    </dgm:pt>
    <dgm:pt modelId="{B24EF55B-D490-4A18-B861-B245F7A02B43}" type="parTrans" cxnId="{003D9427-7046-4B7D-A3CA-0D6D4711BDA2}">
      <dgm:prSet/>
      <dgm:spPr/>
      <dgm:t>
        <a:bodyPr/>
        <a:lstStyle/>
        <a:p>
          <a:endParaRPr lang="en-AU"/>
        </a:p>
      </dgm:t>
    </dgm:pt>
    <dgm:pt modelId="{5462ED9E-F345-4096-B7DB-1F309F30251E}">
      <dgm:prSet custT="1"/>
      <dgm:spPr>
        <a:solidFill>
          <a:schemeClr val="accent6">
            <a:lumMod val="50000"/>
          </a:schemeClr>
        </a:solidFill>
      </dgm:spPr>
      <dgm:t>
        <a:bodyPr/>
        <a:lstStyle/>
        <a:p>
          <a:r>
            <a:rPr lang="en-AU" sz="1800" dirty="0">
              <a:solidFill>
                <a:schemeClr val="bg1"/>
              </a:solidFill>
            </a:rPr>
            <a:t>Total supply = 30,186,200 L/year</a:t>
          </a:r>
        </a:p>
      </dgm:t>
    </dgm:pt>
    <dgm:pt modelId="{F635693D-A275-4B30-A122-1D8C1B841CC8}" type="parTrans" cxnId="{9191AB74-216B-46E3-B314-077DA7453A62}">
      <dgm:prSet/>
      <dgm:spPr/>
      <dgm:t>
        <a:bodyPr/>
        <a:lstStyle/>
        <a:p>
          <a:endParaRPr lang="en-AU"/>
        </a:p>
      </dgm:t>
    </dgm:pt>
    <dgm:pt modelId="{6615E824-2398-4A9A-9F93-2E30CB4538CF}" type="sibTrans" cxnId="{9191AB74-216B-46E3-B314-077DA7453A62}">
      <dgm:prSet/>
      <dgm:spPr/>
      <dgm:t>
        <a:bodyPr/>
        <a:lstStyle/>
        <a:p>
          <a:endParaRPr lang="en-AU"/>
        </a:p>
      </dgm:t>
    </dgm:pt>
    <dgm:pt modelId="{6A6BAD88-CCE8-4CF3-81E0-1D1F708696CE}">
      <dgm:prSet custT="1"/>
      <dgm:spPr>
        <a:solidFill>
          <a:schemeClr val="accent6">
            <a:lumMod val="50000"/>
          </a:schemeClr>
        </a:solidFill>
      </dgm:spPr>
      <dgm:t>
        <a:bodyPr/>
        <a:lstStyle/>
        <a:p>
          <a:r>
            <a:rPr lang="en-AU" sz="1800" dirty="0">
              <a:solidFill>
                <a:schemeClr val="bg1"/>
              </a:solidFill>
            </a:rPr>
            <a:t>Total requirement = 6,083,400 L/year</a:t>
          </a:r>
        </a:p>
      </dgm:t>
    </dgm:pt>
    <dgm:pt modelId="{56979C85-C7E2-403B-B31A-8FBE03BCCDD3}" type="parTrans" cxnId="{707E81E3-E012-41F3-B54C-21718177842D}">
      <dgm:prSet/>
      <dgm:spPr/>
      <dgm:t>
        <a:bodyPr/>
        <a:lstStyle/>
        <a:p>
          <a:endParaRPr lang="en-AU"/>
        </a:p>
      </dgm:t>
    </dgm:pt>
    <dgm:pt modelId="{71F5CA31-72DD-4A17-820E-5AACA3FFF518}" type="sibTrans" cxnId="{707E81E3-E012-41F3-B54C-21718177842D}">
      <dgm:prSet/>
      <dgm:spPr/>
      <dgm:t>
        <a:bodyPr/>
        <a:lstStyle/>
        <a:p>
          <a:endParaRPr lang="en-AU"/>
        </a:p>
      </dgm:t>
    </dgm:pt>
    <dgm:pt modelId="{362EDB6F-F326-4ACD-B0B8-FEA82906FB3E}">
      <dgm:prSet custT="1"/>
      <dgm:spPr>
        <a:solidFill>
          <a:schemeClr val="accent6">
            <a:lumMod val="50000"/>
          </a:schemeClr>
        </a:solidFill>
      </dgm:spPr>
      <dgm:t>
        <a:bodyPr/>
        <a:lstStyle/>
        <a:p>
          <a:endParaRPr lang="en-AU" sz="1400" dirty="0">
            <a:solidFill>
              <a:schemeClr val="bg1"/>
            </a:solidFill>
          </a:endParaRPr>
        </a:p>
      </dgm:t>
    </dgm:pt>
    <dgm:pt modelId="{C8419ED8-6028-43D6-B575-4F8ED0AC8FE1}" type="parTrans" cxnId="{C7E245C2-6C47-4EF6-A54E-5D76B9031457}">
      <dgm:prSet/>
      <dgm:spPr/>
      <dgm:t>
        <a:bodyPr/>
        <a:lstStyle/>
        <a:p>
          <a:endParaRPr lang="en-AU"/>
        </a:p>
      </dgm:t>
    </dgm:pt>
    <dgm:pt modelId="{8231D9C8-8BFC-494B-A595-ED4DBCFCEB1E}" type="sibTrans" cxnId="{C7E245C2-6C47-4EF6-A54E-5D76B9031457}">
      <dgm:prSet/>
      <dgm:spPr/>
      <dgm:t>
        <a:bodyPr/>
        <a:lstStyle/>
        <a:p>
          <a:endParaRPr lang="en-AU"/>
        </a:p>
      </dgm:t>
    </dgm:pt>
    <dgm:pt modelId="{CB93B2A4-2259-40FF-82AD-618C45E26836}">
      <dgm:prSet custT="1"/>
      <dgm:spPr>
        <a:solidFill>
          <a:schemeClr val="accent6">
            <a:lumMod val="50000"/>
          </a:schemeClr>
        </a:solidFill>
      </dgm:spPr>
      <dgm:t>
        <a:bodyPr/>
        <a:lstStyle/>
        <a:p>
          <a:r>
            <a:rPr lang="en-AU" sz="1400" dirty="0">
              <a:solidFill>
                <a:schemeClr val="bg1"/>
              </a:solidFill>
            </a:rPr>
            <a:t>Dam volume ~ 4,800,000 litres</a:t>
          </a:r>
        </a:p>
      </dgm:t>
    </dgm:pt>
    <dgm:pt modelId="{96810AB0-D7B6-428F-A338-0F82572A2306}" type="parTrans" cxnId="{06646E35-BD8C-4007-91E0-80D3A9517F79}">
      <dgm:prSet/>
      <dgm:spPr/>
      <dgm:t>
        <a:bodyPr/>
        <a:lstStyle/>
        <a:p>
          <a:endParaRPr lang="en-AU"/>
        </a:p>
      </dgm:t>
    </dgm:pt>
    <dgm:pt modelId="{B4D44FFD-4742-4EE3-B8C7-D62FE6F3A831}" type="sibTrans" cxnId="{06646E35-BD8C-4007-91E0-80D3A9517F79}">
      <dgm:prSet/>
      <dgm:spPr/>
      <dgm:t>
        <a:bodyPr/>
        <a:lstStyle/>
        <a:p>
          <a:endParaRPr lang="en-AU"/>
        </a:p>
      </dgm:t>
    </dgm:pt>
    <dgm:pt modelId="{5CD625F9-ADFD-4E8A-911B-17DCEE587D3B}">
      <dgm:prSet custT="1"/>
      <dgm:spPr>
        <a:solidFill>
          <a:schemeClr val="accent6">
            <a:lumMod val="50000"/>
          </a:schemeClr>
        </a:solidFill>
      </dgm:spPr>
      <dgm:t>
        <a:bodyPr/>
        <a:lstStyle/>
        <a:p>
          <a:r>
            <a:rPr lang="en-AU" sz="1400" dirty="0">
              <a:solidFill>
                <a:schemeClr val="bg1"/>
              </a:solidFill>
            </a:rPr>
            <a:t>Stormwater runoff into dam ~ 30 ML/year</a:t>
          </a:r>
        </a:p>
      </dgm:t>
    </dgm:pt>
    <dgm:pt modelId="{AD01DD9E-ED9B-488A-A6BF-B4315E85CF47}" type="parTrans" cxnId="{A1B9B258-AF9C-4112-9525-4F0E21B24E3F}">
      <dgm:prSet/>
      <dgm:spPr/>
      <dgm:t>
        <a:bodyPr/>
        <a:lstStyle/>
        <a:p>
          <a:endParaRPr lang="en-AU"/>
        </a:p>
      </dgm:t>
    </dgm:pt>
    <dgm:pt modelId="{98443F93-208C-4120-85C0-6C9940C8EB72}" type="sibTrans" cxnId="{A1B9B258-AF9C-4112-9525-4F0E21B24E3F}">
      <dgm:prSet/>
      <dgm:spPr/>
      <dgm:t>
        <a:bodyPr/>
        <a:lstStyle/>
        <a:p>
          <a:endParaRPr lang="en-AU"/>
        </a:p>
      </dgm:t>
    </dgm:pt>
    <dgm:pt modelId="{A7EEE258-DD72-4F14-9BCF-0D11CA7C18BB}">
      <dgm:prSet custT="1"/>
      <dgm:spPr>
        <a:solidFill>
          <a:schemeClr val="accent6">
            <a:lumMod val="50000"/>
          </a:schemeClr>
        </a:solidFill>
      </dgm:spPr>
      <dgm:t>
        <a:bodyPr/>
        <a:lstStyle/>
        <a:p>
          <a:r>
            <a:rPr lang="en-AU" sz="1400" dirty="0">
              <a:solidFill>
                <a:schemeClr val="bg1"/>
              </a:solidFill>
            </a:rPr>
            <a:t>Evaporation and seepage losses from dam = 2,412,000L/year</a:t>
          </a:r>
        </a:p>
      </dgm:t>
    </dgm:pt>
    <dgm:pt modelId="{1A231109-FFDD-4E99-A96F-A78EFD7D176E}" type="parTrans" cxnId="{29A3EB06-5B08-4A8F-9E06-5D0DE7F144AA}">
      <dgm:prSet/>
      <dgm:spPr/>
      <dgm:t>
        <a:bodyPr/>
        <a:lstStyle/>
        <a:p>
          <a:endParaRPr lang="en-AU"/>
        </a:p>
      </dgm:t>
    </dgm:pt>
    <dgm:pt modelId="{F0303205-553A-416D-9C3A-9C503D38F220}" type="sibTrans" cxnId="{29A3EB06-5B08-4A8F-9E06-5D0DE7F144AA}">
      <dgm:prSet/>
      <dgm:spPr/>
      <dgm:t>
        <a:bodyPr/>
        <a:lstStyle/>
        <a:p>
          <a:endParaRPr lang="en-AU"/>
        </a:p>
      </dgm:t>
    </dgm:pt>
    <dgm:pt modelId="{8EF5F2D9-5550-4179-9E74-1A9E1C83083F}">
      <dgm:prSet custT="1"/>
      <dgm:spPr>
        <a:solidFill>
          <a:schemeClr val="accent6">
            <a:lumMod val="50000"/>
          </a:schemeClr>
        </a:solidFill>
      </dgm:spPr>
      <dgm:t>
        <a:bodyPr/>
        <a:lstStyle/>
        <a:p>
          <a:r>
            <a:rPr lang="en-AU" sz="1400" dirty="0">
              <a:solidFill>
                <a:schemeClr val="bg1"/>
              </a:solidFill>
            </a:rPr>
            <a:t>Rainfall on dam surface ~ 1.862 ML/year</a:t>
          </a:r>
        </a:p>
      </dgm:t>
    </dgm:pt>
    <dgm:pt modelId="{42FCE0EC-30DF-45AD-B192-DCA8762509D4}" type="parTrans" cxnId="{5FEF75C8-EEC0-4665-BE14-6304863092EB}">
      <dgm:prSet/>
      <dgm:spPr/>
      <dgm:t>
        <a:bodyPr/>
        <a:lstStyle/>
        <a:p>
          <a:endParaRPr lang="en-AU"/>
        </a:p>
      </dgm:t>
    </dgm:pt>
    <dgm:pt modelId="{C2EEFB2D-C62A-422C-986D-052F1F66B1FA}" type="sibTrans" cxnId="{5FEF75C8-EEC0-4665-BE14-6304863092EB}">
      <dgm:prSet/>
      <dgm:spPr/>
      <dgm:t>
        <a:bodyPr/>
        <a:lstStyle/>
        <a:p>
          <a:endParaRPr lang="en-AU"/>
        </a:p>
      </dgm:t>
    </dgm:pt>
    <dgm:pt modelId="{66351119-E7A4-4D0D-A9C1-7B94CDF0DF0A}">
      <dgm:prSet custT="1"/>
      <dgm:spPr>
        <a:solidFill>
          <a:schemeClr val="accent6">
            <a:lumMod val="50000"/>
          </a:schemeClr>
        </a:solidFill>
      </dgm:spPr>
      <dgm:t>
        <a:bodyPr/>
        <a:lstStyle/>
        <a:p>
          <a:r>
            <a:rPr lang="en-AU" sz="1400" dirty="0">
              <a:solidFill>
                <a:schemeClr val="bg1"/>
              </a:solidFill>
            </a:rPr>
            <a:t>Header tank volume ~ 31,700</a:t>
          </a:r>
        </a:p>
      </dgm:t>
    </dgm:pt>
    <dgm:pt modelId="{B6BCF460-4654-46A9-8054-8FC7EB2922D4}" type="parTrans" cxnId="{C26E0D89-3700-4CAE-9737-067DA22C0B5C}">
      <dgm:prSet/>
      <dgm:spPr/>
      <dgm:t>
        <a:bodyPr/>
        <a:lstStyle/>
        <a:p>
          <a:endParaRPr lang="en-AU"/>
        </a:p>
      </dgm:t>
    </dgm:pt>
    <dgm:pt modelId="{21355C81-7C25-4110-88E0-868F1DAD34F2}" type="sibTrans" cxnId="{C26E0D89-3700-4CAE-9737-067DA22C0B5C}">
      <dgm:prSet/>
      <dgm:spPr/>
      <dgm:t>
        <a:bodyPr/>
        <a:lstStyle/>
        <a:p>
          <a:endParaRPr lang="en-AU"/>
        </a:p>
      </dgm:t>
    </dgm:pt>
    <dgm:pt modelId="{95A60B77-31E6-4CE2-9393-7275C5794AE9}" type="pres">
      <dgm:prSet presAssocID="{AA567FB6-7BBC-45A8-9677-FCA2E6BD03F8}" presName="diagram" presStyleCnt="0">
        <dgm:presLayoutVars>
          <dgm:dir/>
        </dgm:presLayoutVars>
      </dgm:prSet>
      <dgm:spPr/>
    </dgm:pt>
    <dgm:pt modelId="{819A98D9-204F-44D8-9649-4B784D1EAAE6}" type="pres">
      <dgm:prSet presAssocID="{B39234E1-D963-4EB9-8531-50BF67E81597}" presName="composite" presStyleCnt="0"/>
      <dgm:spPr/>
    </dgm:pt>
    <dgm:pt modelId="{9CA42C3C-F194-4340-A359-97492BEB1832}" type="pres">
      <dgm:prSet presAssocID="{B39234E1-D963-4EB9-8531-50BF67E81597}" presName="Image" presStyleLbl="bgShp" presStyleIdx="0" presStyleCnt="3" custLinFactNeighborX="-171" custLinFactNeighborY="-37387"/>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E6A6DA47-3876-42EC-AD6C-575F989094BC}" type="pres">
      <dgm:prSet presAssocID="{B39234E1-D963-4EB9-8531-50BF67E81597}" presName="Parent" presStyleLbl="node0" presStyleIdx="0" presStyleCnt="3" custScaleX="126939" custScaleY="485540" custLinFactNeighborX="362" custLinFactNeighborY="84655">
        <dgm:presLayoutVars>
          <dgm:bulletEnabled val="1"/>
        </dgm:presLayoutVars>
      </dgm:prSet>
      <dgm:spPr/>
    </dgm:pt>
    <dgm:pt modelId="{5DF161A6-ADC0-4FF7-BB4F-2D84C8A2A584}" type="pres">
      <dgm:prSet presAssocID="{224291EF-0B2D-416F-A5EB-75569B1DEC53}" presName="sibTrans" presStyleCnt="0"/>
      <dgm:spPr/>
    </dgm:pt>
    <dgm:pt modelId="{B5EA9C52-DB83-4EBD-9DDE-81E2069FBE3A}" type="pres">
      <dgm:prSet presAssocID="{23DF3EAA-BFA0-4E35-99F5-4AC0D2F47B44}" presName="composite" presStyleCnt="0"/>
      <dgm:spPr/>
    </dgm:pt>
    <dgm:pt modelId="{DD75E0FF-9376-4394-A105-61C80AFF4300}" type="pres">
      <dgm:prSet presAssocID="{23DF3EAA-BFA0-4E35-99F5-4AC0D2F47B44}" presName="Image" presStyleLbl="bgShp" presStyleIdx="1" presStyleCnt="3" custLinFactNeighborX="-171" custLinFactNeighborY="-37387"/>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B94ABCC4-FA62-4B50-83DA-B3D0D4E9C084}" type="pres">
      <dgm:prSet presAssocID="{23DF3EAA-BFA0-4E35-99F5-4AC0D2F47B44}" presName="Parent" presStyleLbl="node0" presStyleIdx="1" presStyleCnt="3" custScaleX="126939" custScaleY="485540" custLinFactNeighborX="362" custLinFactNeighborY="84655">
        <dgm:presLayoutVars>
          <dgm:bulletEnabled val="1"/>
        </dgm:presLayoutVars>
      </dgm:prSet>
      <dgm:spPr/>
    </dgm:pt>
    <dgm:pt modelId="{6297BFE9-8CFE-49BA-91C4-18B2EFC98ED0}" type="pres">
      <dgm:prSet presAssocID="{BA4E1F22-0E09-4EAF-9CF6-9D4565B4D5BF}" presName="sibTrans" presStyleCnt="0"/>
      <dgm:spPr/>
    </dgm:pt>
    <dgm:pt modelId="{21997F36-12E3-4BD1-B94E-5EF0EAEEABED}" type="pres">
      <dgm:prSet presAssocID="{87E201D7-5443-41AA-BE9A-0CEC17F4D380}" presName="composite" presStyleCnt="0"/>
      <dgm:spPr/>
    </dgm:pt>
    <dgm:pt modelId="{8CDF050C-870D-4CE5-B4CD-230F4E13A8CD}" type="pres">
      <dgm:prSet presAssocID="{87E201D7-5443-41AA-BE9A-0CEC17F4D380}" presName="Image" presStyleLbl="bgShp" presStyleIdx="2" presStyleCnt="3" custLinFactNeighborX="-171" custLinFactNeighborY="-37387"/>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3BFEEA2D-1884-4023-9F80-8FCA8808F35A}" type="pres">
      <dgm:prSet presAssocID="{87E201D7-5443-41AA-BE9A-0CEC17F4D380}" presName="Parent" presStyleLbl="node0" presStyleIdx="2" presStyleCnt="3" custScaleX="126939" custScaleY="485540" custLinFactNeighborX="199" custLinFactNeighborY="84655">
        <dgm:presLayoutVars>
          <dgm:bulletEnabled val="1"/>
        </dgm:presLayoutVars>
      </dgm:prSet>
      <dgm:spPr/>
    </dgm:pt>
  </dgm:ptLst>
  <dgm:cxnLst>
    <dgm:cxn modelId="{29A3EB06-5B08-4A8F-9E06-5D0DE7F144AA}" srcId="{B39234E1-D963-4EB9-8531-50BF67E81597}" destId="{A7EEE258-DD72-4F14-9BCF-0D11CA7C18BB}" srcOrd="1" destOrd="0" parTransId="{1A231109-FFDD-4E99-A96F-A78EFD7D176E}" sibTransId="{F0303205-553A-416D-9C3A-9C503D38F220}"/>
    <dgm:cxn modelId="{6DAFF823-AE39-4DA2-831B-7997F5CBD975}" type="presOf" srcId="{C5DCDB71-F927-4246-AC60-EC59F47DF073}" destId="{3BFEEA2D-1884-4023-9F80-8FCA8808F35A}" srcOrd="0" destOrd="3" presId="urn:microsoft.com/office/officeart/2008/layout/BendingPictureCaption"/>
    <dgm:cxn modelId="{4A547625-0B7A-44A0-899A-5853187C744B}" type="presOf" srcId="{87E201D7-5443-41AA-BE9A-0CEC17F4D380}" destId="{3BFEEA2D-1884-4023-9F80-8FCA8808F35A}" srcOrd="0" destOrd="0" presId="urn:microsoft.com/office/officeart/2008/layout/BendingPictureCaption"/>
    <dgm:cxn modelId="{003D9427-7046-4B7D-A3CA-0D6D4711BDA2}" srcId="{B39234E1-D963-4EB9-8531-50BF67E81597}" destId="{4B4C2C30-A922-4D7A-9CD0-F103B1CC5C02}" srcOrd="0" destOrd="0" parTransId="{B24EF55B-D490-4A18-B861-B245F7A02B43}" sibTransId="{2636A767-B1B2-48DA-BC86-6DC495901613}"/>
    <dgm:cxn modelId="{B4F7142A-F77A-4E45-9D71-012966707040}" srcId="{AA567FB6-7BBC-45A8-9677-FCA2E6BD03F8}" destId="{87E201D7-5443-41AA-BE9A-0CEC17F4D380}" srcOrd="2" destOrd="0" parTransId="{45D82F6C-A83C-4B12-AA27-15182B71E02F}" sibTransId="{CBB9D695-22C7-4C0A-8AF8-DC478423A001}"/>
    <dgm:cxn modelId="{06646E35-BD8C-4007-91E0-80D3A9517F79}" srcId="{87E201D7-5443-41AA-BE9A-0CEC17F4D380}" destId="{CB93B2A4-2259-40FF-82AD-618C45E26836}" srcOrd="0" destOrd="0" parTransId="{96810AB0-D7B6-428F-A338-0F82572A2306}" sibTransId="{B4D44FFD-4742-4EE3-B8C7-D62FE6F3A831}"/>
    <dgm:cxn modelId="{166B0A3A-79D5-4ADD-9B7E-56697F23641E}" type="presOf" srcId="{4B4C2C30-A922-4D7A-9CD0-F103B1CC5C02}" destId="{E6A6DA47-3876-42EC-AD6C-575F989094BC}" srcOrd="0" destOrd="1" presId="urn:microsoft.com/office/officeart/2008/layout/BendingPictureCaption"/>
    <dgm:cxn modelId="{E74D153A-D38D-433E-B1A2-E4C3DA3C3DE0}" type="presOf" srcId="{5CD625F9-ADFD-4E8A-911B-17DCEE587D3B}" destId="{B94ABCC4-FA62-4B50-83DA-B3D0D4E9C084}" srcOrd="0" destOrd="1" presId="urn:microsoft.com/office/officeart/2008/layout/BendingPictureCaption"/>
    <dgm:cxn modelId="{FA1C874D-7FEC-4398-B511-23B4F312975B}" type="presOf" srcId="{23DF3EAA-BFA0-4E35-99F5-4AC0D2F47B44}" destId="{B94ABCC4-FA62-4B50-83DA-B3D0D4E9C084}" srcOrd="0" destOrd="0" presId="urn:microsoft.com/office/officeart/2008/layout/BendingPictureCaption"/>
    <dgm:cxn modelId="{D4246B73-0BF9-4215-B3D1-AE650641537C}" type="presOf" srcId="{CB93B2A4-2259-40FF-82AD-618C45E26836}" destId="{3BFEEA2D-1884-4023-9F80-8FCA8808F35A}" srcOrd="0" destOrd="1" presId="urn:microsoft.com/office/officeart/2008/layout/BendingPictureCaption"/>
    <dgm:cxn modelId="{9191AB74-216B-46E3-B314-077DA7453A62}" srcId="{23DF3EAA-BFA0-4E35-99F5-4AC0D2F47B44}" destId="{5462ED9E-F345-4096-B7DB-1F309F30251E}" srcOrd="2" destOrd="0" parTransId="{F635693D-A275-4B30-A122-1D8C1B841CC8}" sibTransId="{6615E824-2398-4A9A-9F93-2E30CB4538CF}"/>
    <dgm:cxn modelId="{A1B9B258-AF9C-4112-9525-4F0E21B24E3F}" srcId="{23DF3EAA-BFA0-4E35-99F5-4AC0D2F47B44}" destId="{5CD625F9-ADFD-4E8A-911B-17DCEE587D3B}" srcOrd="0" destOrd="0" parTransId="{AD01DD9E-ED9B-488A-A6BF-B4315E85CF47}" sibTransId="{98443F93-208C-4120-85C0-6C9940C8EB72}"/>
    <dgm:cxn modelId="{92621E7C-43A7-4024-BDCF-F0715FDC717B}" type="presOf" srcId="{8EF5F2D9-5550-4179-9E74-1A9E1C83083F}" destId="{B94ABCC4-FA62-4B50-83DA-B3D0D4E9C084}" srcOrd="0" destOrd="2" presId="urn:microsoft.com/office/officeart/2008/layout/BendingPictureCaption"/>
    <dgm:cxn modelId="{0175B37D-5E92-41EC-B7EB-1318B3554F2D}" srcId="{AA567FB6-7BBC-45A8-9677-FCA2E6BD03F8}" destId="{B39234E1-D963-4EB9-8531-50BF67E81597}" srcOrd="0" destOrd="0" parTransId="{CE81A4C9-AD5C-48B4-9F37-80CBC63B9CDA}" sibTransId="{224291EF-0B2D-416F-A5EB-75569B1DEC53}"/>
    <dgm:cxn modelId="{56477C7E-3499-4D9B-BCE9-F4ACA60012E4}" type="presOf" srcId="{6A6BAD88-CCE8-4CF3-81E0-1D1F708696CE}" destId="{E6A6DA47-3876-42EC-AD6C-575F989094BC}" srcOrd="0" destOrd="4" presId="urn:microsoft.com/office/officeart/2008/layout/BendingPictureCaption"/>
    <dgm:cxn modelId="{CFD99783-FB09-432B-B974-4A45B62FFE0A}" type="presOf" srcId="{AA567FB6-7BBC-45A8-9677-FCA2E6BD03F8}" destId="{95A60B77-31E6-4CE2-9393-7275C5794AE9}" srcOrd="0" destOrd="0" presId="urn:microsoft.com/office/officeart/2008/layout/BendingPictureCaption"/>
    <dgm:cxn modelId="{DF0F5687-6BD3-41CB-8215-34A8E95AE6CF}" type="presOf" srcId="{362EDB6F-F326-4ACD-B0B8-FEA82906FB3E}" destId="{E6A6DA47-3876-42EC-AD6C-575F989094BC}" srcOrd="0" destOrd="3" presId="urn:microsoft.com/office/officeart/2008/layout/BendingPictureCaption"/>
    <dgm:cxn modelId="{B498DC88-67BF-47D1-8E3C-A8DD2BA038B0}" srcId="{AA567FB6-7BBC-45A8-9677-FCA2E6BD03F8}" destId="{23DF3EAA-BFA0-4E35-99F5-4AC0D2F47B44}" srcOrd="1" destOrd="0" parTransId="{2913AB8E-2EC4-46FD-A611-50E176CCECC6}" sibTransId="{BA4E1F22-0E09-4EAF-9CF6-9D4565B4D5BF}"/>
    <dgm:cxn modelId="{C26E0D89-3700-4CAE-9737-067DA22C0B5C}" srcId="{87E201D7-5443-41AA-BE9A-0CEC17F4D380}" destId="{66351119-E7A4-4D0D-A9C1-7B94CDF0DF0A}" srcOrd="1" destOrd="0" parTransId="{B6BCF460-4654-46A9-8054-8FC7EB2922D4}" sibTransId="{21355C81-7C25-4110-88E0-868F1DAD34F2}"/>
    <dgm:cxn modelId="{F60CE09D-25C0-411A-9398-B7E375B27556}" type="presOf" srcId="{66351119-E7A4-4D0D-A9C1-7B94CDF0DF0A}" destId="{3BFEEA2D-1884-4023-9F80-8FCA8808F35A}" srcOrd="0" destOrd="2" presId="urn:microsoft.com/office/officeart/2008/layout/BendingPictureCaption"/>
    <dgm:cxn modelId="{C7E245C2-6C47-4EF6-A54E-5D76B9031457}" srcId="{B39234E1-D963-4EB9-8531-50BF67E81597}" destId="{362EDB6F-F326-4ACD-B0B8-FEA82906FB3E}" srcOrd="2" destOrd="0" parTransId="{C8419ED8-6028-43D6-B575-4F8ED0AC8FE1}" sibTransId="{8231D9C8-8BFC-494B-A595-ED4DBCFCEB1E}"/>
    <dgm:cxn modelId="{5FEF75C8-EEC0-4665-BE14-6304863092EB}" srcId="{23DF3EAA-BFA0-4E35-99F5-4AC0D2F47B44}" destId="{8EF5F2D9-5550-4179-9E74-1A9E1C83083F}" srcOrd="1" destOrd="0" parTransId="{42FCE0EC-30DF-45AD-B192-DCA8762509D4}" sibTransId="{C2EEFB2D-C62A-422C-986D-052F1F66B1FA}"/>
    <dgm:cxn modelId="{3496BAD2-E245-410C-857E-EE9B313331E4}" type="presOf" srcId="{5462ED9E-F345-4096-B7DB-1F309F30251E}" destId="{B94ABCC4-FA62-4B50-83DA-B3D0D4E9C084}" srcOrd="0" destOrd="3" presId="urn:microsoft.com/office/officeart/2008/layout/BendingPictureCaption"/>
    <dgm:cxn modelId="{599638DC-CAAD-4AEF-B306-1107FA8ED47E}" type="presOf" srcId="{B39234E1-D963-4EB9-8531-50BF67E81597}" destId="{E6A6DA47-3876-42EC-AD6C-575F989094BC}" srcOrd="0" destOrd="0" presId="urn:microsoft.com/office/officeart/2008/layout/BendingPictureCaption"/>
    <dgm:cxn modelId="{236379E1-16F0-418C-9E91-CFA8D4AA45B2}" type="presOf" srcId="{A7EEE258-DD72-4F14-9BCF-0D11CA7C18BB}" destId="{E6A6DA47-3876-42EC-AD6C-575F989094BC}" srcOrd="0" destOrd="2" presId="urn:microsoft.com/office/officeart/2008/layout/BendingPictureCaption"/>
    <dgm:cxn modelId="{707E81E3-E012-41F3-B54C-21718177842D}" srcId="{B39234E1-D963-4EB9-8531-50BF67E81597}" destId="{6A6BAD88-CCE8-4CF3-81E0-1D1F708696CE}" srcOrd="3" destOrd="0" parTransId="{56979C85-C7E2-403B-B31A-8FBE03BCCDD3}" sibTransId="{71F5CA31-72DD-4A17-820E-5AACA3FFF518}"/>
    <dgm:cxn modelId="{7E9EF9F6-44C3-484D-B08A-BA1F2F67B123}" srcId="{87E201D7-5443-41AA-BE9A-0CEC17F4D380}" destId="{C5DCDB71-F927-4246-AC60-EC59F47DF073}" srcOrd="2" destOrd="0" parTransId="{0BE25312-7726-46FC-9453-4602F4B53B0E}" sibTransId="{0E95DB8F-7B5B-414C-A1EF-77D6BA4046FB}"/>
    <dgm:cxn modelId="{1714C810-CC4D-47FA-8DF9-931385D383F9}" type="presParOf" srcId="{95A60B77-31E6-4CE2-9393-7275C5794AE9}" destId="{819A98D9-204F-44D8-9649-4B784D1EAAE6}" srcOrd="0" destOrd="0" presId="urn:microsoft.com/office/officeart/2008/layout/BendingPictureCaption"/>
    <dgm:cxn modelId="{36D148F7-D1C9-41AF-876D-8F4B102A08A9}" type="presParOf" srcId="{819A98D9-204F-44D8-9649-4B784D1EAAE6}" destId="{9CA42C3C-F194-4340-A359-97492BEB1832}" srcOrd="0" destOrd="0" presId="urn:microsoft.com/office/officeart/2008/layout/BendingPictureCaption"/>
    <dgm:cxn modelId="{7D8038FA-8DC1-4022-8449-54A5A2705414}" type="presParOf" srcId="{819A98D9-204F-44D8-9649-4B784D1EAAE6}" destId="{E6A6DA47-3876-42EC-AD6C-575F989094BC}" srcOrd="1" destOrd="0" presId="urn:microsoft.com/office/officeart/2008/layout/BendingPictureCaption"/>
    <dgm:cxn modelId="{D164FF14-9AE0-44F2-B04D-01C1DFDD1E06}" type="presParOf" srcId="{95A60B77-31E6-4CE2-9393-7275C5794AE9}" destId="{5DF161A6-ADC0-4FF7-BB4F-2D84C8A2A584}" srcOrd="1" destOrd="0" presId="urn:microsoft.com/office/officeart/2008/layout/BendingPictureCaption"/>
    <dgm:cxn modelId="{FF0C5E05-6847-4FB4-99DE-9743187B4489}" type="presParOf" srcId="{95A60B77-31E6-4CE2-9393-7275C5794AE9}" destId="{B5EA9C52-DB83-4EBD-9DDE-81E2069FBE3A}" srcOrd="2" destOrd="0" presId="urn:microsoft.com/office/officeart/2008/layout/BendingPictureCaption"/>
    <dgm:cxn modelId="{2582588D-AAA0-434B-8BBB-C3A90DB116B5}" type="presParOf" srcId="{B5EA9C52-DB83-4EBD-9DDE-81E2069FBE3A}" destId="{DD75E0FF-9376-4394-A105-61C80AFF4300}" srcOrd="0" destOrd="0" presId="urn:microsoft.com/office/officeart/2008/layout/BendingPictureCaption"/>
    <dgm:cxn modelId="{2AAE7378-BE34-423A-AC44-47A892F5D3B5}" type="presParOf" srcId="{B5EA9C52-DB83-4EBD-9DDE-81E2069FBE3A}" destId="{B94ABCC4-FA62-4B50-83DA-B3D0D4E9C084}" srcOrd="1" destOrd="0" presId="urn:microsoft.com/office/officeart/2008/layout/BendingPictureCaption"/>
    <dgm:cxn modelId="{26D500B9-141A-4432-B160-36BBB2C7ACA3}" type="presParOf" srcId="{95A60B77-31E6-4CE2-9393-7275C5794AE9}" destId="{6297BFE9-8CFE-49BA-91C4-18B2EFC98ED0}" srcOrd="3" destOrd="0" presId="urn:microsoft.com/office/officeart/2008/layout/BendingPictureCaption"/>
    <dgm:cxn modelId="{ADE28402-1AA4-41F9-8941-64E581C120B8}" type="presParOf" srcId="{95A60B77-31E6-4CE2-9393-7275C5794AE9}" destId="{21997F36-12E3-4BD1-B94E-5EF0EAEEABED}" srcOrd="4" destOrd="0" presId="urn:microsoft.com/office/officeart/2008/layout/BendingPictureCaption"/>
    <dgm:cxn modelId="{C1B6CB6F-E83E-4DFE-95DA-BA0253E0523D}" type="presParOf" srcId="{21997F36-12E3-4BD1-B94E-5EF0EAEEABED}" destId="{8CDF050C-870D-4CE5-B4CD-230F4E13A8CD}" srcOrd="0" destOrd="0" presId="urn:microsoft.com/office/officeart/2008/layout/BendingPictureCaption"/>
    <dgm:cxn modelId="{15CAA95B-87D9-415B-8EA5-CC79C2A902B2}" type="presParOf" srcId="{21997F36-12E3-4BD1-B94E-5EF0EAEEABED}" destId="{3BFEEA2D-1884-4023-9F80-8FCA8808F35A}"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567FB6-7BBC-45A8-9677-FCA2E6BD03F8}" type="doc">
      <dgm:prSet loTypeId="urn:microsoft.com/office/officeart/2008/layout/BendingPictureCaption" loCatId="picture" qsTypeId="urn:microsoft.com/office/officeart/2005/8/quickstyle/simple1" qsCatId="simple" csTypeId="urn:microsoft.com/office/officeart/2005/8/colors/accent5_4" csCatId="accent5" phldr="1"/>
      <dgm:spPr/>
      <dgm:t>
        <a:bodyPr/>
        <a:lstStyle/>
        <a:p>
          <a:endParaRPr lang="en-AU"/>
        </a:p>
      </dgm:t>
    </dgm:pt>
    <dgm:pt modelId="{B39234E1-D963-4EB9-8531-50BF67E81597}">
      <dgm:prSet phldrT="[Text]"/>
      <dgm:spPr/>
      <dgm:t>
        <a:bodyPr/>
        <a:lstStyle/>
        <a:p>
          <a:r>
            <a:rPr lang="en-AU" dirty="0"/>
            <a:t>Water Uses</a:t>
          </a:r>
        </a:p>
      </dgm:t>
    </dgm:pt>
    <dgm:pt modelId="{CE81A4C9-AD5C-48B4-9F37-80CBC63B9CDA}" type="parTrans" cxnId="{0175B37D-5E92-41EC-B7EB-1318B3554F2D}">
      <dgm:prSet/>
      <dgm:spPr/>
      <dgm:t>
        <a:bodyPr/>
        <a:lstStyle/>
        <a:p>
          <a:endParaRPr lang="en-AU"/>
        </a:p>
      </dgm:t>
    </dgm:pt>
    <dgm:pt modelId="{224291EF-0B2D-416F-A5EB-75569B1DEC53}" type="sibTrans" cxnId="{0175B37D-5E92-41EC-B7EB-1318B3554F2D}">
      <dgm:prSet/>
      <dgm:spPr/>
      <dgm:t>
        <a:bodyPr/>
        <a:lstStyle/>
        <a:p>
          <a:endParaRPr lang="en-AU"/>
        </a:p>
      </dgm:t>
    </dgm:pt>
    <dgm:pt modelId="{2096B7ED-441C-4797-AA85-E8EF4F9F8F8F}">
      <dgm:prSet/>
      <dgm:spPr/>
      <dgm:t>
        <a:bodyPr/>
        <a:lstStyle/>
        <a:p>
          <a:r>
            <a:rPr lang="en-AU" dirty="0"/>
            <a:t>Water Storage</a:t>
          </a:r>
        </a:p>
      </dgm:t>
    </dgm:pt>
    <dgm:pt modelId="{A0DBDE3E-1AB0-4BFF-8E6D-A9A470E910F7}" type="parTrans" cxnId="{E0F8442F-1D02-4E4A-AF5E-39098CC6CED0}">
      <dgm:prSet/>
      <dgm:spPr/>
      <dgm:t>
        <a:bodyPr/>
        <a:lstStyle/>
        <a:p>
          <a:endParaRPr lang="en-AU"/>
        </a:p>
      </dgm:t>
    </dgm:pt>
    <dgm:pt modelId="{7E1D4F45-A1A8-4CB4-9A04-F9A8DF406060}" type="sibTrans" cxnId="{E0F8442F-1D02-4E4A-AF5E-39098CC6CED0}">
      <dgm:prSet/>
      <dgm:spPr/>
      <dgm:t>
        <a:bodyPr/>
        <a:lstStyle/>
        <a:p>
          <a:endParaRPr lang="en-AU"/>
        </a:p>
      </dgm:t>
    </dgm:pt>
    <dgm:pt modelId="{B054E54C-8B55-47E1-A022-C745226249A1}">
      <dgm:prSet phldrT="[Text]"/>
      <dgm:spPr/>
      <dgm:t>
        <a:bodyPr/>
        <a:lstStyle/>
        <a:p>
          <a:r>
            <a:rPr lang="en-AU" dirty="0"/>
            <a:t>Water Supply</a:t>
          </a:r>
        </a:p>
      </dgm:t>
    </dgm:pt>
    <dgm:pt modelId="{2C689728-701C-4019-BBD8-9E6D96984067}" type="parTrans" cxnId="{6AFB827E-F270-4075-9FC8-A0F7031AFF39}">
      <dgm:prSet/>
      <dgm:spPr/>
      <dgm:t>
        <a:bodyPr/>
        <a:lstStyle/>
        <a:p>
          <a:endParaRPr lang="en-AU"/>
        </a:p>
      </dgm:t>
    </dgm:pt>
    <dgm:pt modelId="{1F38E2A2-BDD7-4FDF-AD62-D2503BD87A5F}" type="sibTrans" cxnId="{6AFB827E-F270-4075-9FC8-A0F7031AFF39}">
      <dgm:prSet/>
      <dgm:spPr/>
      <dgm:t>
        <a:bodyPr/>
        <a:lstStyle/>
        <a:p>
          <a:endParaRPr lang="en-AU"/>
        </a:p>
      </dgm:t>
    </dgm:pt>
    <dgm:pt modelId="{95A60B77-31E6-4CE2-9393-7275C5794AE9}" type="pres">
      <dgm:prSet presAssocID="{AA567FB6-7BBC-45A8-9677-FCA2E6BD03F8}" presName="diagram" presStyleCnt="0">
        <dgm:presLayoutVars>
          <dgm:dir/>
        </dgm:presLayoutVars>
      </dgm:prSet>
      <dgm:spPr/>
    </dgm:pt>
    <dgm:pt modelId="{819A98D9-204F-44D8-9649-4B784D1EAAE6}" type="pres">
      <dgm:prSet presAssocID="{B39234E1-D963-4EB9-8531-50BF67E81597}" presName="composite" presStyleCnt="0"/>
      <dgm:spPr/>
    </dgm:pt>
    <dgm:pt modelId="{9CA42C3C-F194-4340-A359-97492BEB1832}" type="pres">
      <dgm:prSet presAssocID="{B39234E1-D963-4EB9-8531-50BF67E81597}" presName="Image" presStyleLbl="bgShp"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E6A6DA47-3876-42EC-AD6C-575F989094BC}" type="pres">
      <dgm:prSet presAssocID="{B39234E1-D963-4EB9-8531-50BF67E81597}" presName="Parent" presStyleLbl="node0" presStyleIdx="0" presStyleCnt="3">
        <dgm:presLayoutVars>
          <dgm:bulletEnabled val="1"/>
        </dgm:presLayoutVars>
      </dgm:prSet>
      <dgm:spPr/>
    </dgm:pt>
    <dgm:pt modelId="{5DF161A6-ADC0-4FF7-BB4F-2D84C8A2A584}" type="pres">
      <dgm:prSet presAssocID="{224291EF-0B2D-416F-A5EB-75569B1DEC53}" presName="sibTrans" presStyleCnt="0"/>
      <dgm:spPr/>
    </dgm:pt>
    <dgm:pt modelId="{E268D838-5E8E-4063-B57A-00D7FF3DB7A9}" type="pres">
      <dgm:prSet presAssocID="{B054E54C-8B55-47E1-A022-C745226249A1}" presName="composite" presStyleCnt="0"/>
      <dgm:spPr/>
    </dgm:pt>
    <dgm:pt modelId="{48C75D47-210E-4ACB-8E04-1ED19A8BC3CA}" type="pres">
      <dgm:prSet presAssocID="{B054E54C-8B55-47E1-A022-C745226249A1}" presName="Image" presStyleLbl="bgShp" presStyleIdx="1" presStyleCnt="3"/>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E773D4B0-5139-4B9D-A2EA-ABF38F069570}" type="pres">
      <dgm:prSet presAssocID="{B054E54C-8B55-47E1-A022-C745226249A1}" presName="Parent" presStyleLbl="node0" presStyleIdx="1" presStyleCnt="3">
        <dgm:presLayoutVars>
          <dgm:bulletEnabled val="1"/>
        </dgm:presLayoutVars>
      </dgm:prSet>
      <dgm:spPr/>
    </dgm:pt>
    <dgm:pt modelId="{AD157077-7155-4C86-8516-7008CFC05682}" type="pres">
      <dgm:prSet presAssocID="{1F38E2A2-BDD7-4FDF-AD62-D2503BD87A5F}" presName="sibTrans" presStyleCnt="0"/>
      <dgm:spPr/>
    </dgm:pt>
    <dgm:pt modelId="{CEF65C92-8668-4DFF-A532-239DAF0CC90B}" type="pres">
      <dgm:prSet presAssocID="{2096B7ED-441C-4797-AA85-E8EF4F9F8F8F}" presName="composite" presStyleCnt="0"/>
      <dgm:spPr/>
    </dgm:pt>
    <dgm:pt modelId="{CB93F74A-2922-451D-A138-DDFCA46AC0C7}" type="pres">
      <dgm:prSet presAssocID="{2096B7ED-441C-4797-AA85-E8EF4F9F8F8F}" presName="Image" presStyleLbl="bgShp" presStyleIdx="2" presStyleCnt="3" custLinFactNeighborX="6438" custLinFactNeighborY="-1893"/>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FF3939E-00EC-4937-9B46-27456084DF5B}" type="pres">
      <dgm:prSet presAssocID="{2096B7ED-441C-4797-AA85-E8EF4F9F8F8F}" presName="Parent" presStyleLbl="node0" presStyleIdx="2" presStyleCnt="3">
        <dgm:presLayoutVars>
          <dgm:bulletEnabled val="1"/>
        </dgm:presLayoutVars>
      </dgm:prSet>
      <dgm:spPr/>
    </dgm:pt>
  </dgm:ptLst>
  <dgm:cxnLst>
    <dgm:cxn modelId="{EC4DB614-1308-4DC8-A6F5-C94A9A54B460}" type="presOf" srcId="{B39234E1-D963-4EB9-8531-50BF67E81597}" destId="{E6A6DA47-3876-42EC-AD6C-575F989094BC}" srcOrd="0" destOrd="0" presId="urn:microsoft.com/office/officeart/2008/layout/BendingPictureCaption"/>
    <dgm:cxn modelId="{E0F8442F-1D02-4E4A-AF5E-39098CC6CED0}" srcId="{AA567FB6-7BBC-45A8-9677-FCA2E6BD03F8}" destId="{2096B7ED-441C-4797-AA85-E8EF4F9F8F8F}" srcOrd="2" destOrd="0" parTransId="{A0DBDE3E-1AB0-4BFF-8E6D-A9A470E910F7}" sibTransId="{7E1D4F45-A1A8-4CB4-9A04-F9A8DF406060}"/>
    <dgm:cxn modelId="{0175B37D-5E92-41EC-B7EB-1318B3554F2D}" srcId="{AA567FB6-7BBC-45A8-9677-FCA2E6BD03F8}" destId="{B39234E1-D963-4EB9-8531-50BF67E81597}" srcOrd="0" destOrd="0" parTransId="{CE81A4C9-AD5C-48B4-9F37-80CBC63B9CDA}" sibTransId="{224291EF-0B2D-416F-A5EB-75569B1DEC53}"/>
    <dgm:cxn modelId="{6AFB827E-F270-4075-9FC8-A0F7031AFF39}" srcId="{AA567FB6-7BBC-45A8-9677-FCA2E6BD03F8}" destId="{B054E54C-8B55-47E1-A022-C745226249A1}" srcOrd="1" destOrd="0" parTransId="{2C689728-701C-4019-BBD8-9E6D96984067}" sibTransId="{1F38E2A2-BDD7-4FDF-AD62-D2503BD87A5F}"/>
    <dgm:cxn modelId="{B91B2788-325D-4BAD-9C72-AB500784548A}" type="presOf" srcId="{AA567FB6-7BBC-45A8-9677-FCA2E6BD03F8}" destId="{95A60B77-31E6-4CE2-9393-7275C5794AE9}" srcOrd="0" destOrd="0" presId="urn:microsoft.com/office/officeart/2008/layout/BendingPictureCaption"/>
    <dgm:cxn modelId="{F417839E-6373-4A2A-8E87-ED810A92AA70}" type="presOf" srcId="{B054E54C-8B55-47E1-A022-C745226249A1}" destId="{E773D4B0-5139-4B9D-A2EA-ABF38F069570}" srcOrd="0" destOrd="0" presId="urn:microsoft.com/office/officeart/2008/layout/BendingPictureCaption"/>
    <dgm:cxn modelId="{B210C6AB-CB79-42C9-A5FB-05955EDFDB30}" type="presOf" srcId="{2096B7ED-441C-4797-AA85-E8EF4F9F8F8F}" destId="{3FF3939E-00EC-4937-9B46-27456084DF5B}" srcOrd="0" destOrd="0" presId="urn:microsoft.com/office/officeart/2008/layout/BendingPictureCaption"/>
    <dgm:cxn modelId="{D284062B-8DE1-445F-B55C-10E0C39EC0E1}" type="presParOf" srcId="{95A60B77-31E6-4CE2-9393-7275C5794AE9}" destId="{819A98D9-204F-44D8-9649-4B784D1EAAE6}" srcOrd="0" destOrd="0" presId="urn:microsoft.com/office/officeart/2008/layout/BendingPictureCaption"/>
    <dgm:cxn modelId="{88A1CB50-1F8B-473C-949A-23CC1D2C88F2}" type="presParOf" srcId="{819A98D9-204F-44D8-9649-4B784D1EAAE6}" destId="{9CA42C3C-F194-4340-A359-97492BEB1832}" srcOrd="0" destOrd="0" presId="urn:microsoft.com/office/officeart/2008/layout/BendingPictureCaption"/>
    <dgm:cxn modelId="{92C67CDE-A3DC-4A50-A038-A39EDD8E4E69}" type="presParOf" srcId="{819A98D9-204F-44D8-9649-4B784D1EAAE6}" destId="{E6A6DA47-3876-42EC-AD6C-575F989094BC}" srcOrd="1" destOrd="0" presId="urn:microsoft.com/office/officeart/2008/layout/BendingPictureCaption"/>
    <dgm:cxn modelId="{4009D8E0-2831-47B8-BF4F-EC212C10DAB2}" type="presParOf" srcId="{95A60B77-31E6-4CE2-9393-7275C5794AE9}" destId="{5DF161A6-ADC0-4FF7-BB4F-2D84C8A2A584}" srcOrd="1" destOrd="0" presId="urn:microsoft.com/office/officeart/2008/layout/BendingPictureCaption"/>
    <dgm:cxn modelId="{0324AB32-291D-4C62-ACCC-61D968FFC210}" type="presParOf" srcId="{95A60B77-31E6-4CE2-9393-7275C5794AE9}" destId="{E268D838-5E8E-4063-B57A-00D7FF3DB7A9}" srcOrd="2" destOrd="0" presId="urn:microsoft.com/office/officeart/2008/layout/BendingPictureCaption"/>
    <dgm:cxn modelId="{9CFCF1B2-C60A-44E9-AB1B-22558049FDB4}" type="presParOf" srcId="{E268D838-5E8E-4063-B57A-00D7FF3DB7A9}" destId="{48C75D47-210E-4ACB-8E04-1ED19A8BC3CA}" srcOrd="0" destOrd="0" presId="urn:microsoft.com/office/officeart/2008/layout/BendingPictureCaption"/>
    <dgm:cxn modelId="{67F9DF01-0112-44FD-AEA6-FC68C434B45A}" type="presParOf" srcId="{E268D838-5E8E-4063-B57A-00D7FF3DB7A9}" destId="{E773D4B0-5139-4B9D-A2EA-ABF38F069570}" srcOrd="1" destOrd="0" presId="urn:microsoft.com/office/officeart/2008/layout/BendingPictureCaption"/>
    <dgm:cxn modelId="{7710E916-9166-41FF-B704-646FAF4A9E67}" type="presParOf" srcId="{95A60B77-31E6-4CE2-9393-7275C5794AE9}" destId="{AD157077-7155-4C86-8516-7008CFC05682}" srcOrd="3" destOrd="0" presId="urn:microsoft.com/office/officeart/2008/layout/BendingPictureCaption"/>
    <dgm:cxn modelId="{85CD0CFE-FD20-4E55-BED6-0FB3262DAD4F}" type="presParOf" srcId="{95A60B77-31E6-4CE2-9393-7275C5794AE9}" destId="{CEF65C92-8668-4DFF-A532-239DAF0CC90B}" srcOrd="4" destOrd="0" presId="urn:microsoft.com/office/officeart/2008/layout/BendingPictureCaption"/>
    <dgm:cxn modelId="{FCE092D9-C4FD-418B-B8A2-1060CB8664A5}" type="presParOf" srcId="{CEF65C92-8668-4DFF-A532-239DAF0CC90B}" destId="{CB93F74A-2922-451D-A138-DDFCA46AC0C7}" srcOrd="0" destOrd="0" presId="urn:microsoft.com/office/officeart/2008/layout/BendingPictureCaption"/>
    <dgm:cxn modelId="{2329710D-0A33-490F-9A7C-3E7F80CA82CF}" type="presParOf" srcId="{CEF65C92-8668-4DFF-A532-239DAF0CC90B}" destId="{3FF3939E-00EC-4937-9B46-27456084DF5B}"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94DB01-848B-4C38-8EF0-A35561780237}"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AU"/>
        </a:p>
      </dgm:t>
    </dgm:pt>
    <dgm:pt modelId="{FC2BCFD5-1A3E-459F-85E6-E6D6B042DD90}">
      <dgm:prSet phldrT="[Text]"/>
      <dgm:spPr/>
      <dgm:t>
        <a:bodyPr/>
        <a:lstStyle/>
        <a:p>
          <a:r>
            <a:rPr lang="en-AU" dirty="0"/>
            <a:t>Taps and protecting floats</a:t>
          </a:r>
        </a:p>
      </dgm:t>
    </dgm:pt>
    <dgm:pt modelId="{F841D203-44C4-47ED-B2DC-359416A26DB3}" type="parTrans" cxnId="{76C7DA95-D2BB-4648-9569-24399A36A248}">
      <dgm:prSet/>
      <dgm:spPr/>
      <dgm:t>
        <a:bodyPr/>
        <a:lstStyle/>
        <a:p>
          <a:endParaRPr lang="en-AU"/>
        </a:p>
      </dgm:t>
    </dgm:pt>
    <dgm:pt modelId="{0167C9EB-090F-4CCF-94E6-65FD350C6475}" type="sibTrans" cxnId="{76C7DA95-D2BB-4648-9569-24399A36A248}">
      <dgm:prSet/>
      <dgm:spPr/>
      <dgm:t>
        <a:bodyPr/>
        <a:lstStyle/>
        <a:p>
          <a:endParaRPr lang="en-AU"/>
        </a:p>
      </dgm:t>
    </dgm:pt>
    <dgm:pt modelId="{6339E5BC-FE4C-420B-80C8-E656FA063987}">
      <dgm:prSet phldrT="[Text]"/>
      <dgm:spPr/>
      <dgm:t>
        <a:bodyPr/>
        <a:lstStyle/>
        <a:p>
          <a:r>
            <a:rPr lang="en-AU" dirty="0"/>
            <a:t>Capturing rainfall</a:t>
          </a:r>
        </a:p>
      </dgm:t>
    </dgm:pt>
    <dgm:pt modelId="{27617D0C-0924-494E-B2C7-0FF700CEB747}" type="parTrans" cxnId="{8C8811DC-5F8F-4F98-9DF8-AE93A3E0C8C0}">
      <dgm:prSet/>
      <dgm:spPr/>
      <dgm:t>
        <a:bodyPr/>
        <a:lstStyle/>
        <a:p>
          <a:endParaRPr lang="en-AU"/>
        </a:p>
      </dgm:t>
    </dgm:pt>
    <dgm:pt modelId="{34920995-529C-497D-A565-61F3C1035C91}" type="sibTrans" cxnId="{8C8811DC-5F8F-4F98-9DF8-AE93A3E0C8C0}">
      <dgm:prSet/>
      <dgm:spPr/>
      <dgm:t>
        <a:bodyPr/>
        <a:lstStyle/>
        <a:p>
          <a:endParaRPr lang="en-AU"/>
        </a:p>
      </dgm:t>
    </dgm:pt>
    <dgm:pt modelId="{2280C6DE-4914-4B4A-9190-92039166343A}">
      <dgm:prSet phldrT="[Text]"/>
      <dgm:spPr/>
      <dgm:t>
        <a:bodyPr/>
        <a:lstStyle/>
        <a:p>
          <a:r>
            <a:rPr lang="en-AU" dirty="0"/>
            <a:t>Shade for stock</a:t>
          </a:r>
        </a:p>
      </dgm:t>
    </dgm:pt>
    <dgm:pt modelId="{6B89B01F-020C-41F7-BFDB-477253529504}" type="parTrans" cxnId="{EE55369E-5606-4517-84CA-202C1D250DA0}">
      <dgm:prSet/>
      <dgm:spPr/>
      <dgm:t>
        <a:bodyPr/>
        <a:lstStyle/>
        <a:p>
          <a:endParaRPr lang="en-AU"/>
        </a:p>
      </dgm:t>
    </dgm:pt>
    <dgm:pt modelId="{52A88000-AE69-42A7-87E9-BCB0432F2583}" type="sibTrans" cxnId="{EE55369E-5606-4517-84CA-202C1D250DA0}">
      <dgm:prSet/>
      <dgm:spPr/>
      <dgm:t>
        <a:bodyPr/>
        <a:lstStyle/>
        <a:p>
          <a:endParaRPr lang="en-AU"/>
        </a:p>
      </dgm:t>
    </dgm:pt>
    <dgm:pt modelId="{CB6B021E-7D27-4057-8F3D-D92879CAF33E}">
      <dgm:prSet phldrT="[Text]"/>
      <dgm:spPr/>
      <dgm:t>
        <a:bodyPr/>
        <a:lstStyle/>
        <a:p>
          <a:r>
            <a:rPr lang="en-AU" dirty="0"/>
            <a:t>Reducing evaporative losses</a:t>
          </a:r>
        </a:p>
      </dgm:t>
    </dgm:pt>
    <dgm:pt modelId="{0DFA880B-3EB1-4B9C-BB50-67DF2DF635FE}" type="parTrans" cxnId="{1694037E-C932-4902-9B29-5ED70EA054AA}">
      <dgm:prSet/>
      <dgm:spPr/>
      <dgm:t>
        <a:bodyPr/>
        <a:lstStyle/>
        <a:p>
          <a:endParaRPr lang="en-AU"/>
        </a:p>
      </dgm:t>
    </dgm:pt>
    <dgm:pt modelId="{8EF93374-5F25-4646-B7EF-223F2A243291}" type="sibTrans" cxnId="{1694037E-C932-4902-9B29-5ED70EA054AA}">
      <dgm:prSet/>
      <dgm:spPr/>
      <dgm:t>
        <a:bodyPr/>
        <a:lstStyle/>
        <a:p>
          <a:endParaRPr lang="en-AU"/>
        </a:p>
      </dgm:t>
    </dgm:pt>
    <dgm:pt modelId="{E0E53EBA-B84F-4EFD-A26D-C79F35E42EC6}">
      <dgm:prSet phldrT="[Text]"/>
      <dgm:spPr/>
      <dgm:t>
        <a:bodyPr/>
        <a:lstStyle/>
        <a:p>
          <a:r>
            <a:rPr lang="en-AU" dirty="0"/>
            <a:t>Being able to detect leaks</a:t>
          </a:r>
        </a:p>
      </dgm:t>
    </dgm:pt>
    <dgm:pt modelId="{914269A3-5FDD-476B-BD61-8D234C4FCA22}" type="parTrans" cxnId="{8A734026-310D-4BFE-8914-CCDA6D16CA8C}">
      <dgm:prSet/>
      <dgm:spPr/>
      <dgm:t>
        <a:bodyPr/>
        <a:lstStyle/>
        <a:p>
          <a:endParaRPr lang="en-AU"/>
        </a:p>
      </dgm:t>
    </dgm:pt>
    <dgm:pt modelId="{5416C2F6-E18B-4263-9331-C02F2A85B8D8}" type="sibTrans" cxnId="{8A734026-310D-4BFE-8914-CCDA6D16CA8C}">
      <dgm:prSet/>
      <dgm:spPr/>
      <dgm:t>
        <a:bodyPr/>
        <a:lstStyle/>
        <a:p>
          <a:endParaRPr lang="en-AU"/>
        </a:p>
      </dgm:t>
    </dgm:pt>
    <dgm:pt modelId="{B54E8C5D-43CE-4779-960C-FA02FF9D68A7}" type="pres">
      <dgm:prSet presAssocID="{1494DB01-848B-4C38-8EF0-A35561780237}" presName="Name0" presStyleCnt="0">
        <dgm:presLayoutVars>
          <dgm:dir/>
          <dgm:resizeHandles val="exact"/>
        </dgm:presLayoutVars>
      </dgm:prSet>
      <dgm:spPr/>
    </dgm:pt>
    <dgm:pt modelId="{C0E55F89-818A-474B-805E-CD850AB27AB0}" type="pres">
      <dgm:prSet presAssocID="{FC2BCFD5-1A3E-459F-85E6-E6D6B042DD90}" presName="compNode" presStyleCnt="0"/>
      <dgm:spPr/>
    </dgm:pt>
    <dgm:pt modelId="{B51BAE4D-9613-4124-B367-58BFDDD401F1}" type="pres">
      <dgm:prSet presAssocID="{FC2BCFD5-1A3E-459F-85E6-E6D6B042DD90}" presName="pictRect" presStyleLbl="node1" presStyleIdx="0" presStyleCnt="5"/>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9407C297-22A5-46D8-88D5-CCEFAAF7F53B}" type="pres">
      <dgm:prSet presAssocID="{FC2BCFD5-1A3E-459F-85E6-E6D6B042DD90}" presName="textRect" presStyleLbl="revTx" presStyleIdx="0" presStyleCnt="5">
        <dgm:presLayoutVars>
          <dgm:bulletEnabled val="1"/>
        </dgm:presLayoutVars>
      </dgm:prSet>
      <dgm:spPr/>
    </dgm:pt>
    <dgm:pt modelId="{A3EC918C-3B2E-4A0A-A4FA-AF3DB77BAA0A}" type="pres">
      <dgm:prSet presAssocID="{0167C9EB-090F-4CCF-94E6-65FD350C6475}" presName="sibTrans" presStyleLbl="sibTrans2D1" presStyleIdx="0" presStyleCnt="0"/>
      <dgm:spPr/>
    </dgm:pt>
    <dgm:pt modelId="{05A6F215-6B7B-4121-BB29-6318C1451676}" type="pres">
      <dgm:prSet presAssocID="{6339E5BC-FE4C-420B-80C8-E656FA063987}" presName="compNode" presStyleCnt="0"/>
      <dgm:spPr/>
    </dgm:pt>
    <dgm:pt modelId="{83CBF3FD-4052-4197-9DF6-2A56ADBD0ED9}" type="pres">
      <dgm:prSet presAssocID="{6339E5BC-FE4C-420B-80C8-E656FA063987}" presName="pictRect" presStyleLbl="node1" presStyleIdx="1" presStyleCnt="5"/>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E6D579E1-7F2B-4CDD-81E5-AA315E91C632}" type="pres">
      <dgm:prSet presAssocID="{6339E5BC-FE4C-420B-80C8-E656FA063987}" presName="textRect" presStyleLbl="revTx" presStyleIdx="1" presStyleCnt="5">
        <dgm:presLayoutVars>
          <dgm:bulletEnabled val="1"/>
        </dgm:presLayoutVars>
      </dgm:prSet>
      <dgm:spPr/>
    </dgm:pt>
    <dgm:pt modelId="{3C792A44-0190-44B2-948D-64F0357DBE93}" type="pres">
      <dgm:prSet presAssocID="{34920995-529C-497D-A565-61F3C1035C91}" presName="sibTrans" presStyleLbl="sibTrans2D1" presStyleIdx="0" presStyleCnt="0"/>
      <dgm:spPr/>
    </dgm:pt>
    <dgm:pt modelId="{204BF439-A24C-4C35-9B4F-6C6A83B336B9}" type="pres">
      <dgm:prSet presAssocID="{2280C6DE-4914-4B4A-9190-92039166343A}" presName="compNode" presStyleCnt="0"/>
      <dgm:spPr/>
    </dgm:pt>
    <dgm:pt modelId="{32ED35BD-35CC-49D2-8123-E7841C747D82}" type="pres">
      <dgm:prSet presAssocID="{2280C6DE-4914-4B4A-9190-92039166343A}" presName="pictRect" presStyleLbl="node1" presStyleIdx="2" presStyleCnt="5"/>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B96A321B-B9DB-41F5-9C05-F4A3AD902A34}" type="pres">
      <dgm:prSet presAssocID="{2280C6DE-4914-4B4A-9190-92039166343A}" presName="textRect" presStyleLbl="revTx" presStyleIdx="2" presStyleCnt="5">
        <dgm:presLayoutVars>
          <dgm:bulletEnabled val="1"/>
        </dgm:presLayoutVars>
      </dgm:prSet>
      <dgm:spPr/>
    </dgm:pt>
    <dgm:pt modelId="{85B33410-1491-44F8-87BB-06F57683B552}" type="pres">
      <dgm:prSet presAssocID="{52A88000-AE69-42A7-87E9-BCB0432F2583}" presName="sibTrans" presStyleLbl="sibTrans2D1" presStyleIdx="0" presStyleCnt="0"/>
      <dgm:spPr/>
    </dgm:pt>
    <dgm:pt modelId="{BCC5181F-1B43-4E83-A323-0DFFF8BD6C0D}" type="pres">
      <dgm:prSet presAssocID="{CB6B021E-7D27-4057-8F3D-D92879CAF33E}" presName="compNode" presStyleCnt="0"/>
      <dgm:spPr/>
    </dgm:pt>
    <dgm:pt modelId="{8C86C631-731C-48A1-8D43-FBAB0B516734}" type="pres">
      <dgm:prSet presAssocID="{CB6B021E-7D27-4057-8F3D-D92879CAF33E}" presName="pictRect" presStyleLbl="node1" presStyleIdx="3" presStyleCnt="5"/>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pt>
    <dgm:pt modelId="{36C20B57-4BB7-4CDC-84B4-C78133993D25}" type="pres">
      <dgm:prSet presAssocID="{CB6B021E-7D27-4057-8F3D-D92879CAF33E}" presName="textRect" presStyleLbl="revTx" presStyleIdx="3" presStyleCnt="5">
        <dgm:presLayoutVars>
          <dgm:bulletEnabled val="1"/>
        </dgm:presLayoutVars>
      </dgm:prSet>
      <dgm:spPr/>
    </dgm:pt>
    <dgm:pt modelId="{A5647098-6EDD-4C23-B14A-E3EFC85A1998}" type="pres">
      <dgm:prSet presAssocID="{8EF93374-5F25-4646-B7EF-223F2A243291}" presName="sibTrans" presStyleLbl="sibTrans2D1" presStyleIdx="0" presStyleCnt="0"/>
      <dgm:spPr/>
    </dgm:pt>
    <dgm:pt modelId="{FB343EAB-EA1D-449F-8510-1EBF8BDBC820}" type="pres">
      <dgm:prSet presAssocID="{E0E53EBA-B84F-4EFD-A26D-C79F35E42EC6}" presName="compNode" presStyleCnt="0"/>
      <dgm:spPr/>
    </dgm:pt>
    <dgm:pt modelId="{54C17F44-DA5C-49A2-954A-329BFCC1DCF6}" type="pres">
      <dgm:prSet presAssocID="{E0E53EBA-B84F-4EFD-A26D-C79F35E42EC6}" presName="pictRect" presStyleLbl="node1" presStyleIdx="4" presStyleCnt="5" custAng="5400000" custScaleX="72116" custScaleY="80909"/>
      <dgm:spPr>
        <a:blipFill rotWithShape="1">
          <a:blip xmlns:r="http://schemas.openxmlformats.org/officeDocument/2006/relationships" r:embed="rId5"/>
          <a:srcRect/>
          <a:stretch>
            <a:fillRect t="-4000" b="-4000"/>
          </a:stretch>
        </a:blipFill>
      </dgm:spPr>
    </dgm:pt>
    <dgm:pt modelId="{6F668E7F-2D53-4B26-8995-C0F9D800F2E8}" type="pres">
      <dgm:prSet presAssocID="{E0E53EBA-B84F-4EFD-A26D-C79F35E42EC6}" presName="textRect" presStyleLbl="revTx" presStyleIdx="4" presStyleCnt="5">
        <dgm:presLayoutVars>
          <dgm:bulletEnabled val="1"/>
        </dgm:presLayoutVars>
      </dgm:prSet>
      <dgm:spPr/>
    </dgm:pt>
  </dgm:ptLst>
  <dgm:cxnLst>
    <dgm:cxn modelId="{DBD20716-92A2-4A77-B726-B81C39977CDE}" type="presOf" srcId="{2280C6DE-4914-4B4A-9190-92039166343A}" destId="{B96A321B-B9DB-41F5-9C05-F4A3AD902A34}" srcOrd="0" destOrd="0" presId="urn:microsoft.com/office/officeart/2005/8/layout/pList1"/>
    <dgm:cxn modelId="{8FB3A821-FEDD-4C27-B0D3-27F501925DE0}" type="presOf" srcId="{CB6B021E-7D27-4057-8F3D-D92879CAF33E}" destId="{36C20B57-4BB7-4CDC-84B4-C78133993D25}" srcOrd="0" destOrd="0" presId="urn:microsoft.com/office/officeart/2005/8/layout/pList1"/>
    <dgm:cxn modelId="{8A734026-310D-4BFE-8914-CCDA6D16CA8C}" srcId="{1494DB01-848B-4C38-8EF0-A35561780237}" destId="{E0E53EBA-B84F-4EFD-A26D-C79F35E42EC6}" srcOrd="4" destOrd="0" parTransId="{914269A3-5FDD-476B-BD61-8D234C4FCA22}" sibTransId="{5416C2F6-E18B-4263-9331-C02F2A85B8D8}"/>
    <dgm:cxn modelId="{FF766040-5C05-40D4-AD55-5BCA75A502ED}" type="presOf" srcId="{FC2BCFD5-1A3E-459F-85E6-E6D6B042DD90}" destId="{9407C297-22A5-46D8-88D5-CCEFAAF7F53B}" srcOrd="0" destOrd="0" presId="urn:microsoft.com/office/officeart/2005/8/layout/pList1"/>
    <dgm:cxn modelId="{E7D7D160-98DC-4D2F-98C6-FA605F806286}" type="presOf" srcId="{8EF93374-5F25-4646-B7EF-223F2A243291}" destId="{A5647098-6EDD-4C23-B14A-E3EFC85A1998}" srcOrd="0" destOrd="0" presId="urn:microsoft.com/office/officeart/2005/8/layout/pList1"/>
    <dgm:cxn modelId="{A17EFD54-ACAA-4D1C-B9D6-FE87B6D983BA}" type="presOf" srcId="{34920995-529C-497D-A565-61F3C1035C91}" destId="{3C792A44-0190-44B2-948D-64F0357DBE93}" srcOrd="0" destOrd="0" presId="urn:microsoft.com/office/officeart/2005/8/layout/pList1"/>
    <dgm:cxn modelId="{1694037E-C932-4902-9B29-5ED70EA054AA}" srcId="{1494DB01-848B-4C38-8EF0-A35561780237}" destId="{CB6B021E-7D27-4057-8F3D-D92879CAF33E}" srcOrd="3" destOrd="0" parTransId="{0DFA880B-3EB1-4B9C-BB50-67DF2DF635FE}" sibTransId="{8EF93374-5F25-4646-B7EF-223F2A243291}"/>
    <dgm:cxn modelId="{F63E5583-449A-4662-A9F2-D6E0DCB12394}" type="presOf" srcId="{1494DB01-848B-4C38-8EF0-A35561780237}" destId="{B54E8C5D-43CE-4779-960C-FA02FF9D68A7}" srcOrd="0" destOrd="0" presId="urn:microsoft.com/office/officeart/2005/8/layout/pList1"/>
    <dgm:cxn modelId="{76C7DA95-D2BB-4648-9569-24399A36A248}" srcId="{1494DB01-848B-4C38-8EF0-A35561780237}" destId="{FC2BCFD5-1A3E-459F-85E6-E6D6B042DD90}" srcOrd="0" destOrd="0" parTransId="{F841D203-44C4-47ED-B2DC-359416A26DB3}" sibTransId="{0167C9EB-090F-4CCF-94E6-65FD350C6475}"/>
    <dgm:cxn modelId="{C0EFFF9B-F1C9-4CA2-9286-7A24F4A37A85}" type="presOf" srcId="{6339E5BC-FE4C-420B-80C8-E656FA063987}" destId="{E6D579E1-7F2B-4CDD-81E5-AA315E91C632}" srcOrd="0" destOrd="0" presId="urn:microsoft.com/office/officeart/2005/8/layout/pList1"/>
    <dgm:cxn modelId="{EE55369E-5606-4517-84CA-202C1D250DA0}" srcId="{1494DB01-848B-4C38-8EF0-A35561780237}" destId="{2280C6DE-4914-4B4A-9190-92039166343A}" srcOrd="2" destOrd="0" parTransId="{6B89B01F-020C-41F7-BFDB-477253529504}" sibTransId="{52A88000-AE69-42A7-87E9-BCB0432F2583}"/>
    <dgm:cxn modelId="{88DEC0B3-5D9A-452F-BFE9-3074E9D7026A}" type="presOf" srcId="{0167C9EB-090F-4CCF-94E6-65FD350C6475}" destId="{A3EC918C-3B2E-4A0A-A4FA-AF3DB77BAA0A}" srcOrd="0" destOrd="0" presId="urn:microsoft.com/office/officeart/2005/8/layout/pList1"/>
    <dgm:cxn modelId="{B5E0D0D0-741A-4EAD-94F0-184A777CE185}" type="presOf" srcId="{52A88000-AE69-42A7-87E9-BCB0432F2583}" destId="{85B33410-1491-44F8-87BB-06F57683B552}" srcOrd="0" destOrd="0" presId="urn:microsoft.com/office/officeart/2005/8/layout/pList1"/>
    <dgm:cxn modelId="{2662D7D5-A15C-4B4D-94E8-6130FB6DF4EF}" type="presOf" srcId="{E0E53EBA-B84F-4EFD-A26D-C79F35E42EC6}" destId="{6F668E7F-2D53-4B26-8995-C0F9D800F2E8}" srcOrd="0" destOrd="0" presId="urn:microsoft.com/office/officeart/2005/8/layout/pList1"/>
    <dgm:cxn modelId="{8C8811DC-5F8F-4F98-9DF8-AE93A3E0C8C0}" srcId="{1494DB01-848B-4C38-8EF0-A35561780237}" destId="{6339E5BC-FE4C-420B-80C8-E656FA063987}" srcOrd="1" destOrd="0" parTransId="{27617D0C-0924-494E-B2C7-0FF700CEB747}" sibTransId="{34920995-529C-497D-A565-61F3C1035C91}"/>
    <dgm:cxn modelId="{7BD42609-9DD4-4257-9047-AF7543E220CB}" type="presParOf" srcId="{B54E8C5D-43CE-4779-960C-FA02FF9D68A7}" destId="{C0E55F89-818A-474B-805E-CD850AB27AB0}" srcOrd="0" destOrd="0" presId="urn:microsoft.com/office/officeart/2005/8/layout/pList1"/>
    <dgm:cxn modelId="{4776B48D-9CB4-4337-A85F-84C1E5063B37}" type="presParOf" srcId="{C0E55F89-818A-474B-805E-CD850AB27AB0}" destId="{B51BAE4D-9613-4124-B367-58BFDDD401F1}" srcOrd="0" destOrd="0" presId="urn:microsoft.com/office/officeart/2005/8/layout/pList1"/>
    <dgm:cxn modelId="{FF933475-7B84-4CA7-945F-70A2D2CA460B}" type="presParOf" srcId="{C0E55F89-818A-474B-805E-CD850AB27AB0}" destId="{9407C297-22A5-46D8-88D5-CCEFAAF7F53B}" srcOrd="1" destOrd="0" presId="urn:microsoft.com/office/officeart/2005/8/layout/pList1"/>
    <dgm:cxn modelId="{1F7BADAE-1949-4D0A-B0EC-C7376F30A2B2}" type="presParOf" srcId="{B54E8C5D-43CE-4779-960C-FA02FF9D68A7}" destId="{A3EC918C-3B2E-4A0A-A4FA-AF3DB77BAA0A}" srcOrd="1" destOrd="0" presId="urn:microsoft.com/office/officeart/2005/8/layout/pList1"/>
    <dgm:cxn modelId="{1BE56ED9-AD1B-43AA-8496-DAE8A361A80C}" type="presParOf" srcId="{B54E8C5D-43CE-4779-960C-FA02FF9D68A7}" destId="{05A6F215-6B7B-4121-BB29-6318C1451676}" srcOrd="2" destOrd="0" presId="urn:microsoft.com/office/officeart/2005/8/layout/pList1"/>
    <dgm:cxn modelId="{4B830B3A-CC89-4BEA-ACF5-FFB9CE4B1978}" type="presParOf" srcId="{05A6F215-6B7B-4121-BB29-6318C1451676}" destId="{83CBF3FD-4052-4197-9DF6-2A56ADBD0ED9}" srcOrd="0" destOrd="0" presId="urn:microsoft.com/office/officeart/2005/8/layout/pList1"/>
    <dgm:cxn modelId="{EF18A72C-D792-4800-8E63-3F553CF53612}" type="presParOf" srcId="{05A6F215-6B7B-4121-BB29-6318C1451676}" destId="{E6D579E1-7F2B-4CDD-81E5-AA315E91C632}" srcOrd="1" destOrd="0" presId="urn:microsoft.com/office/officeart/2005/8/layout/pList1"/>
    <dgm:cxn modelId="{7A5A4E0C-5710-43ED-BA50-090B12A5C99A}" type="presParOf" srcId="{B54E8C5D-43CE-4779-960C-FA02FF9D68A7}" destId="{3C792A44-0190-44B2-948D-64F0357DBE93}" srcOrd="3" destOrd="0" presId="urn:microsoft.com/office/officeart/2005/8/layout/pList1"/>
    <dgm:cxn modelId="{7D040E9E-A1DF-499F-922F-DF4B185BCAA8}" type="presParOf" srcId="{B54E8C5D-43CE-4779-960C-FA02FF9D68A7}" destId="{204BF439-A24C-4C35-9B4F-6C6A83B336B9}" srcOrd="4" destOrd="0" presId="urn:microsoft.com/office/officeart/2005/8/layout/pList1"/>
    <dgm:cxn modelId="{C47178C9-3512-48D6-8EF2-3ABBEAAB3FB1}" type="presParOf" srcId="{204BF439-A24C-4C35-9B4F-6C6A83B336B9}" destId="{32ED35BD-35CC-49D2-8123-E7841C747D82}" srcOrd="0" destOrd="0" presId="urn:microsoft.com/office/officeart/2005/8/layout/pList1"/>
    <dgm:cxn modelId="{D187E2BB-1122-4359-A906-39281A0EE017}" type="presParOf" srcId="{204BF439-A24C-4C35-9B4F-6C6A83B336B9}" destId="{B96A321B-B9DB-41F5-9C05-F4A3AD902A34}" srcOrd="1" destOrd="0" presId="urn:microsoft.com/office/officeart/2005/8/layout/pList1"/>
    <dgm:cxn modelId="{DEADBB05-9790-4A71-A9E1-B8099F5A1665}" type="presParOf" srcId="{B54E8C5D-43CE-4779-960C-FA02FF9D68A7}" destId="{85B33410-1491-44F8-87BB-06F57683B552}" srcOrd="5" destOrd="0" presId="urn:microsoft.com/office/officeart/2005/8/layout/pList1"/>
    <dgm:cxn modelId="{C349BB30-4F45-4E69-B0A0-E062523AA925}" type="presParOf" srcId="{B54E8C5D-43CE-4779-960C-FA02FF9D68A7}" destId="{BCC5181F-1B43-4E83-A323-0DFFF8BD6C0D}" srcOrd="6" destOrd="0" presId="urn:microsoft.com/office/officeart/2005/8/layout/pList1"/>
    <dgm:cxn modelId="{14DECD74-0419-4FA5-B8F4-FA0ED99C520A}" type="presParOf" srcId="{BCC5181F-1B43-4E83-A323-0DFFF8BD6C0D}" destId="{8C86C631-731C-48A1-8D43-FBAB0B516734}" srcOrd="0" destOrd="0" presId="urn:microsoft.com/office/officeart/2005/8/layout/pList1"/>
    <dgm:cxn modelId="{76EFF501-2CDF-432E-9BEA-C76507104549}" type="presParOf" srcId="{BCC5181F-1B43-4E83-A323-0DFFF8BD6C0D}" destId="{36C20B57-4BB7-4CDC-84B4-C78133993D25}" srcOrd="1" destOrd="0" presId="urn:microsoft.com/office/officeart/2005/8/layout/pList1"/>
    <dgm:cxn modelId="{6BFF23CC-8627-482A-819B-5F8F2117C123}" type="presParOf" srcId="{B54E8C5D-43CE-4779-960C-FA02FF9D68A7}" destId="{A5647098-6EDD-4C23-B14A-E3EFC85A1998}" srcOrd="7" destOrd="0" presId="urn:microsoft.com/office/officeart/2005/8/layout/pList1"/>
    <dgm:cxn modelId="{015C15D8-BAAC-48A2-A046-87A3DB2550AE}" type="presParOf" srcId="{B54E8C5D-43CE-4779-960C-FA02FF9D68A7}" destId="{FB343EAB-EA1D-449F-8510-1EBF8BDBC820}" srcOrd="8" destOrd="0" presId="urn:microsoft.com/office/officeart/2005/8/layout/pList1"/>
    <dgm:cxn modelId="{4860E033-B76C-4106-A025-8BFC4D1E212A}" type="presParOf" srcId="{FB343EAB-EA1D-449F-8510-1EBF8BDBC820}" destId="{54C17F44-DA5C-49A2-954A-329BFCC1DCF6}" srcOrd="0" destOrd="0" presId="urn:microsoft.com/office/officeart/2005/8/layout/pList1"/>
    <dgm:cxn modelId="{3DC9AA1D-2DDE-4A28-B239-EEFFA65EE188}" type="presParOf" srcId="{FB343EAB-EA1D-449F-8510-1EBF8BDBC820}" destId="{6F668E7F-2D53-4B26-8995-C0F9D800F2E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1C20D-B6CF-4A6A-84A5-5404356ACF8D}">
      <dsp:nvSpPr>
        <dsp:cNvPr id="0" name=""/>
        <dsp:cNvSpPr/>
      </dsp:nvSpPr>
      <dsp:spPr>
        <a:xfrm>
          <a:off x="2793" y="485594"/>
          <a:ext cx="3653110" cy="547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0010" rIns="80010" bIns="0" numCol="1" spcCol="1270" anchor="b" anchorCtr="0">
          <a:noAutofit/>
        </a:bodyPr>
        <a:lstStyle/>
        <a:p>
          <a:pPr marL="0" lvl="0" indent="0" algn="l" defTabSz="933450">
            <a:lnSpc>
              <a:spcPct val="90000"/>
            </a:lnSpc>
            <a:spcBef>
              <a:spcPct val="0"/>
            </a:spcBef>
            <a:spcAft>
              <a:spcPct val="35000"/>
            </a:spcAft>
            <a:buNone/>
          </a:pPr>
          <a:r>
            <a:rPr lang="en-AU" sz="2100" kern="1200" dirty="0"/>
            <a:t>Buying a new property	</a:t>
          </a:r>
        </a:p>
      </dsp:txBody>
      <dsp:txXfrm>
        <a:off x="2793" y="485594"/>
        <a:ext cx="3653110" cy="547966"/>
      </dsp:txXfrm>
    </dsp:sp>
    <dsp:sp modelId="{D0A2E718-8F30-4FDD-A748-CE826BF6B019}">
      <dsp:nvSpPr>
        <dsp:cNvPr id="0" name=""/>
        <dsp:cNvSpPr/>
      </dsp:nvSpPr>
      <dsp:spPr>
        <a:xfrm>
          <a:off x="2793" y="1142169"/>
          <a:ext cx="3653110" cy="3653110"/>
        </a:xfrm>
        <a:prstGeom prst="rect">
          <a:avLst/>
        </a:prstGeom>
        <a:blipFill>
          <a:blip xmlns:r="http://schemas.openxmlformats.org/officeDocument/2006/relationships" r:embed="rId1" cstate="print">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3858C6-7FA5-44D8-A428-2DEFC4A337BE}">
      <dsp:nvSpPr>
        <dsp:cNvPr id="0" name=""/>
        <dsp:cNvSpPr/>
      </dsp:nvSpPr>
      <dsp:spPr>
        <a:xfrm>
          <a:off x="4042067" y="485594"/>
          <a:ext cx="3653110" cy="547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0010" rIns="80010" bIns="0" numCol="1" spcCol="1270" anchor="b" anchorCtr="0">
          <a:noAutofit/>
        </a:bodyPr>
        <a:lstStyle/>
        <a:p>
          <a:pPr marL="0" lvl="0" indent="0" algn="l" defTabSz="933450">
            <a:lnSpc>
              <a:spcPct val="90000"/>
            </a:lnSpc>
            <a:spcBef>
              <a:spcPct val="0"/>
            </a:spcBef>
            <a:spcAft>
              <a:spcPct val="35000"/>
            </a:spcAft>
            <a:buNone/>
          </a:pPr>
          <a:r>
            <a:rPr lang="en-AU" sz="2100" kern="1200" dirty="0"/>
            <a:t>Changing stock type or numbers</a:t>
          </a:r>
        </a:p>
      </dsp:txBody>
      <dsp:txXfrm>
        <a:off x="4042067" y="485594"/>
        <a:ext cx="3653110" cy="547966"/>
      </dsp:txXfrm>
    </dsp:sp>
    <dsp:sp modelId="{A1A4A30B-C27E-4E48-8374-3D0A60556A67}">
      <dsp:nvSpPr>
        <dsp:cNvPr id="0" name=""/>
        <dsp:cNvSpPr/>
      </dsp:nvSpPr>
      <dsp:spPr>
        <a:xfrm>
          <a:off x="4042067" y="1142169"/>
          <a:ext cx="3653110" cy="3653110"/>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1C20D-B6CF-4A6A-84A5-5404356ACF8D}">
      <dsp:nvSpPr>
        <dsp:cNvPr id="0" name=""/>
        <dsp:cNvSpPr/>
      </dsp:nvSpPr>
      <dsp:spPr>
        <a:xfrm>
          <a:off x="395582" y="217514"/>
          <a:ext cx="3532510" cy="529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en-AU" sz="1600" kern="1200" dirty="0"/>
            <a:t>Drought, climate or emergency planning	</a:t>
          </a:r>
        </a:p>
      </dsp:txBody>
      <dsp:txXfrm>
        <a:off x="395582" y="217514"/>
        <a:ext cx="3532510" cy="529876"/>
      </dsp:txXfrm>
    </dsp:sp>
    <dsp:sp modelId="{D0A2E718-8F30-4FDD-A748-CE826BF6B019}">
      <dsp:nvSpPr>
        <dsp:cNvPr id="0" name=""/>
        <dsp:cNvSpPr/>
      </dsp:nvSpPr>
      <dsp:spPr>
        <a:xfrm>
          <a:off x="395582" y="917668"/>
          <a:ext cx="3532510" cy="3532510"/>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CF4A1B-D24A-40D6-806B-B0A299B54F72}">
      <dsp:nvSpPr>
        <dsp:cNvPr id="0" name=""/>
        <dsp:cNvSpPr/>
      </dsp:nvSpPr>
      <dsp:spPr>
        <a:xfrm>
          <a:off x="4301507" y="217514"/>
          <a:ext cx="3532510" cy="529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en-AU" sz="1600" kern="1200" dirty="0"/>
            <a:t>Existing supplies fail </a:t>
          </a:r>
        </a:p>
      </dsp:txBody>
      <dsp:txXfrm>
        <a:off x="4301507" y="217514"/>
        <a:ext cx="3532510" cy="529876"/>
      </dsp:txXfrm>
    </dsp:sp>
    <dsp:sp modelId="{D5145F07-BE00-41E2-8492-1BB4226D6142}">
      <dsp:nvSpPr>
        <dsp:cNvPr id="0" name=""/>
        <dsp:cNvSpPr/>
      </dsp:nvSpPr>
      <dsp:spPr>
        <a:xfrm>
          <a:off x="4301507" y="917668"/>
          <a:ext cx="3532510" cy="3532510"/>
        </a:xfrm>
        <a:prstGeom prst="rect">
          <a:avLst/>
        </a:prstGeom>
        <a:blipFill>
          <a:blip xmlns:r="http://schemas.openxmlformats.org/officeDocument/2006/relationships"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9F116-857D-4CC2-9943-338AEE37DF9E}">
      <dsp:nvSpPr>
        <dsp:cNvPr id="0" name=""/>
        <dsp:cNvSpPr/>
      </dsp:nvSpPr>
      <dsp:spPr>
        <a:xfrm>
          <a:off x="1260660" y="-243739"/>
          <a:ext cx="2813610" cy="281357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AU" sz="4700" kern="1200" dirty="0"/>
            <a:t>Past</a:t>
          </a:r>
        </a:p>
      </dsp:txBody>
      <dsp:txXfrm>
        <a:off x="1672704" y="168299"/>
        <a:ext cx="1989522" cy="1989494"/>
      </dsp:txXfrm>
    </dsp:sp>
    <dsp:sp modelId="{CCE82734-938F-44AA-842A-BE17E145E6E0}">
      <dsp:nvSpPr>
        <dsp:cNvPr id="0" name=""/>
        <dsp:cNvSpPr/>
      </dsp:nvSpPr>
      <dsp:spPr>
        <a:xfrm>
          <a:off x="2379109" y="1145276"/>
          <a:ext cx="3471404" cy="3788529"/>
        </a:xfrm>
        <a:prstGeom prst="ellipse">
          <a:avLst/>
        </a:prstGeom>
        <a:solidFill>
          <a:schemeClr val="accent4">
            <a:alpha val="50000"/>
            <a:hueOff val="-1759972"/>
            <a:satOff val="-18065"/>
            <a:lumOff val="75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AU" sz="4700" kern="1200" dirty="0"/>
            <a:t>Present</a:t>
          </a:r>
        </a:p>
        <a:p>
          <a:pPr marL="0" lvl="0" indent="0" algn="ctr" defTabSz="2089150">
            <a:lnSpc>
              <a:spcPct val="90000"/>
            </a:lnSpc>
            <a:spcBef>
              <a:spcPct val="0"/>
            </a:spcBef>
            <a:spcAft>
              <a:spcPct val="35000"/>
            </a:spcAft>
            <a:buNone/>
          </a:pPr>
          <a:r>
            <a:rPr lang="en-AU" sz="1800" i="1" kern="1200" dirty="0"/>
            <a:t>Farm Water Audit (a snapshot of now)</a:t>
          </a:r>
          <a:endParaRPr lang="en-AU" sz="1050" kern="1200" dirty="0"/>
        </a:p>
      </dsp:txBody>
      <dsp:txXfrm>
        <a:off x="2887484" y="1700093"/>
        <a:ext cx="2454654" cy="2678895"/>
      </dsp:txXfrm>
    </dsp:sp>
    <dsp:sp modelId="{E7041581-5D3C-4E20-9733-D595C8B30171}">
      <dsp:nvSpPr>
        <dsp:cNvPr id="0" name=""/>
        <dsp:cNvSpPr/>
      </dsp:nvSpPr>
      <dsp:spPr>
        <a:xfrm>
          <a:off x="4155328" y="-243739"/>
          <a:ext cx="2813610" cy="2813570"/>
        </a:xfrm>
        <a:prstGeom prst="ellipse">
          <a:avLst/>
        </a:prstGeom>
        <a:solidFill>
          <a:schemeClr val="accent4">
            <a:alpha val="50000"/>
            <a:hueOff val="-3519944"/>
            <a:satOff val="-36129"/>
            <a:lumOff val="150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AU" sz="4700" kern="1200" dirty="0"/>
            <a:t>Future</a:t>
          </a:r>
        </a:p>
      </dsp:txBody>
      <dsp:txXfrm>
        <a:off x="4567372" y="168299"/>
        <a:ext cx="1989522" cy="19894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690D7-2C41-4D83-A5E1-3C9EF326D292}">
      <dsp:nvSpPr>
        <dsp:cNvPr id="0" name=""/>
        <dsp:cNvSpPr/>
      </dsp:nvSpPr>
      <dsp:spPr>
        <a:xfrm>
          <a:off x="0" y="1016144"/>
          <a:ext cx="2571749" cy="2057399"/>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D2915F-A1B5-492B-B099-1C6B2C75B8FB}">
      <dsp:nvSpPr>
        <dsp:cNvPr id="0" name=""/>
        <dsp:cNvSpPr/>
      </dsp:nvSpPr>
      <dsp:spPr>
        <a:xfrm>
          <a:off x="231457" y="2867804"/>
          <a:ext cx="2288857" cy="720090"/>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kern="1200" dirty="0"/>
            <a:t>Groundwater or Springs 	</a:t>
          </a:r>
        </a:p>
      </dsp:txBody>
      <dsp:txXfrm>
        <a:off x="231457" y="2867804"/>
        <a:ext cx="2288857" cy="720090"/>
      </dsp:txXfrm>
    </dsp:sp>
    <dsp:sp modelId="{732314A7-7FA7-4896-95B1-F87AE1CBEE1E}">
      <dsp:nvSpPr>
        <dsp:cNvPr id="0" name=""/>
        <dsp:cNvSpPr/>
      </dsp:nvSpPr>
      <dsp:spPr>
        <a:xfrm>
          <a:off x="2828925" y="1016144"/>
          <a:ext cx="2571749" cy="2057399"/>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15ED8B-5188-4CE0-AACC-9BEBDA9FFD71}">
      <dsp:nvSpPr>
        <dsp:cNvPr id="0" name=""/>
        <dsp:cNvSpPr/>
      </dsp:nvSpPr>
      <dsp:spPr>
        <a:xfrm>
          <a:off x="3060382" y="2867804"/>
          <a:ext cx="2288857" cy="720090"/>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kern="1200" dirty="0"/>
            <a:t>Creeks and Rivers</a:t>
          </a:r>
        </a:p>
      </dsp:txBody>
      <dsp:txXfrm>
        <a:off x="3060382" y="2867804"/>
        <a:ext cx="2288857" cy="720090"/>
      </dsp:txXfrm>
    </dsp:sp>
    <dsp:sp modelId="{82B8575C-F1D6-4BFF-AC18-FC691AB1D9E3}">
      <dsp:nvSpPr>
        <dsp:cNvPr id="0" name=""/>
        <dsp:cNvSpPr/>
      </dsp:nvSpPr>
      <dsp:spPr>
        <a:xfrm>
          <a:off x="5657849" y="1016144"/>
          <a:ext cx="2571749" cy="2057399"/>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7A2F9-BBA6-48D3-ACF0-F6B5751E6D6E}">
      <dsp:nvSpPr>
        <dsp:cNvPr id="0" name=""/>
        <dsp:cNvSpPr/>
      </dsp:nvSpPr>
      <dsp:spPr>
        <a:xfrm>
          <a:off x="5889307" y="2867804"/>
          <a:ext cx="2288857" cy="720090"/>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AU" sz="1700" kern="1200" dirty="0"/>
            <a:t>Rainfall from catchment runoff into dam</a:t>
          </a:r>
        </a:p>
      </dsp:txBody>
      <dsp:txXfrm>
        <a:off x="5889307" y="2867804"/>
        <a:ext cx="2288857" cy="7200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42C3C-F194-4340-A359-97492BEB1832}">
      <dsp:nvSpPr>
        <dsp:cNvPr id="0" name=""/>
        <dsp:cNvSpPr/>
      </dsp:nvSpPr>
      <dsp:spPr>
        <a:xfrm>
          <a:off x="4" y="171224"/>
          <a:ext cx="2068499" cy="1528613"/>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dsp:spPr>
      <dsp:style>
        <a:lnRef idx="0">
          <a:scrgbClr r="0" g="0" b="0"/>
        </a:lnRef>
        <a:fillRef idx="1">
          <a:scrgbClr r="0" g="0" b="0"/>
        </a:fillRef>
        <a:effectRef idx="0">
          <a:scrgbClr r="0" g="0" b="0"/>
        </a:effectRef>
        <a:fontRef idx="minor"/>
      </dsp:style>
    </dsp:sp>
    <dsp:sp modelId="{E6A6DA47-3876-42EC-AD6C-575F989094BC}">
      <dsp:nvSpPr>
        <dsp:cNvPr id="0" name=""/>
        <dsp:cNvSpPr/>
      </dsp:nvSpPr>
      <dsp:spPr>
        <a:xfrm>
          <a:off x="188010" y="1531066"/>
          <a:ext cx="2262599" cy="2079799"/>
        </a:xfrm>
        <a:prstGeom prst="rect">
          <a:avLst/>
        </a:prstGeom>
        <a:solidFill>
          <a:schemeClr val="accent6">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5000"/>
            </a:spcAft>
            <a:buNone/>
          </a:pPr>
          <a:r>
            <a:rPr lang="en-AU" sz="2000" kern="1200" dirty="0"/>
            <a:t>Requirements</a:t>
          </a:r>
        </a:p>
        <a:p>
          <a:pPr marL="114300" lvl="1" indent="-114300" algn="l" defTabSz="622300">
            <a:lnSpc>
              <a:spcPct val="90000"/>
            </a:lnSpc>
            <a:spcBef>
              <a:spcPct val="0"/>
            </a:spcBef>
            <a:spcAft>
              <a:spcPct val="15000"/>
            </a:spcAft>
            <a:buChar char="•"/>
          </a:pPr>
          <a:r>
            <a:rPr lang="en-AU" sz="1400" kern="1200" dirty="0">
              <a:solidFill>
                <a:schemeClr val="bg1"/>
              </a:solidFill>
            </a:rPr>
            <a:t>Stock = 3,671,400 L/year</a:t>
          </a:r>
        </a:p>
        <a:p>
          <a:pPr marL="114300" lvl="1" indent="-114300" algn="l" defTabSz="622300">
            <a:lnSpc>
              <a:spcPct val="90000"/>
            </a:lnSpc>
            <a:spcBef>
              <a:spcPct val="0"/>
            </a:spcBef>
            <a:spcAft>
              <a:spcPct val="15000"/>
            </a:spcAft>
            <a:buChar char="•"/>
          </a:pPr>
          <a:r>
            <a:rPr lang="en-AU" sz="1400" kern="1200" dirty="0">
              <a:solidFill>
                <a:schemeClr val="bg1"/>
              </a:solidFill>
            </a:rPr>
            <a:t>Evaporation and seepage losses from dam = 2,412,000L/year</a:t>
          </a:r>
        </a:p>
        <a:p>
          <a:pPr marL="114300" lvl="1" indent="-114300" algn="l" defTabSz="622300">
            <a:lnSpc>
              <a:spcPct val="90000"/>
            </a:lnSpc>
            <a:spcBef>
              <a:spcPct val="0"/>
            </a:spcBef>
            <a:spcAft>
              <a:spcPct val="15000"/>
            </a:spcAft>
            <a:buChar char="•"/>
          </a:pPr>
          <a:endParaRPr lang="en-AU" sz="1400" kern="1200" dirty="0">
            <a:solidFill>
              <a:schemeClr val="bg1"/>
            </a:solidFill>
          </a:endParaRPr>
        </a:p>
        <a:p>
          <a:pPr marL="171450" lvl="1" indent="-171450" algn="l" defTabSz="800100">
            <a:lnSpc>
              <a:spcPct val="90000"/>
            </a:lnSpc>
            <a:spcBef>
              <a:spcPct val="0"/>
            </a:spcBef>
            <a:spcAft>
              <a:spcPct val="15000"/>
            </a:spcAft>
            <a:buChar char="•"/>
          </a:pPr>
          <a:r>
            <a:rPr lang="en-AU" sz="1800" kern="1200" dirty="0">
              <a:solidFill>
                <a:schemeClr val="bg1"/>
              </a:solidFill>
            </a:rPr>
            <a:t>Total requirement = 6,083,400 L/year</a:t>
          </a:r>
        </a:p>
      </dsp:txBody>
      <dsp:txXfrm>
        <a:off x="188010" y="1531066"/>
        <a:ext cx="2262599" cy="2079799"/>
      </dsp:txXfrm>
    </dsp:sp>
    <dsp:sp modelId="{DD75E0FF-9376-4394-A105-61C80AFF4300}">
      <dsp:nvSpPr>
        <dsp:cNvPr id="0" name=""/>
        <dsp:cNvSpPr/>
      </dsp:nvSpPr>
      <dsp:spPr>
        <a:xfrm>
          <a:off x="2777448" y="171224"/>
          <a:ext cx="2068499" cy="1528613"/>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dsp:spPr>
      <dsp:style>
        <a:lnRef idx="0">
          <a:scrgbClr r="0" g="0" b="0"/>
        </a:lnRef>
        <a:fillRef idx="1">
          <a:scrgbClr r="0" g="0" b="0"/>
        </a:fillRef>
        <a:effectRef idx="0">
          <a:scrgbClr r="0" g="0" b="0"/>
        </a:effectRef>
        <a:fontRef idx="minor"/>
      </dsp:style>
    </dsp:sp>
    <dsp:sp modelId="{B94ABCC4-FA62-4B50-83DA-B3D0D4E9C084}">
      <dsp:nvSpPr>
        <dsp:cNvPr id="0" name=""/>
        <dsp:cNvSpPr/>
      </dsp:nvSpPr>
      <dsp:spPr>
        <a:xfrm>
          <a:off x="2965454" y="1531066"/>
          <a:ext cx="2262599" cy="2079799"/>
        </a:xfrm>
        <a:prstGeom prst="rect">
          <a:avLst/>
        </a:prstGeom>
        <a:solidFill>
          <a:schemeClr val="accent6">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5000"/>
            </a:spcAft>
            <a:buNone/>
          </a:pPr>
          <a:r>
            <a:rPr lang="en-AU" sz="2000" kern="1200" dirty="0"/>
            <a:t> Supply</a:t>
          </a:r>
        </a:p>
        <a:p>
          <a:pPr marL="114300" lvl="1" indent="-114300" algn="l" defTabSz="622300">
            <a:lnSpc>
              <a:spcPct val="90000"/>
            </a:lnSpc>
            <a:spcBef>
              <a:spcPct val="0"/>
            </a:spcBef>
            <a:spcAft>
              <a:spcPct val="15000"/>
            </a:spcAft>
            <a:buChar char="•"/>
          </a:pPr>
          <a:r>
            <a:rPr lang="en-AU" sz="1400" kern="1200" dirty="0">
              <a:solidFill>
                <a:schemeClr val="bg1"/>
              </a:solidFill>
            </a:rPr>
            <a:t>Stormwater runoff into dam ~ 30 ML/year</a:t>
          </a:r>
        </a:p>
        <a:p>
          <a:pPr marL="114300" lvl="1" indent="-114300" algn="l" defTabSz="622300">
            <a:lnSpc>
              <a:spcPct val="90000"/>
            </a:lnSpc>
            <a:spcBef>
              <a:spcPct val="0"/>
            </a:spcBef>
            <a:spcAft>
              <a:spcPct val="15000"/>
            </a:spcAft>
            <a:buChar char="•"/>
          </a:pPr>
          <a:r>
            <a:rPr lang="en-AU" sz="1400" kern="1200" dirty="0">
              <a:solidFill>
                <a:schemeClr val="bg1"/>
              </a:solidFill>
            </a:rPr>
            <a:t>Rainfall on dam surface ~ 1.862 ML/year</a:t>
          </a:r>
        </a:p>
        <a:p>
          <a:pPr marL="171450" lvl="1" indent="-171450" algn="l" defTabSz="800100">
            <a:lnSpc>
              <a:spcPct val="90000"/>
            </a:lnSpc>
            <a:spcBef>
              <a:spcPct val="0"/>
            </a:spcBef>
            <a:spcAft>
              <a:spcPct val="15000"/>
            </a:spcAft>
            <a:buChar char="•"/>
          </a:pPr>
          <a:r>
            <a:rPr lang="en-AU" sz="1800" kern="1200" dirty="0">
              <a:solidFill>
                <a:schemeClr val="bg1"/>
              </a:solidFill>
            </a:rPr>
            <a:t>Total supply = 30,186,200 L/year</a:t>
          </a:r>
        </a:p>
      </dsp:txBody>
      <dsp:txXfrm>
        <a:off x="2965454" y="1531066"/>
        <a:ext cx="2262599" cy="2079799"/>
      </dsp:txXfrm>
    </dsp:sp>
    <dsp:sp modelId="{8CDF050C-870D-4CE5-B4CD-230F4E13A8CD}">
      <dsp:nvSpPr>
        <dsp:cNvPr id="0" name=""/>
        <dsp:cNvSpPr/>
      </dsp:nvSpPr>
      <dsp:spPr>
        <a:xfrm>
          <a:off x="5554892" y="171224"/>
          <a:ext cx="2068499" cy="1528613"/>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a:effectLst/>
      </dsp:spPr>
      <dsp:style>
        <a:lnRef idx="0">
          <a:scrgbClr r="0" g="0" b="0"/>
        </a:lnRef>
        <a:fillRef idx="1">
          <a:scrgbClr r="0" g="0" b="0"/>
        </a:fillRef>
        <a:effectRef idx="0">
          <a:scrgbClr r="0" g="0" b="0"/>
        </a:effectRef>
        <a:fontRef idx="minor"/>
      </dsp:style>
    </dsp:sp>
    <dsp:sp modelId="{3BFEEA2D-1884-4023-9F80-8FCA8808F35A}">
      <dsp:nvSpPr>
        <dsp:cNvPr id="0" name=""/>
        <dsp:cNvSpPr/>
      </dsp:nvSpPr>
      <dsp:spPr>
        <a:xfrm>
          <a:off x="5739987" y="1531066"/>
          <a:ext cx="2262599" cy="2079799"/>
        </a:xfrm>
        <a:prstGeom prst="rect">
          <a:avLst/>
        </a:prstGeom>
        <a:solidFill>
          <a:schemeClr val="accent6">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889000">
            <a:lnSpc>
              <a:spcPct val="90000"/>
            </a:lnSpc>
            <a:spcBef>
              <a:spcPct val="0"/>
            </a:spcBef>
            <a:spcAft>
              <a:spcPct val="5000"/>
            </a:spcAft>
            <a:buNone/>
          </a:pPr>
          <a:r>
            <a:rPr lang="en-AU" sz="2000" kern="1200" dirty="0"/>
            <a:t>Storage</a:t>
          </a:r>
        </a:p>
        <a:p>
          <a:pPr marL="114300" lvl="1" indent="-114300" algn="l" defTabSz="622300">
            <a:lnSpc>
              <a:spcPct val="90000"/>
            </a:lnSpc>
            <a:spcBef>
              <a:spcPct val="0"/>
            </a:spcBef>
            <a:spcAft>
              <a:spcPct val="15000"/>
            </a:spcAft>
            <a:buChar char="•"/>
          </a:pPr>
          <a:r>
            <a:rPr lang="en-AU" sz="1400" kern="1200" dirty="0">
              <a:solidFill>
                <a:schemeClr val="bg1"/>
              </a:solidFill>
            </a:rPr>
            <a:t>Dam volume ~ 4,800,000 litres</a:t>
          </a:r>
        </a:p>
        <a:p>
          <a:pPr marL="114300" lvl="1" indent="-114300" algn="l" defTabSz="622300">
            <a:lnSpc>
              <a:spcPct val="90000"/>
            </a:lnSpc>
            <a:spcBef>
              <a:spcPct val="0"/>
            </a:spcBef>
            <a:spcAft>
              <a:spcPct val="15000"/>
            </a:spcAft>
            <a:buChar char="•"/>
          </a:pPr>
          <a:r>
            <a:rPr lang="en-AU" sz="1400" kern="1200" dirty="0">
              <a:solidFill>
                <a:schemeClr val="bg1"/>
              </a:solidFill>
            </a:rPr>
            <a:t>Header tank volume ~ 31,700</a:t>
          </a:r>
        </a:p>
        <a:p>
          <a:pPr marL="171450" lvl="1" indent="-171450" algn="l" defTabSz="800100">
            <a:lnSpc>
              <a:spcPct val="90000"/>
            </a:lnSpc>
            <a:spcBef>
              <a:spcPct val="0"/>
            </a:spcBef>
            <a:spcAft>
              <a:spcPct val="15000"/>
            </a:spcAft>
            <a:buChar char="•"/>
          </a:pPr>
          <a:r>
            <a:rPr lang="en-AU" sz="1800" kern="1200" dirty="0">
              <a:solidFill>
                <a:schemeClr val="bg1"/>
              </a:solidFill>
            </a:rPr>
            <a:t>Total storage = 4,831,700 Litres</a:t>
          </a:r>
        </a:p>
      </dsp:txBody>
      <dsp:txXfrm>
        <a:off x="5739987" y="1531066"/>
        <a:ext cx="2262599" cy="20797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42C3C-F194-4340-A359-97492BEB1832}">
      <dsp:nvSpPr>
        <dsp:cNvPr id="0" name=""/>
        <dsp:cNvSpPr/>
      </dsp:nvSpPr>
      <dsp:spPr>
        <a:xfrm>
          <a:off x="1889" y="322913"/>
          <a:ext cx="2198690" cy="1624824"/>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E6A6DA47-3876-42EC-AD6C-575F989094BC}">
      <dsp:nvSpPr>
        <dsp:cNvPr id="0" name=""/>
        <dsp:cNvSpPr/>
      </dsp:nvSpPr>
      <dsp:spPr>
        <a:xfrm>
          <a:off x="446305" y="1653126"/>
          <a:ext cx="1894616" cy="455307"/>
        </a:xfrm>
        <a:prstGeom prst="rect">
          <a:avLst/>
        </a:prstGeom>
        <a:solidFill>
          <a:schemeClr val="accent5">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AU" sz="2400" kern="1200" dirty="0"/>
            <a:t>Water Uses</a:t>
          </a:r>
        </a:p>
      </dsp:txBody>
      <dsp:txXfrm>
        <a:off x="446305" y="1653126"/>
        <a:ext cx="1894616" cy="455307"/>
      </dsp:txXfrm>
    </dsp:sp>
    <dsp:sp modelId="{48C75D47-210E-4ACB-8E04-1ED19A8BC3CA}">
      <dsp:nvSpPr>
        <dsp:cNvPr id="0" name=""/>
        <dsp:cNvSpPr/>
      </dsp:nvSpPr>
      <dsp:spPr>
        <a:xfrm>
          <a:off x="2945283" y="322913"/>
          <a:ext cx="2198690" cy="1624824"/>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E773D4B0-5139-4B9D-A2EA-ABF38F069570}">
      <dsp:nvSpPr>
        <dsp:cNvPr id="0" name=""/>
        <dsp:cNvSpPr/>
      </dsp:nvSpPr>
      <dsp:spPr>
        <a:xfrm>
          <a:off x="3389699" y="1653126"/>
          <a:ext cx="1894616" cy="455307"/>
        </a:xfrm>
        <a:prstGeom prst="rect">
          <a:avLst/>
        </a:prstGeom>
        <a:solidFill>
          <a:schemeClr val="accent5">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AU" sz="2400" kern="1200" dirty="0"/>
            <a:t>Water Supply</a:t>
          </a:r>
        </a:p>
      </dsp:txBody>
      <dsp:txXfrm>
        <a:off x="3389699" y="1653126"/>
        <a:ext cx="1894616" cy="455307"/>
      </dsp:txXfrm>
    </dsp:sp>
    <dsp:sp modelId="{CB93F74A-2922-451D-A138-DDFCA46AC0C7}">
      <dsp:nvSpPr>
        <dsp:cNvPr id="0" name=""/>
        <dsp:cNvSpPr/>
      </dsp:nvSpPr>
      <dsp:spPr>
        <a:xfrm>
          <a:off x="6030229" y="292155"/>
          <a:ext cx="2198690" cy="1624824"/>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F3939E-00EC-4937-9B46-27456084DF5B}">
      <dsp:nvSpPr>
        <dsp:cNvPr id="0" name=""/>
        <dsp:cNvSpPr/>
      </dsp:nvSpPr>
      <dsp:spPr>
        <a:xfrm>
          <a:off x="6333093" y="1653126"/>
          <a:ext cx="1894616" cy="455307"/>
        </a:xfrm>
        <a:prstGeom prst="rect">
          <a:avLst/>
        </a:prstGeom>
        <a:solidFill>
          <a:schemeClr val="accent5">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AU" sz="2400" kern="1200" dirty="0"/>
            <a:t>Water Storage</a:t>
          </a:r>
        </a:p>
      </dsp:txBody>
      <dsp:txXfrm>
        <a:off x="6333093" y="1653126"/>
        <a:ext cx="1894616" cy="4553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BAE4D-9613-4124-B367-58BFDDD401F1}">
      <dsp:nvSpPr>
        <dsp:cNvPr id="0" name=""/>
        <dsp:cNvSpPr/>
      </dsp:nvSpPr>
      <dsp:spPr>
        <a:xfrm>
          <a:off x="235394" y="1163"/>
          <a:ext cx="2451145" cy="1688839"/>
        </a:xfrm>
        <a:prstGeom prst="round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07C297-22A5-46D8-88D5-CCEFAAF7F53B}">
      <dsp:nvSpPr>
        <dsp:cNvPr id="0" name=""/>
        <dsp:cNvSpPr/>
      </dsp:nvSpPr>
      <dsp:spPr>
        <a:xfrm>
          <a:off x="235394" y="1690002"/>
          <a:ext cx="2451145" cy="909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AU" sz="2200" kern="1200" dirty="0"/>
            <a:t>Taps and protecting floats</a:t>
          </a:r>
        </a:p>
      </dsp:txBody>
      <dsp:txXfrm>
        <a:off x="235394" y="1690002"/>
        <a:ext cx="2451145" cy="909374"/>
      </dsp:txXfrm>
    </dsp:sp>
    <dsp:sp modelId="{83CBF3FD-4052-4197-9DF6-2A56ADBD0ED9}">
      <dsp:nvSpPr>
        <dsp:cNvPr id="0" name=""/>
        <dsp:cNvSpPr/>
      </dsp:nvSpPr>
      <dsp:spPr>
        <a:xfrm>
          <a:off x="2931757" y="1163"/>
          <a:ext cx="2451145" cy="1688839"/>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D579E1-7F2B-4CDD-81E5-AA315E91C632}">
      <dsp:nvSpPr>
        <dsp:cNvPr id="0" name=""/>
        <dsp:cNvSpPr/>
      </dsp:nvSpPr>
      <dsp:spPr>
        <a:xfrm>
          <a:off x="2931757" y="1690002"/>
          <a:ext cx="2451145" cy="909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AU" sz="2200" kern="1200" dirty="0"/>
            <a:t>Capturing rainfall</a:t>
          </a:r>
        </a:p>
      </dsp:txBody>
      <dsp:txXfrm>
        <a:off x="2931757" y="1690002"/>
        <a:ext cx="2451145" cy="909374"/>
      </dsp:txXfrm>
    </dsp:sp>
    <dsp:sp modelId="{32ED35BD-35CC-49D2-8123-E7841C747D82}">
      <dsp:nvSpPr>
        <dsp:cNvPr id="0" name=""/>
        <dsp:cNvSpPr/>
      </dsp:nvSpPr>
      <dsp:spPr>
        <a:xfrm>
          <a:off x="5628120" y="1163"/>
          <a:ext cx="2451145" cy="1688839"/>
        </a:xfrm>
        <a:prstGeom prst="round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6A321B-B9DB-41F5-9C05-F4A3AD902A34}">
      <dsp:nvSpPr>
        <dsp:cNvPr id="0" name=""/>
        <dsp:cNvSpPr/>
      </dsp:nvSpPr>
      <dsp:spPr>
        <a:xfrm>
          <a:off x="5628120" y="1690002"/>
          <a:ext cx="2451145" cy="909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AU" sz="2200" kern="1200" dirty="0"/>
            <a:t>Shade for stock</a:t>
          </a:r>
        </a:p>
      </dsp:txBody>
      <dsp:txXfrm>
        <a:off x="5628120" y="1690002"/>
        <a:ext cx="2451145" cy="909374"/>
      </dsp:txXfrm>
    </dsp:sp>
    <dsp:sp modelId="{8C86C631-731C-48A1-8D43-FBAB0B516734}">
      <dsp:nvSpPr>
        <dsp:cNvPr id="0" name=""/>
        <dsp:cNvSpPr/>
      </dsp:nvSpPr>
      <dsp:spPr>
        <a:xfrm>
          <a:off x="1583576" y="2844492"/>
          <a:ext cx="2451145" cy="1688839"/>
        </a:xfrm>
        <a:prstGeom prst="round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C20B57-4BB7-4CDC-84B4-C78133993D25}">
      <dsp:nvSpPr>
        <dsp:cNvPr id="0" name=""/>
        <dsp:cNvSpPr/>
      </dsp:nvSpPr>
      <dsp:spPr>
        <a:xfrm>
          <a:off x="1583576" y="4533331"/>
          <a:ext cx="2451145" cy="909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AU" sz="2200" kern="1200" dirty="0"/>
            <a:t>Reducing evaporative losses</a:t>
          </a:r>
        </a:p>
      </dsp:txBody>
      <dsp:txXfrm>
        <a:off x="1583576" y="4533331"/>
        <a:ext cx="2451145" cy="909374"/>
      </dsp:txXfrm>
    </dsp:sp>
    <dsp:sp modelId="{54C17F44-DA5C-49A2-954A-329BFCC1DCF6}">
      <dsp:nvSpPr>
        <dsp:cNvPr id="0" name=""/>
        <dsp:cNvSpPr/>
      </dsp:nvSpPr>
      <dsp:spPr>
        <a:xfrm rot="5400000">
          <a:off x="4621677" y="2925096"/>
          <a:ext cx="1767667" cy="1366422"/>
        </a:xfrm>
        <a:prstGeom prst="roundRect">
          <a:avLst/>
        </a:prstGeom>
        <a:blipFill rotWithShape="1">
          <a:blip xmlns:r="http://schemas.openxmlformats.org/officeDocument/2006/relationships" r:embed="rId5"/>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668E7F-2D53-4B26-8995-C0F9D800F2E8}">
      <dsp:nvSpPr>
        <dsp:cNvPr id="0" name=""/>
        <dsp:cNvSpPr/>
      </dsp:nvSpPr>
      <dsp:spPr>
        <a:xfrm>
          <a:off x="4279938" y="4452727"/>
          <a:ext cx="2451145" cy="909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AU" sz="2200" kern="1200" dirty="0"/>
            <a:t>Being able to detect leaks</a:t>
          </a:r>
        </a:p>
      </dsp:txBody>
      <dsp:txXfrm>
        <a:off x="4279938" y="4452727"/>
        <a:ext cx="2451145" cy="909374"/>
      </dsp:txXfrm>
    </dsp:sp>
  </dsp:spTree>
</dsp:drawing>
</file>

<file path=ppt/diagrams/layout1.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312" tIns="45656" rIns="91312" bIns="45656"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312" tIns="45656" rIns="91312" bIns="45656" rtlCol="0"/>
          <a:lstStyle>
            <a:lvl1pPr algn="r">
              <a:defRPr sz="1200"/>
            </a:lvl1pPr>
          </a:lstStyle>
          <a:p>
            <a:fld id="{B040D0D9-BD03-419F-8630-1DE94F8AEDBD}" type="datetimeFigureOut">
              <a:rPr lang="en-AU" smtClean="0"/>
              <a:t>15/07/2020</a:t>
            </a:fld>
            <a:endParaRPr lang="en-AU" dirty="0"/>
          </a:p>
        </p:txBody>
      </p:sp>
      <p:sp>
        <p:nvSpPr>
          <p:cNvPr id="4" name="Footer Placeholder 3"/>
          <p:cNvSpPr>
            <a:spLocks noGrp="1"/>
          </p:cNvSpPr>
          <p:nvPr>
            <p:ph type="ftr" sz="quarter" idx="2"/>
          </p:nvPr>
        </p:nvSpPr>
        <p:spPr>
          <a:xfrm>
            <a:off x="1" y="9428584"/>
            <a:ext cx="2945659" cy="496332"/>
          </a:xfrm>
          <a:prstGeom prst="rect">
            <a:avLst/>
          </a:prstGeom>
        </p:spPr>
        <p:txBody>
          <a:bodyPr vert="horz" lIns="91312" tIns="45656" rIns="91312" bIns="45656"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1312" tIns="45656" rIns="91312" bIns="45656" rtlCol="0" anchor="b"/>
          <a:lstStyle>
            <a:lvl1pPr algn="r">
              <a:defRPr sz="1200"/>
            </a:lvl1pPr>
          </a:lstStyle>
          <a:p>
            <a:fld id="{5F175432-7A1E-4065-9EA2-E76DA57C6B4D}" type="slidenum">
              <a:rPr lang="en-AU" smtClean="0"/>
              <a:t>‹#›</a:t>
            </a:fld>
            <a:endParaRPr lang="en-AU" dirty="0"/>
          </a:p>
        </p:txBody>
      </p:sp>
      <p:sp>
        <p:nvSpPr>
          <p:cNvPr id="6" name="hc" descr="UNCLASSIFIED"/>
          <p:cNvSpPr txBox="1"/>
          <p:nvPr/>
        </p:nvSpPr>
        <p:spPr>
          <a:xfrm>
            <a:off x="0" y="0"/>
            <a:ext cx="6797675" cy="230537"/>
          </a:xfrm>
          <a:prstGeom prst="rect">
            <a:avLst/>
          </a:prstGeom>
          <a:noFill/>
        </p:spPr>
        <p:txBody>
          <a:bodyPr vert="horz" lIns="91312" tIns="45656" rIns="91312" bIns="45656" rtlCol="0">
            <a:spAutoFit/>
          </a:bodyPr>
          <a:lstStyle/>
          <a:p>
            <a:pPr algn="ctr"/>
            <a:r>
              <a:rPr lang="en-AU" sz="900" dirty="0">
                <a:solidFill>
                  <a:srgbClr val="000000"/>
                </a:solidFill>
                <a:latin typeface="arial"/>
              </a:rPr>
              <a:t>UNCLASSIFIED</a:t>
            </a:r>
          </a:p>
        </p:txBody>
      </p:sp>
      <p:sp>
        <p:nvSpPr>
          <p:cNvPr id="7" name="fc" descr="UNCLASSIFIED"/>
          <p:cNvSpPr txBox="1"/>
          <p:nvPr/>
        </p:nvSpPr>
        <p:spPr>
          <a:xfrm>
            <a:off x="0" y="9708804"/>
            <a:ext cx="6797675" cy="230537"/>
          </a:xfrm>
          <a:prstGeom prst="rect">
            <a:avLst/>
          </a:prstGeom>
          <a:noFill/>
        </p:spPr>
        <p:txBody>
          <a:bodyPr vert="horz" lIns="91312" tIns="45656" rIns="91312" bIns="45656" rtlCol="0">
            <a:spAutoFit/>
          </a:bodyPr>
          <a:lstStyle/>
          <a:p>
            <a:pPr algn="ctr"/>
            <a:r>
              <a:rPr lang="en-AU" sz="900" dirty="0">
                <a:solidFill>
                  <a:srgbClr val="000000"/>
                </a:solidFill>
                <a:latin typeface="arial"/>
              </a:rPr>
              <a:t>UNCLASSIFIED</a:t>
            </a:r>
          </a:p>
        </p:txBody>
      </p:sp>
    </p:spTree>
    <p:extLst>
      <p:ext uri="{BB962C8B-B14F-4D97-AF65-F5344CB8AC3E}">
        <p14:creationId xmlns:p14="http://schemas.microsoft.com/office/powerpoint/2010/main" val="169593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6"/>
          </a:xfrm>
          <a:prstGeom prst="rect">
            <a:avLst/>
          </a:prstGeom>
        </p:spPr>
        <p:txBody>
          <a:bodyPr vert="horz" lIns="91312" tIns="45656" rIns="91312" bIns="45656"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312" tIns="45656" rIns="91312" bIns="45656" rtlCol="0"/>
          <a:lstStyle>
            <a:lvl1pPr algn="r">
              <a:defRPr sz="1200"/>
            </a:lvl1pPr>
          </a:lstStyle>
          <a:p>
            <a:fld id="{1B550DC0-DF20-3344-88F4-FC6243EEF9F0}" type="datetimeFigureOut">
              <a:rPr lang="en-US" smtClean="0"/>
              <a:t>7/15/2020</a:t>
            </a:fld>
            <a:endParaRPr lang="en-US" dirty="0"/>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312" tIns="45656" rIns="91312" bIns="45656" rtlCol="0" anchor="ctr"/>
          <a:lstStyle/>
          <a:p>
            <a:endParaRPr lang="en-US" dirty="0"/>
          </a:p>
        </p:txBody>
      </p:sp>
      <p:sp>
        <p:nvSpPr>
          <p:cNvPr id="5" name="Notes Placeholder 4"/>
          <p:cNvSpPr>
            <a:spLocks noGrp="1"/>
          </p:cNvSpPr>
          <p:nvPr>
            <p:ph type="body" sz="quarter" idx="3"/>
          </p:nvPr>
        </p:nvSpPr>
        <p:spPr>
          <a:xfrm>
            <a:off x="679768" y="4777195"/>
            <a:ext cx="5438140" cy="3908613"/>
          </a:xfrm>
          <a:prstGeom prst="rect">
            <a:avLst/>
          </a:prstGeom>
        </p:spPr>
        <p:txBody>
          <a:bodyPr vert="horz" lIns="91312" tIns="45656" rIns="91312" bIns="45656"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1" y="9428584"/>
            <a:ext cx="2945659" cy="498055"/>
          </a:xfrm>
          <a:prstGeom prst="rect">
            <a:avLst/>
          </a:prstGeom>
        </p:spPr>
        <p:txBody>
          <a:bodyPr vert="horz" lIns="91312" tIns="45656" rIns="91312" bIns="4565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312" tIns="45656" rIns="91312" bIns="45656" rtlCol="0" anchor="b"/>
          <a:lstStyle>
            <a:lvl1pPr algn="r">
              <a:defRPr sz="1200"/>
            </a:lvl1pPr>
          </a:lstStyle>
          <a:p>
            <a:fld id="{A13850A2-1E31-7A47-8587-B459B9033867}" type="slidenum">
              <a:rPr lang="en-US" smtClean="0"/>
              <a:t>‹#›</a:t>
            </a:fld>
            <a:endParaRPr lang="en-US" dirty="0"/>
          </a:p>
        </p:txBody>
      </p:sp>
    </p:spTree>
    <p:extLst>
      <p:ext uri="{BB962C8B-B14F-4D97-AF65-F5344CB8AC3E}">
        <p14:creationId xmlns:p14="http://schemas.microsoft.com/office/powerpoint/2010/main" val="1836236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0226AD-CCF5-42A8-83B2-11668B74C4B6}" type="slidenum">
              <a:rPr lang="en-AU"/>
              <a:pPr/>
              <a:t>1</a:t>
            </a:fld>
            <a:endParaRPr lang="en-AU"/>
          </a:p>
        </p:txBody>
      </p:sp>
      <p:sp>
        <p:nvSpPr>
          <p:cNvPr id="444418" name="Rectangle 2"/>
          <p:cNvSpPr>
            <a:spLocks noGrp="1" noRot="1" noChangeAspect="1" noChangeArrowheads="1" noTextEdit="1"/>
          </p:cNvSpPr>
          <p:nvPr>
            <p:ph type="sldImg"/>
          </p:nvPr>
        </p:nvSpPr>
        <p:spPr>
          <a:xfrm>
            <a:off x="915988" y="744538"/>
            <a:ext cx="4965700" cy="3724275"/>
          </a:xfrm>
          <a:ln/>
        </p:spPr>
      </p:sp>
      <p:sp>
        <p:nvSpPr>
          <p:cNvPr id="444419" name="Rectangle 3"/>
          <p:cNvSpPr>
            <a:spLocks noGrp="1" noChangeArrowheads="1"/>
          </p:cNvSpPr>
          <p:nvPr>
            <p:ph type="body" idx="1"/>
          </p:nvPr>
        </p:nvSpPr>
        <p:spPr/>
        <p:txBody>
          <a:bodyPr/>
          <a:lstStyle/>
          <a:p>
            <a:r>
              <a:rPr lang="en-AU" baseline="0" dirty="0"/>
              <a:t>A hobby farm by definition is a - </a:t>
            </a:r>
            <a:r>
              <a:rPr lang="en-US" sz="1200" b="0" kern="1200" dirty="0">
                <a:solidFill>
                  <a:schemeClr val="tx1"/>
                </a:solidFill>
                <a:effectLst/>
                <a:latin typeface="+mn-lt"/>
                <a:ea typeface="+mn-ea"/>
                <a:cs typeface="+mn-cs"/>
              </a:rPr>
              <a:t>small farm operated primarily for pleasure rather than profit.</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Because of this, there may be a different focus or emphasis on the values for that property;</a:t>
            </a:r>
          </a:p>
          <a:p>
            <a:r>
              <a:rPr lang="en-US" sz="1200" b="0" kern="1200" baseline="0" dirty="0">
                <a:solidFill>
                  <a:schemeClr val="tx1"/>
                </a:solidFill>
                <a:effectLst/>
                <a:latin typeface="+mn-lt"/>
                <a:ea typeface="+mn-ea"/>
                <a:cs typeface="+mn-cs"/>
              </a:rPr>
              <a:t>Water supply in the context of:</a:t>
            </a:r>
          </a:p>
          <a:p>
            <a:pPr marL="171450" indent="-171450">
              <a:buFontTx/>
              <a:buChar char="-"/>
            </a:pPr>
            <a:r>
              <a:rPr lang="en-US" sz="1200" b="0" kern="1200" baseline="0" dirty="0">
                <a:solidFill>
                  <a:schemeClr val="tx1"/>
                </a:solidFill>
                <a:effectLst/>
                <a:latin typeface="+mn-lt"/>
                <a:ea typeface="+mn-ea"/>
                <a:cs typeface="+mn-cs"/>
              </a:rPr>
              <a:t>Lifestyle – being away from farm too;</a:t>
            </a:r>
          </a:p>
          <a:p>
            <a:pPr marL="171450" indent="-171450">
              <a:buFontTx/>
              <a:buChar char="-"/>
            </a:pPr>
            <a:r>
              <a:rPr lang="en-US" sz="1200" b="0" kern="1200" baseline="0" dirty="0">
                <a:solidFill>
                  <a:schemeClr val="tx1"/>
                </a:solidFill>
                <a:effectLst/>
                <a:latin typeface="+mn-lt"/>
                <a:ea typeface="+mn-ea"/>
                <a:cs typeface="+mn-cs"/>
              </a:rPr>
              <a:t>Aesthetics – beauty ;</a:t>
            </a:r>
          </a:p>
          <a:p>
            <a:pPr marL="171450" indent="-171450">
              <a:buFontTx/>
              <a:buChar char="-"/>
            </a:pPr>
            <a:r>
              <a:rPr lang="en-US" sz="1200" b="0" kern="1200" baseline="0" dirty="0">
                <a:solidFill>
                  <a:schemeClr val="tx1"/>
                </a:solidFill>
                <a:effectLst/>
                <a:latin typeface="+mn-lt"/>
                <a:ea typeface="+mn-ea"/>
                <a:cs typeface="+mn-cs"/>
              </a:rPr>
              <a:t>Farming / self sufficiency;</a:t>
            </a:r>
          </a:p>
          <a:p>
            <a:pPr marL="171450" indent="-171450">
              <a:buFontTx/>
              <a:buChar char="-"/>
            </a:pPr>
            <a:r>
              <a:rPr lang="en-US" sz="1200" b="0" kern="1200" baseline="0" dirty="0">
                <a:solidFill>
                  <a:schemeClr val="tx1"/>
                </a:solidFill>
                <a:effectLst/>
                <a:latin typeface="+mn-lt"/>
                <a:ea typeface="+mn-ea"/>
                <a:cs typeface="+mn-cs"/>
              </a:rPr>
              <a:t>Conservation and/or biodiversity;</a:t>
            </a:r>
          </a:p>
          <a:p>
            <a:pPr marL="171450" indent="-171450">
              <a:buFontTx/>
              <a:buChar char="-"/>
            </a:pPr>
            <a:r>
              <a:rPr lang="en-US" sz="1200" b="0" kern="1200" baseline="0" dirty="0">
                <a:solidFill>
                  <a:schemeClr val="tx1"/>
                </a:solidFill>
                <a:effectLst/>
                <a:latin typeface="+mn-lt"/>
                <a:ea typeface="+mn-ea"/>
                <a:cs typeface="+mn-cs"/>
              </a:rPr>
              <a:t>Reliance on off farm income or semi-retirement;</a:t>
            </a:r>
          </a:p>
          <a:p>
            <a:pPr marL="171450" indent="-171450">
              <a:buFontTx/>
              <a:buChar char="-"/>
            </a:pPr>
            <a:r>
              <a:rPr lang="en-US" sz="1200" b="0" kern="1200" baseline="0" dirty="0">
                <a:solidFill>
                  <a:schemeClr val="tx1"/>
                </a:solidFill>
                <a:effectLst/>
                <a:latin typeface="+mn-lt"/>
                <a:ea typeface="+mn-ea"/>
                <a:cs typeface="+mn-cs"/>
              </a:rPr>
              <a:t>Water supply for pets, rather than commercial animals.</a:t>
            </a:r>
          </a:p>
          <a:p>
            <a:pPr marL="171450" indent="-171450">
              <a:buFontTx/>
              <a:buChar char="-"/>
            </a:pPr>
            <a:endParaRPr lang="en-US" sz="1200" b="0" kern="1200" baseline="0" dirty="0">
              <a:solidFill>
                <a:schemeClr val="tx1"/>
              </a:solidFill>
              <a:effectLst/>
              <a:latin typeface="+mn-lt"/>
              <a:ea typeface="+mn-ea"/>
              <a:cs typeface="+mn-cs"/>
            </a:endParaRPr>
          </a:p>
          <a:p>
            <a:pPr marL="171450" indent="-171450">
              <a:buFontTx/>
              <a:buChar char="-"/>
            </a:pPr>
            <a:r>
              <a:rPr lang="en-US" sz="1200" b="0" kern="1200" baseline="0" dirty="0">
                <a:solidFill>
                  <a:schemeClr val="tx1"/>
                </a:solidFill>
                <a:effectLst/>
                <a:latin typeface="+mn-lt"/>
                <a:ea typeface="+mn-ea"/>
                <a:cs typeface="+mn-cs"/>
              </a:rPr>
              <a:t>Hobby farms also sit within the landscape in the divide between ‘real farms’ and ‘urban areas’.  As hobby farmers we may have expectations of our rural and urban neighbours, in much the same way they have expectations of us.</a:t>
            </a:r>
          </a:p>
          <a:p>
            <a:pPr marL="171450" indent="-171450">
              <a:buFontTx/>
              <a:buChar char="-"/>
            </a:pPr>
            <a:endParaRPr lang="en-US" sz="1200" b="0" kern="1200" dirty="0">
              <a:solidFill>
                <a:schemeClr val="tx1"/>
              </a:solidFill>
              <a:effectLst/>
              <a:latin typeface="+mn-lt"/>
              <a:ea typeface="+mn-ea"/>
              <a:cs typeface="+mn-cs"/>
            </a:endParaRPr>
          </a:p>
          <a:p>
            <a:endParaRPr lang="en-A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 with cards…</a:t>
            </a:r>
          </a:p>
          <a:p>
            <a:endParaRPr lang="en-US" dirty="0"/>
          </a:p>
          <a:p>
            <a:r>
              <a:rPr lang="en-US" dirty="0"/>
              <a:t>Measure it yourself or get a meter.</a:t>
            </a:r>
          </a:p>
          <a:p>
            <a:endParaRPr lang="en-US" dirty="0"/>
          </a:p>
          <a:p>
            <a:pPr eaLnBrk="1" hangingPunct="1"/>
            <a:r>
              <a:rPr lang="en-AU" altLang="en-US" b="1" dirty="0">
                <a:latin typeface="Arial" panose="020B0604020202020204" pitchFamily="34" charset="0"/>
              </a:rPr>
              <a:t>DEMONSTRATION – bring in different size hoses… with flow rate</a:t>
            </a:r>
            <a:r>
              <a:rPr lang="en-AU" altLang="en-US" b="1" baseline="0" dirty="0">
                <a:latin typeface="Arial" panose="020B0604020202020204" pitchFamily="34" charset="0"/>
              </a:rPr>
              <a:t> marked on them…</a:t>
            </a:r>
            <a:endParaRPr lang="en-AU" altLang="en-US" b="1" dirty="0">
              <a:latin typeface="Arial" panose="020B0604020202020204" pitchFamily="34" charset="0"/>
            </a:endParaRPr>
          </a:p>
          <a:p>
            <a:pPr eaLnBrk="1" hangingPunct="1"/>
            <a:r>
              <a:rPr lang="en-AU" altLang="en-US" dirty="0">
                <a:latin typeface="Arial" panose="020B0604020202020204" pitchFamily="34" charset="0"/>
              </a:rPr>
              <a:t>Explain first, then demonstrate.</a:t>
            </a:r>
          </a:p>
          <a:p>
            <a:pPr eaLnBrk="1" hangingPunct="1"/>
            <a:r>
              <a:rPr lang="en-AU" altLang="en-US" dirty="0">
                <a:latin typeface="Arial" panose="020B0604020202020204" pitchFamily="34" charset="0"/>
              </a:rPr>
              <a:t>Flow Rate Exercise</a:t>
            </a:r>
          </a:p>
          <a:p>
            <a:pPr eaLnBrk="1" hangingPunct="1">
              <a:buFontTx/>
              <a:buChar char="•"/>
            </a:pPr>
            <a:r>
              <a:rPr lang="en-AU" altLang="en-US" dirty="0">
                <a:latin typeface="Arial" panose="020B0604020202020204" pitchFamily="34" charset="0"/>
              </a:rPr>
              <a:t>Demonstration… or use a bottle of water and mini bucket … with some volunteers.</a:t>
            </a:r>
          </a:p>
          <a:p>
            <a:pPr eaLnBrk="1" hangingPunct="1"/>
            <a:r>
              <a:rPr lang="en-AU" altLang="en-US" dirty="0">
                <a:latin typeface="Arial" panose="020B0604020202020204" pitchFamily="34" charset="0"/>
              </a:rPr>
              <a:t>Flow Rate method:</a:t>
            </a:r>
          </a:p>
          <a:p>
            <a:pPr lvl="1" eaLnBrk="1" hangingPunct="1"/>
            <a:r>
              <a:rPr lang="en-AU" altLang="en-US" dirty="0">
                <a:latin typeface="Arial" panose="020B0604020202020204" pitchFamily="34" charset="0"/>
              </a:rPr>
              <a:t>Requires a watch to count the seconds</a:t>
            </a:r>
          </a:p>
          <a:p>
            <a:pPr lvl="1" eaLnBrk="1" hangingPunct="1"/>
            <a:r>
              <a:rPr lang="en-AU" altLang="en-US" dirty="0">
                <a:latin typeface="Arial" panose="020B0604020202020204" pitchFamily="34" charset="0"/>
              </a:rPr>
              <a:t>A large container of known volume</a:t>
            </a:r>
          </a:p>
          <a:p>
            <a:pPr lvl="1" eaLnBrk="1" hangingPunct="1"/>
            <a:r>
              <a:rPr lang="en-AU" altLang="en-US" dirty="0">
                <a:latin typeface="Arial" panose="020B0604020202020204" pitchFamily="34" charset="0"/>
              </a:rPr>
              <a:t>Knowledge of how long the water is used for in that process _IMPORTANT TO TIME THIS (often under estimated)!</a:t>
            </a:r>
          </a:p>
          <a:p>
            <a:pPr lvl="1" eaLnBrk="1" hangingPunct="1"/>
            <a:endParaRPr lang="en-AU" altLang="en-US" dirty="0">
              <a:latin typeface="Arial" panose="020B0604020202020204" pitchFamily="34" charset="0"/>
            </a:endParaRPr>
          </a:p>
          <a:p>
            <a:pPr eaLnBrk="1" hangingPunct="1"/>
            <a:r>
              <a:rPr lang="en-AU" altLang="en-US" dirty="0">
                <a:latin typeface="Arial" panose="020B0604020202020204" pitchFamily="34" charset="0"/>
              </a:rPr>
              <a:t>Calculating the volume of a tank – can provide an overall summary of water use (depending on what the tank supplies water for).</a:t>
            </a:r>
          </a:p>
          <a:p>
            <a:pPr eaLnBrk="1" hangingPunct="1"/>
            <a:r>
              <a:rPr lang="en-AU" altLang="en-US" dirty="0">
                <a:latin typeface="Arial" panose="020B0604020202020204" pitchFamily="34" charset="0"/>
              </a:rPr>
              <a:t>Need to:</a:t>
            </a:r>
          </a:p>
          <a:p>
            <a:pPr eaLnBrk="1" hangingPunct="1">
              <a:buFontTx/>
              <a:buChar char="•"/>
            </a:pPr>
            <a:r>
              <a:rPr lang="en-AU" altLang="en-US" dirty="0">
                <a:latin typeface="Arial" panose="020B0604020202020204" pitchFamily="34" charset="0"/>
              </a:rPr>
              <a:t>Measure the volume</a:t>
            </a:r>
          </a:p>
          <a:p>
            <a:pPr eaLnBrk="1" hangingPunct="1">
              <a:buFontTx/>
              <a:buChar char="•"/>
            </a:pPr>
            <a:r>
              <a:rPr lang="en-AU" altLang="en-US" dirty="0">
                <a:latin typeface="Arial" panose="020B0604020202020204" pitchFamily="34" charset="0"/>
              </a:rPr>
              <a:t>Proportion of tank used per milking or for which process.</a:t>
            </a:r>
          </a:p>
          <a:p>
            <a:pPr lvl="1" eaLnBrk="1" hangingPunct="1">
              <a:buFontTx/>
              <a:buChar char="•"/>
            </a:pPr>
            <a:r>
              <a:rPr lang="en-AU" altLang="en-US" dirty="0">
                <a:latin typeface="Arial" panose="020B0604020202020204" pitchFamily="34" charset="0"/>
              </a:rPr>
              <a:t>Can turn off the replenishment valve to calculate the proportion.</a:t>
            </a:r>
          </a:p>
          <a:p>
            <a:pPr eaLnBrk="1" hangingPunct="1"/>
            <a:endParaRPr lang="en-AU" altLang="en-US" dirty="0">
              <a:latin typeface="Arial" panose="020B0604020202020204" pitchFamily="34" charset="0"/>
            </a:endParaRPr>
          </a:p>
          <a:p>
            <a:pPr eaLnBrk="1" hangingPunct="1"/>
            <a:r>
              <a:rPr lang="en-AU" altLang="en-US" dirty="0">
                <a:latin typeface="Arial" panose="020B0604020202020204" pitchFamily="34" charset="0"/>
              </a:rPr>
              <a:t>Gallons to litres</a:t>
            </a:r>
          </a:p>
          <a:p>
            <a:pPr lvl="1" eaLnBrk="1" hangingPunct="1">
              <a:buFontTx/>
              <a:buChar char="•"/>
            </a:pPr>
            <a:r>
              <a:rPr lang="en-AU" altLang="en-US" dirty="0">
                <a:latin typeface="Arial" panose="020B0604020202020204" pitchFamily="34" charset="0"/>
              </a:rPr>
              <a:t>1 Australian Gallon = 4.5 litres</a:t>
            </a:r>
          </a:p>
          <a:p>
            <a:pPr lvl="1" eaLnBrk="1" hangingPunct="1">
              <a:buFontTx/>
              <a:buChar char="•"/>
            </a:pPr>
            <a:r>
              <a:rPr lang="en-AU" altLang="en-US" dirty="0">
                <a:latin typeface="Arial" panose="020B0604020202020204" pitchFamily="34" charset="0"/>
              </a:rPr>
              <a:t>5,000 gallons = 22,500 litres</a:t>
            </a:r>
          </a:p>
          <a:p>
            <a:pPr lvl="1" eaLnBrk="1" hangingPunct="1">
              <a:buFontTx/>
              <a:buChar char="•"/>
            </a:pPr>
            <a:r>
              <a:rPr lang="en-AU" altLang="en-US" dirty="0">
                <a:latin typeface="Arial" panose="020B0604020202020204" pitchFamily="34" charset="0"/>
              </a:rPr>
              <a:t>10,000 gallons = 45,000 litres</a:t>
            </a:r>
          </a:p>
          <a:p>
            <a:pPr lvl="1" eaLnBrk="1" hangingPunct="1"/>
            <a:endParaRPr lang="en-AU" altLang="en-US" dirty="0">
              <a:latin typeface="Arial" panose="020B0604020202020204" pitchFamily="34" charset="0"/>
            </a:endParaRPr>
          </a:p>
          <a:p>
            <a:r>
              <a:rPr lang="en-US" dirty="0"/>
              <a:t>!</a:t>
            </a:r>
          </a:p>
        </p:txBody>
      </p:sp>
      <p:sp>
        <p:nvSpPr>
          <p:cNvPr id="4" name="Slide Number Placeholder 3"/>
          <p:cNvSpPr>
            <a:spLocks noGrp="1"/>
          </p:cNvSpPr>
          <p:nvPr>
            <p:ph type="sldNum" sz="quarter" idx="10"/>
          </p:nvPr>
        </p:nvSpPr>
        <p:spPr/>
        <p:txBody>
          <a:bodyPr/>
          <a:lstStyle/>
          <a:p>
            <a:fld id="{E1E755FE-1742-4C46-965E-6ED9C6EA5ED3}" type="slidenum">
              <a:rPr lang="en-US" smtClean="0"/>
              <a:t>12</a:t>
            </a:fld>
            <a:endParaRPr lang="en-US" dirty="0"/>
          </a:p>
        </p:txBody>
      </p:sp>
    </p:spTree>
    <p:extLst>
      <p:ext uri="{BB962C8B-B14F-4D97-AF65-F5344CB8AC3E}">
        <p14:creationId xmlns:p14="http://schemas.microsoft.com/office/powerpoint/2010/main" val="3403948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time permits – water intake and shade</a:t>
            </a:r>
            <a:r>
              <a:rPr lang="en-US" baseline="0" dirty="0"/>
              <a:t> relationship – anecdotal evidence?</a:t>
            </a:r>
            <a:endParaRPr lang="en-US" dirty="0"/>
          </a:p>
        </p:txBody>
      </p:sp>
      <p:sp>
        <p:nvSpPr>
          <p:cNvPr id="4" name="Slide Number Placeholder 3"/>
          <p:cNvSpPr>
            <a:spLocks noGrp="1"/>
          </p:cNvSpPr>
          <p:nvPr>
            <p:ph type="sldNum" sz="quarter" idx="10"/>
          </p:nvPr>
        </p:nvSpPr>
        <p:spPr/>
        <p:txBody>
          <a:bodyPr/>
          <a:lstStyle/>
          <a:p>
            <a:fld id="{E1E755FE-1742-4C46-965E-6ED9C6EA5ED3}" type="slidenum">
              <a:rPr lang="en-US" smtClean="0"/>
              <a:t>13</a:t>
            </a:fld>
            <a:endParaRPr lang="en-US" dirty="0"/>
          </a:p>
        </p:txBody>
      </p:sp>
    </p:spTree>
    <p:extLst>
      <p:ext uri="{BB962C8B-B14F-4D97-AF65-F5344CB8AC3E}">
        <p14:creationId xmlns:p14="http://schemas.microsoft.com/office/powerpoint/2010/main" val="535899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Draw picture here</a:t>
            </a:r>
          </a:p>
          <a:p>
            <a:pPr marL="171210" indent="-171210">
              <a:buFontTx/>
              <a:buChar char="-"/>
            </a:pPr>
            <a:r>
              <a:rPr lang="en-AU" baseline="0" dirty="0"/>
              <a:t>Relevance of annual water requirements – useful to know yearly water requirement to compare with supplies.</a:t>
            </a:r>
          </a:p>
          <a:p>
            <a:pPr marL="171210" indent="-171210" defTabSz="913120" fontAlgn="base">
              <a:spcBef>
                <a:spcPct val="30000"/>
              </a:spcBef>
              <a:spcAft>
                <a:spcPct val="0"/>
              </a:spcAft>
              <a:buFontTx/>
              <a:buChar char="-"/>
              <a:defRPr/>
            </a:pPr>
            <a:r>
              <a:rPr lang="en-AU" dirty="0"/>
              <a:t>A 50m x 20m x 1m deep Olympic sized swimming pool is 1ML</a:t>
            </a:r>
          </a:p>
          <a:p>
            <a:pPr marL="171210" indent="-171210">
              <a:buFontTx/>
              <a:buChar char="-"/>
            </a:pPr>
            <a:endParaRPr lang="en-AU" dirty="0"/>
          </a:p>
        </p:txBody>
      </p:sp>
      <p:sp>
        <p:nvSpPr>
          <p:cNvPr id="4" name="Slide Number Placeholder 3"/>
          <p:cNvSpPr>
            <a:spLocks noGrp="1"/>
          </p:cNvSpPr>
          <p:nvPr>
            <p:ph type="sldNum" sz="quarter" idx="10"/>
          </p:nvPr>
        </p:nvSpPr>
        <p:spPr/>
        <p:txBody>
          <a:bodyPr/>
          <a:lstStyle/>
          <a:p>
            <a:fld id="{7635EA14-8E7E-4E8D-9E1F-B7D988FB9445}" type="slidenum">
              <a:rPr lang="en-AU" smtClean="0"/>
              <a:pPr/>
              <a:t>14</a:t>
            </a:fld>
            <a:endParaRPr lang="en-AU" dirty="0"/>
          </a:p>
        </p:txBody>
      </p:sp>
    </p:spTree>
    <p:extLst>
      <p:ext uri="{BB962C8B-B14F-4D97-AF65-F5344CB8AC3E}">
        <p14:creationId xmlns:p14="http://schemas.microsoft.com/office/powerpoint/2010/main" val="2601092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dirty="0"/>
              <a:t>Many factors that contribute to how much an animal will</a:t>
            </a:r>
            <a:r>
              <a:rPr lang="en-AU" baseline="0" dirty="0"/>
              <a:t> drink – lactating or not, size, walking distance, feed intake (dry/wet) etc.</a:t>
            </a:r>
          </a:p>
          <a:p>
            <a:pPr marL="171450" indent="-171450">
              <a:buFontTx/>
              <a:buChar char="-"/>
            </a:pPr>
            <a:r>
              <a:rPr lang="en-AU" baseline="0" dirty="0"/>
              <a:t>Testing stock drinking water</a:t>
            </a:r>
            <a:endParaRPr lang="en-AU" dirty="0"/>
          </a:p>
        </p:txBody>
      </p:sp>
      <p:sp>
        <p:nvSpPr>
          <p:cNvPr id="4" name="Slide Number Placeholder 3"/>
          <p:cNvSpPr>
            <a:spLocks noGrp="1"/>
          </p:cNvSpPr>
          <p:nvPr>
            <p:ph type="sldNum" sz="quarter" idx="10"/>
          </p:nvPr>
        </p:nvSpPr>
        <p:spPr/>
        <p:txBody>
          <a:bodyPr/>
          <a:lstStyle/>
          <a:p>
            <a:fld id="{A13850A2-1E31-7A47-8587-B459B9033867}" type="slidenum">
              <a:rPr lang="en-US" smtClean="0"/>
              <a:t>15</a:t>
            </a:fld>
            <a:endParaRPr lang="en-US"/>
          </a:p>
        </p:txBody>
      </p:sp>
    </p:spTree>
    <p:extLst>
      <p:ext uri="{BB962C8B-B14F-4D97-AF65-F5344CB8AC3E}">
        <p14:creationId xmlns:p14="http://schemas.microsoft.com/office/powerpoint/2010/main" val="2990433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FF0000"/>
                </a:solidFill>
              </a:rPr>
              <a:t>ADD DATA HERE</a:t>
            </a:r>
          </a:p>
        </p:txBody>
      </p:sp>
      <p:sp>
        <p:nvSpPr>
          <p:cNvPr id="4" name="Slide Number Placeholder 3"/>
          <p:cNvSpPr>
            <a:spLocks noGrp="1"/>
          </p:cNvSpPr>
          <p:nvPr>
            <p:ph type="sldNum" sz="quarter" idx="10"/>
          </p:nvPr>
        </p:nvSpPr>
        <p:spPr/>
        <p:txBody>
          <a:bodyPr/>
          <a:lstStyle/>
          <a:p>
            <a:fld id="{A13850A2-1E31-7A47-8587-B459B9033867}" type="slidenum">
              <a:rPr lang="en-US" smtClean="0"/>
              <a:t>16</a:t>
            </a:fld>
            <a:endParaRPr lang="en-US"/>
          </a:p>
        </p:txBody>
      </p:sp>
    </p:spTree>
    <p:extLst>
      <p:ext uri="{BB962C8B-B14F-4D97-AF65-F5344CB8AC3E}">
        <p14:creationId xmlns:p14="http://schemas.microsoft.com/office/powerpoint/2010/main" val="2662940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13850A2-1E31-7A47-8587-B459B9033867}" type="slidenum">
              <a:rPr lang="en-US" smtClean="0"/>
              <a:t>17</a:t>
            </a:fld>
            <a:endParaRPr lang="en-US" dirty="0"/>
          </a:p>
        </p:txBody>
      </p:sp>
    </p:spTree>
    <p:extLst>
      <p:ext uri="{BB962C8B-B14F-4D97-AF65-F5344CB8AC3E}">
        <p14:creationId xmlns:p14="http://schemas.microsoft.com/office/powerpoint/2010/main" val="1082139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63CB42-EFCD-46C6-8EA7-9F836942577A}" type="slidenum">
              <a:rPr lang="en-AU"/>
              <a:pPr/>
              <a:t>19</a:t>
            </a:fld>
            <a:endParaRPr lang="en-AU" dirty="0"/>
          </a:p>
        </p:txBody>
      </p:sp>
      <p:sp>
        <p:nvSpPr>
          <p:cNvPr id="611330" name="Rectangle 2"/>
          <p:cNvSpPr>
            <a:spLocks noGrp="1" noRot="1" noChangeAspect="1" noChangeArrowheads="1" noTextEdit="1"/>
          </p:cNvSpPr>
          <p:nvPr>
            <p:ph type="sldImg"/>
          </p:nvPr>
        </p:nvSpPr>
        <p:spPr>
          <a:xfrm>
            <a:off x="917575" y="746125"/>
            <a:ext cx="4972050" cy="3729038"/>
          </a:xfrm>
          <a:ln/>
        </p:spPr>
      </p:sp>
      <p:sp>
        <p:nvSpPr>
          <p:cNvPr id="611331" name="Rectangle 3"/>
          <p:cNvSpPr>
            <a:spLocks noGrp="1" noChangeArrowheads="1"/>
          </p:cNvSpPr>
          <p:nvPr>
            <p:ph type="body" idx="1"/>
          </p:nvPr>
        </p:nvSpPr>
        <p:spPr/>
        <p:txBody>
          <a:bodyPr/>
          <a:lstStyle/>
          <a:p>
            <a:r>
              <a:rPr lang="en-AU" dirty="0"/>
              <a:t>A similar amount of rainfall will fall onto the dam surface – usually in winter and overflows….</a:t>
            </a:r>
          </a:p>
          <a:p>
            <a:r>
              <a:rPr lang="en-AU" dirty="0"/>
              <a:t>Refer to notes if want to </a:t>
            </a:r>
            <a:r>
              <a:rPr lang="en-AU" dirty="0" err="1"/>
              <a:t>calcula</a:t>
            </a:r>
            <a:endParaRPr lang="en-AU" dirty="0"/>
          </a:p>
          <a:p>
            <a:pPr eaLnBrk="1" hangingPunct="1">
              <a:buFont typeface="Arial" panose="020B0604020202020204" pitchFamily="34" charset="0"/>
              <a:buChar char="•"/>
            </a:pPr>
            <a:r>
              <a:rPr lang="en-US" altLang="en-US" sz="2400" dirty="0">
                <a:latin typeface="Calibri" panose="020F0502020204030204" pitchFamily="34" charset="0"/>
              </a:rPr>
              <a:t>Shallow dams with large surface areas suffer from high evaporative loss </a:t>
            </a:r>
          </a:p>
          <a:p>
            <a:pPr eaLnBrk="1" hangingPunct="1">
              <a:buFont typeface="Arial" panose="020B0604020202020204" pitchFamily="34" charset="0"/>
              <a:buChar char="•"/>
            </a:pPr>
            <a:r>
              <a:rPr lang="en-US" altLang="en-US" sz="2400" dirty="0">
                <a:latin typeface="Calibri" panose="020F0502020204030204" pitchFamily="34" charset="0"/>
              </a:rPr>
              <a:t>Two dam of the same volume in South Gippsland</a:t>
            </a:r>
          </a:p>
          <a:p>
            <a:pPr lvl="1" eaLnBrk="1" hangingPunct="1">
              <a:buFont typeface="Arial" panose="020B0604020202020204" pitchFamily="34" charset="0"/>
              <a:buChar char="•"/>
            </a:pPr>
            <a:r>
              <a:rPr lang="en-US" altLang="en-US" sz="2400" dirty="0">
                <a:latin typeface="Calibri" panose="020F0502020204030204" pitchFamily="34" charset="0"/>
              </a:rPr>
              <a:t>A 4m deep will lose 40% of volume in evaporation over a year</a:t>
            </a:r>
          </a:p>
          <a:p>
            <a:pPr lvl="1" eaLnBrk="1" hangingPunct="1">
              <a:buFont typeface="Arial" panose="020B0604020202020204" pitchFamily="34" charset="0"/>
              <a:buChar char="•"/>
            </a:pPr>
            <a:r>
              <a:rPr lang="en-US" altLang="en-US" sz="2400" dirty="0">
                <a:latin typeface="Calibri" panose="020F0502020204030204" pitchFamily="34" charset="0"/>
              </a:rPr>
              <a:t>A 1m deep will lose 90% of volume in evaporation over a year</a:t>
            </a:r>
          </a:p>
          <a:p>
            <a:r>
              <a:rPr lang="en-AU" dirty="0" err="1"/>
              <a:t>te</a:t>
            </a:r>
            <a:r>
              <a:rPr lang="en-AU" dirty="0"/>
              <a:t> the actual figures for evaporation.</a:t>
            </a:r>
          </a:p>
        </p:txBody>
      </p:sp>
    </p:spTree>
    <p:extLst>
      <p:ext uri="{BB962C8B-B14F-4D97-AF65-F5344CB8AC3E}">
        <p14:creationId xmlns:p14="http://schemas.microsoft.com/office/powerpoint/2010/main" val="722222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10" indent="-171210">
              <a:buFontTx/>
              <a:buChar char="-"/>
            </a:pPr>
            <a:r>
              <a:rPr lang="en-AU" dirty="0"/>
              <a:t>Can water</a:t>
            </a:r>
            <a:r>
              <a:rPr lang="en-AU" baseline="0" dirty="0"/>
              <a:t> supply needs be met with rainfall alone?</a:t>
            </a:r>
            <a:endParaRPr lang="en-US" b="1" dirty="0"/>
          </a:p>
          <a:p>
            <a:pPr marL="171210" indent="-171210">
              <a:buFontTx/>
              <a:buChar char="-"/>
            </a:pPr>
            <a:r>
              <a:rPr lang="en-AU" baseline="0" dirty="0"/>
              <a:t>Town water is missing.</a:t>
            </a:r>
          </a:p>
        </p:txBody>
      </p:sp>
      <p:sp>
        <p:nvSpPr>
          <p:cNvPr id="4" name="Slide Number Placeholder 3"/>
          <p:cNvSpPr>
            <a:spLocks noGrp="1"/>
          </p:cNvSpPr>
          <p:nvPr>
            <p:ph type="sldNum" sz="quarter" idx="10"/>
          </p:nvPr>
        </p:nvSpPr>
        <p:spPr/>
        <p:txBody>
          <a:bodyPr/>
          <a:lstStyle/>
          <a:p>
            <a:fld id="{A13850A2-1E31-7A47-8587-B459B9033867}" type="slidenum">
              <a:rPr lang="en-US" smtClean="0"/>
              <a:t>20</a:t>
            </a:fld>
            <a:endParaRPr lang="en-US"/>
          </a:p>
        </p:txBody>
      </p:sp>
    </p:spTree>
    <p:extLst>
      <p:ext uri="{BB962C8B-B14F-4D97-AF65-F5344CB8AC3E}">
        <p14:creationId xmlns:p14="http://schemas.microsoft.com/office/powerpoint/2010/main" val="3933892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21</a:t>
            </a:fld>
            <a:endParaRPr lang="en-US" dirty="0"/>
          </a:p>
        </p:txBody>
      </p:sp>
    </p:spTree>
    <p:extLst>
      <p:ext uri="{BB962C8B-B14F-4D97-AF65-F5344CB8AC3E}">
        <p14:creationId xmlns:p14="http://schemas.microsoft.com/office/powerpoint/2010/main" val="604504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Lower Aquifer – Corinella GMU - </a:t>
            </a:r>
            <a:r>
              <a:rPr lang="en-AU" sz="1200" kern="1200" dirty="0">
                <a:solidFill>
                  <a:schemeClr val="tx1"/>
                </a:solidFill>
                <a:effectLst/>
                <a:latin typeface="+mn-lt"/>
                <a:ea typeface="+mn-ea"/>
                <a:cs typeface="+mn-cs"/>
              </a:rPr>
              <a:t>Bore 56922 occurs in the Older </a:t>
            </a:r>
            <a:r>
              <a:rPr lang="en-AU" sz="1200" kern="1200" dirty="0" err="1">
                <a:solidFill>
                  <a:schemeClr val="tx1"/>
                </a:solidFill>
                <a:effectLst/>
                <a:latin typeface="+mn-lt"/>
                <a:ea typeface="+mn-ea"/>
                <a:cs typeface="+mn-cs"/>
              </a:rPr>
              <a:t>Volcanics</a:t>
            </a:r>
            <a:r>
              <a:rPr lang="en-AU" sz="1200" kern="1200" dirty="0">
                <a:solidFill>
                  <a:schemeClr val="tx1"/>
                </a:solidFill>
                <a:effectLst/>
                <a:latin typeface="+mn-lt"/>
                <a:ea typeface="+mn-ea"/>
                <a:cs typeface="+mn-cs"/>
              </a:rPr>
              <a:t> aquifer which occurs at the surface and is unconfined. Levels in this bore fluctuate slightly but are stable overall. There is only one SOBN bore in this GMU.</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Middle Aquifer - Koo Wee Rup GMU: Bore 71184 occurs in the centre of the GMU where the middle aquifer is confined. There is significant seasonal fluctuation in the area where extraction is concentrated. However, seasonal fluctuation has lessened and levels have stabilised in recent decades across the entire GMU and the overall trend is stable.</a:t>
            </a: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22</a:t>
            </a:fld>
            <a:endParaRPr lang="en-US" dirty="0"/>
          </a:p>
        </p:txBody>
      </p:sp>
    </p:spTree>
    <p:extLst>
      <p:ext uri="{BB962C8B-B14F-4D97-AF65-F5344CB8AC3E}">
        <p14:creationId xmlns:p14="http://schemas.microsoft.com/office/powerpoint/2010/main" val="99963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Acknowledgement</a:t>
            </a:r>
          </a:p>
          <a:p>
            <a:r>
              <a:rPr lang="en-AU" dirty="0"/>
              <a:t>I will be here later today, if you need to follow up with me.</a:t>
            </a:r>
          </a:p>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2</a:t>
            </a:fld>
            <a:endParaRPr lang="en-US" dirty="0"/>
          </a:p>
        </p:txBody>
      </p:sp>
    </p:spTree>
    <p:extLst>
      <p:ext uri="{BB962C8B-B14F-4D97-AF65-F5344CB8AC3E}">
        <p14:creationId xmlns:p14="http://schemas.microsoft.com/office/powerpoint/2010/main" val="1658179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Test water quality of supply;</a:t>
            </a:r>
          </a:p>
          <a:p>
            <a:r>
              <a:rPr lang="en-AU" sz="2000" dirty="0">
                <a:highlight>
                  <a:srgbClr val="FFFF00"/>
                </a:highlight>
              </a:rPr>
              <a:t>For this example;</a:t>
            </a:r>
          </a:p>
          <a:p>
            <a:pPr lvl="1"/>
            <a:r>
              <a:rPr lang="en-AU" dirty="0">
                <a:highlight>
                  <a:srgbClr val="FFFF00"/>
                </a:highlight>
              </a:rPr>
              <a:t>There are only a few bores on Phillip island between 30-60m depth.</a:t>
            </a:r>
          </a:p>
          <a:p>
            <a:pPr lvl="1"/>
            <a:r>
              <a:rPr lang="en-AU" dirty="0">
                <a:highlight>
                  <a:srgbClr val="FFFF00"/>
                </a:highlight>
              </a:rPr>
              <a:t>Water quality indicated to be quite salty between 3,500 – 7000 mg/L (?)</a:t>
            </a:r>
          </a:p>
          <a:p>
            <a:endParaRPr lang="en-AU" dirty="0"/>
          </a:p>
        </p:txBody>
      </p:sp>
      <p:sp>
        <p:nvSpPr>
          <p:cNvPr id="4" name="Slide Number Placeholder 3"/>
          <p:cNvSpPr>
            <a:spLocks noGrp="1"/>
          </p:cNvSpPr>
          <p:nvPr>
            <p:ph type="sldNum" sz="quarter" idx="10"/>
          </p:nvPr>
        </p:nvSpPr>
        <p:spPr/>
        <p:txBody>
          <a:bodyPr/>
          <a:lstStyle/>
          <a:p>
            <a:fld id="{A13850A2-1E31-7A47-8587-B459B9033867}" type="slidenum">
              <a:rPr lang="en-US" smtClean="0"/>
              <a:t>23</a:t>
            </a:fld>
            <a:endParaRPr lang="en-US"/>
          </a:p>
        </p:txBody>
      </p:sp>
    </p:spTree>
    <p:extLst>
      <p:ext uri="{BB962C8B-B14F-4D97-AF65-F5344CB8AC3E}">
        <p14:creationId xmlns:p14="http://schemas.microsoft.com/office/powerpoint/2010/main" val="3751321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Runoff and water quality are the two factors influencing a reliable surface water supply.</a:t>
            </a:r>
          </a:p>
          <a:p>
            <a:r>
              <a:rPr lang="en-AU" dirty="0">
                <a:highlight>
                  <a:srgbClr val="FFFF00"/>
                </a:highlight>
              </a:rPr>
              <a:t>Dams can provide a reliable supply if away from the farm;</a:t>
            </a:r>
          </a:p>
          <a:p>
            <a:r>
              <a:rPr lang="en-AU" dirty="0">
                <a:highlight>
                  <a:srgbClr val="FFFF00"/>
                </a:highlight>
              </a:rPr>
              <a:t>Direct stock access to a dam can reduce water quality;</a:t>
            </a:r>
          </a:p>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24</a:t>
            </a:fld>
            <a:endParaRPr lang="en-US" dirty="0"/>
          </a:p>
        </p:txBody>
      </p:sp>
    </p:spTree>
    <p:extLst>
      <p:ext uri="{BB962C8B-B14F-4D97-AF65-F5344CB8AC3E}">
        <p14:creationId xmlns:p14="http://schemas.microsoft.com/office/powerpoint/2010/main" val="2086571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b="1" dirty="0"/>
              <a:t>Winter fill licenses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200" b="1" i="0" kern="1200" dirty="0">
                <a:solidFill>
                  <a:schemeClr val="tx1"/>
                </a:solidFill>
                <a:effectLst/>
                <a:latin typeface="+mn-lt"/>
                <a:ea typeface="+mn-ea"/>
                <a:cs typeface="+mn-cs"/>
              </a:rPr>
              <a:t>Some licences are limited to higher flow periods when they can take water.  Winter-fill diversion licences specify the times when water can be pumped, usually into a dam for later use. This is called the ‘winter fill period’, and is usually the high flow period between July and October.  Some variations occur so check with Melbourne Water what applies to your catchment.</a:t>
            </a:r>
            <a:endParaRPr lang="en-AU" b="1" dirty="0"/>
          </a:p>
          <a:p>
            <a:pPr marL="171450" indent="-171450">
              <a:buFontTx/>
              <a:buChar char="-"/>
            </a:pPr>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25</a:t>
            </a:fld>
            <a:endParaRPr lang="en-US" dirty="0"/>
          </a:p>
        </p:txBody>
      </p:sp>
    </p:spTree>
    <p:extLst>
      <p:ext uri="{BB962C8B-B14F-4D97-AF65-F5344CB8AC3E}">
        <p14:creationId xmlns:p14="http://schemas.microsoft.com/office/powerpoint/2010/main" val="2474891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dirty="0"/>
              <a:t>Drainage tends to accelerate runoff</a:t>
            </a:r>
          </a:p>
          <a:p>
            <a:pPr marL="171450" indent="-171450">
              <a:buFontTx/>
              <a:buChar char="-"/>
            </a:pPr>
            <a:r>
              <a:rPr lang="en-AU" dirty="0"/>
              <a:t>Things that slow runoff help to allow nutrient to drop out and also reduce the erosive capacity of the water on streams/rivers.</a:t>
            </a:r>
          </a:p>
        </p:txBody>
      </p:sp>
      <p:sp>
        <p:nvSpPr>
          <p:cNvPr id="4" name="Slide Number Placeholder 3"/>
          <p:cNvSpPr>
            <a:spLocks noGrp="1"/>
          </p:cNvSpPr>
          <p:nvPr>
            <p:ph type="sldNum" sz="quarter" idx="5"/>
          </p:nvPr>
        </p:nvSpPr>
        <p:spPr/>
        <p:txBody>
          <a:bodyPr/>
          <a:lstStyle/>
          <a:p>
            <a:fld id="{A13850A2-1E31-7A47-8587-B459B9033867}" type="slidenum">
              <a:rPr lang="en-US" smtClean="0"/>
              <a:t>26</a:t>
            </a:fld>
            <a:endParaRPr lang="en-US" dirty="0"/>
          </a:p>
        </p:txBody>
      </p:sp>
    </p:spTree>
    <p:extLst>
      <p:ext uri="{BB962C8B-B14F-4D97-AF65-F5344CB8AC3E}">
        <p14:creationId xmlns:p14="http://schemas.microsoft.com/office/powerpoint/2010/main" val="3510204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27</a:t>
            </a:fld>
            <a:endParaRPr lang="en-US" dirty="0"/>
          </a:p>
        </p:txBody>
      </p:sp>
    </p:spTree>
    <p:extLst>
      <p:ext uri="{BB962C8B-B14F-4D97-AF65-F5344CB8AC3E}">
        <p14:creationId xmlns:p14="http://schemas.microsoft.com/office/powerpoint/2010/main" val="1500663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Anaecodotally</a:t>
            </a:r>
            <a:r>
              <a:rPr lang="en-AU" dirty="0"/>
              <a:t> – 10mm of rain will lift the dam by 1m.</a:t>
            </a:r>
          </a:p>
          <a:p>
            <a:r>
              <a:rPr lang="en-AU" dirty="0"/>
              <a:t>No animal health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(40m x 60m x 3m)</a:t>
            </a:r>
          </a:p>
          <a:p>
            <a:endParaRPr lang="en-AU" dirty="0"/>
          </a:p>
        </p:txBody>
      </p:sp>
      <p:sp>
        <p:nvSpPr>
          <p:cNvPr id="4" name="Slide Number Placeholder 3"/>
          <p:cNvSpPr>
            <a:spLocks noGrp="1"/>
          </p:cNvSpPr>
          <p:nvPr>
            <p:ph type="sldNum" sz="quarter" idx="10"/>
          </p:nvPr>
        </p:nvSpPr>
        <p:spPr/>
        <p:txBody>
          <a:bodyPr/>
          <a:lstStyle/>
          <a:p>
            <a:fld id="{A13850A2-1E31-7A47-8587-B459B9033867}" type="slidenum">
              <a:rPr lang="en-US" smtClean="0"/>
              <a:t>28</a:t>
            </a:fld>
            <a:endParaRPr lang="en-US"/>
          </a:p>
        </p:txBody>
      </p:sp>
    </p:spTree>
    <p:extLst>
      <p:ext uri="{BB962C8B-B14F-4D97-AF65-F5344CB8AC3E}">
        <p14:creationId xmlns:p14="http://schemas.microsoft.com/office/powerpoint/2010/main" val="2878511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When groundwater is being pumped from a bore a cone of influence is formed that extends outwards from the bore. This</a:t>
            </a:r>
          </a:p>
          <a:p>
            <a:r>
              <a:rPr lang="en-AU" sz="1200" b="0" i="0" u="none" strike="noStrike" kern="1200" baseline="0" dirty="0">
                <a:solidFill>
                  <a:schemeClr val="tx1"/>
                </a:solidFill>
                <a:latin typeface="+mn-lt"/>
                <a:ea typeface="+mn-ea"/>
                <a:cs typeface="+mn-cs"/>
              </a:rPr>
              <a:t>can cause interference between bores. This means that when a neighbouring bore is being pumped there may not be</a:t>
            </a:r>
          </a:p>
          <a:p>
            <a:r>
              <a:rPr lang="en-AU" sz="1200" b="0" i="0" u="none" strike="noStrike" kern="1200" baseline="0" dirty="0">
                <a:solidFill>
                  <a:schemeClr val="tx1"/>
                </a:solidFill>
                <a:latin typeface="+mn-lt"/>
                <a:ea typeface="+mn-ea"/>
                <a:cs typeface="+mn-cs"/>
              </a:rPr>
              <a:t>enough groundwater in your bore to achieve the usual yield.</a:t>
            </a:r>
          </a:p>
          <a:p>
            <a:r>
              <a:rPr lang="en-AU" sz="1200" b="0" i="0" u="none" strike="noStrike" kern="1200" baseline="0" dirty="0">
                <a:solidFill>
                  <a:schemeClr val="tx1"/>
                </a:solidFill>
                <a:latin typeface="+mn-lt"/>
                <a:ea typeface="+mn-ea"/>
                <a:cs typeface="+mn-cs"/>
              </a:rPr>
              <a:t>Pumping may also intercept the flow of groundwater to nearby springs and streams, however this impact may not be</a:t>
            </a:r>
          </a:p>
          <a:p>
            <a:r>
              <a:rPr lang="en-AU" sz="1200" b="0" i="0" u="none" strike="noStrike" kern="1200" baseline="0" dirty="0">
                <a:solidFill>
                  <a:schemeClr val="tx1"/>
                </a:solidFill>
                <a:latin typeface="+mn-lt"/>
                <a:ea typeface="+mn-ea"/>
                <a:cs typeface="+mn-cs"/>
              </a:rPr>
              <a:t>noticed for weeks, months or even years.</a:t>
            </a:r>
          </a:p>
          <a:p>
            <a:r>
              <a:rPr lang="en-AU" sz="1200" b="0" i="0" u="none" strike="noStrike" kern="1200" baseline="0" dirty="0">
                <a:solidFill>
                  <a:schemeClr val="tx1"/>
                </a:solidFill>
                <a:latin typeface="+mn-lt"/>
                <a:ea typeface="+mn-ea"/>
                <a:cs typeface="+mn-cs"/>
              </a:rPr>
              <a:t>What happens when too much groundwater</a:t>
            </a:r>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31</a:t>
            </a:fld>
            <a:endParaRPr lang="en-US" dirty="0"/>
          </a:p>
        </p:txBody>
      </p:sp>
    </p:spTree>
    <p:extLst>
      <p:ext uri="{BB962C8B-B14F-4D97-AF65-F5344CB8AC3E}">
        <p14:creationId xmlns:p14="http://schemas.microsoft.com/office/powerpoint/2010/main" val="1774041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Benefit</a:t>
            </a:r>
            <a:r>
              <a:rPr lang="en-AU" baseline="0" dirty="0"/>
              <a:t> of a tank is that there is limited evaporation,</a:t>
            </a:r>
          </a:p>
          <a:p>
            <a:r>
              <a:rPr lang="en-AU" baseline="0" dirty="0"/>
              <a:t>Benefit of a dam is …</a:t>
            </a:r>
          </a:p>
          <a:p>
            <a:pPr marL="171210" indent="-171210">
              <a:buFontTx/>
              <a:buChar char="-"/>
            </a:pPr>
            <a:endParaRPr lang="en-AU" dirty="0"/>
          </a:p>
        </p:txBody>
      </p:sp>
      <p:sp>
        <p:nvSpPr>
          <p:cNvPr id="4" name="Slide Number Placeholder 3"/>
          <p:cNvSpPr>
            <a:spLocks noGrp="1"/>
          </p:cNvSpPr>
          <p:nvPr>
            <p:ph type="sldNum" sz="quarter" idx="10"/>
          </p:nvPr>
        </p:nvSpPr>
        <p:spPr/>
        <p:txBody>
          <a:bodyPr/>
          <a:lstStyle/>
          <a:p>
            <a:fld id="{A13850A2-1E31-7A47-8587-B459B9033867}" type="slidenum">
              <a:rPr lang="en-US" smtClean="0"/>
              <a:t>33</a:t>
            </a:fld>
            <a:endParaRPr lang="en-US"/>
          </a:p>
        </p:txBody>
      </p:sp>
    </p:spTree>
    <p:extLst>
      <p:ext uri="{BB962C8B-B14F-4D97-AF65-F5344CB8AC3E}">
        <p14:creationId xmlns:p14="http://schemas.microsoft.com/office/powerpoint/2010/main" val="1254469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10" indent="-171210" defTabSz="913120">
              <a:buFontTx/>
              <a:buChar char="-"/>
              <a:defRPr/>
            </a:pPr>
            <a:endParaRPr lang="en-AU" dirty="0"/>
          </a:p>
          <a:p>
            <a:pPr marL="171210" indent="-171210" defTabSz="913120">
              <a:buFontTx/>
              <a:buChar char="-"/>
              <a:defRPr/>
            </a:pPr>
            <a:r>
              <a:rPr lang="en-AU" dirty="0"/>
              <a:t>** Based on 1000mm rainfall and ‘average water use figures’</a:t>
            </a:r>
          </a:p>
          <a:p>
            <a:pPr marL="171210" indent="-171210">
              <a:buFontTx/>
              <a:buChar char="-"/>
            </a:pPr>
            <a:endParaRPr lang="en-AU" b="1" dirty="0"/>
          </a:p>
        </p:txBody>
      </p:sp>
      <p:sp>
        <p:nvSpPr>
          <p:cNvPr id="4" name="Slide Number Placeholder 3"/>
          <p:cNvSpPr>
            <a:spLocks noGrp="1"/>
          </p:cNvSpPr>
          <p:nvPr>
            <p:ph type="sldNum" sz="quarter" idx="10"/>
          </p:nvPr>
        </p:nvSpPr>
        <p:spPr/>
        <p:txBody>
          <a:bodyPr/>
          <a:lstStyle/>
          <a:p>
            <a:fld id="{7635EA14-8E7E-4E8D-9E1F-B7D988FB9445}" type="slidenum">
              <a:rPr lang="en-AU" smtClean="0"/>
              <a:pPr/>
              <a:t>34</a:t>
            </a:fld>
            <a:endParaRPr lang="en-AU"/>
          </a:p>
        </p:txBody>
      </p:sp>
    </p:spTree>
    <p:extLst>
      <p:ext uri="{BB962C8B-B14F-4D97-AF65-F5344CB8AC3E}">
        <p14:creationId xmlns:p14="http://schemas.microsoft.com/office/powerpoint/2010/main" val="3066241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10" indent="-171210">
              <a:buFontTx/>
              <a:buChar char="-"/>
            </a:pPr>
            <a:r>
              <a:rPr lang="en-AU" dirty="0"/>
              <a:t>Irrigation infrastructure</a:t>
            </a:r>
            <a:r>
              <a:rPr lang="en-AU" baseline="0" dirty="0"/>
              <a:t> – pumps/ irrigation methods, stock troughs etc….</a:t>
            </a:r>
          </a:p>
          <a:p>
            <a:pPr marL="171210" indent="-171210">
              <a:buFontTx/>
              <a:buChar char="-"/>
            </a:pPr>
            <a:r>
              <a:rPr lang="en-AU" baseline="0" dirty="0"/>
              <a:t>Access to power, back up if power is out</a:t>
            </a:r>
          </a:p>
          <a:p>
            <a:pPr marL="171210" indent="-171210">
              <a:buFontTx/>
              <a:buChar char="-"/>
            </a:pPr>
            <a:r>
              <a:rPr lang="en-AU" baseline="0" dirty="0"/>
              <a:t>CFA outlet –for fire fighting (65mm male).</a:t>
            </a:r>
          </a:p>
          <a:p>
            <a:pPr marL="171210" indent="-171210">
              <a:buFontTx/>
              <a:buChar char="-"/>
            </a:pPr>
            <a:endParaRPr lang="en-AU" dirty="0"/>
          </a:p>
          <a:p>
            <a:pPr marL="171210" indent="-171210">
              <a:buFontTx/>
              <a:buChar char="-"/>
            </a:pPr>
            <a:endParaRPr lang="en-AU" dirty="0"/>
          </a:p>
          <a:p>
            <a:r>
              <a:rPr lang="en-US" b="1" dirty="0"/>
              <a:t>Water application</a:t>
            </a:r>
          </a:p>
          <a:p>
            <a:r>
              <a:rPr lang="en-US" dirty="0"/>
              <a:t>Application methods include drip irrigation, overhead fixed and moveable sprinklers, travelling irrigators like centre pivots and flood irrigation. Drip irrigation is the most water efficient application method but all systems have their pros and cons. Some production situations, crops or soil types may not be suited to specific irrigation methods. It is most important no matter what the method used, that an even distribution pattern of water is applied to ensure even and controlled crop growth. The method used will depend on the crop to be grown, how much water is available and the capital that can be invested. An irrigation designer is the best person to help determine what options you have.</a:t>
            </a:r>
          </a:p>
          <a:p>
            <a:r>
              <a:rPr lang="en-US" dirty="0"/>
              <a:t>Scheduling water application to crop needs is critical to managing irrigation. Over or under irrigation of crops can lead to quality problems, poor yields and crop loss. Monitoring the soil moisture levels is the best way to determine how much water a crop needs.</a:t>
            </a:r>
          </a:p>
          <a:p>
            <a:r>
              <a:rPr lang="en-US" dirty="0"/>
              <a:t>There are a number of methods that can be used to schedule irrigation, from the simple tensiometers (these require frequent monitoring and maintenance), to more expensive logging equipment such as </a:t>
            </a:r>
            <a:r>
              <a:rPr lang="en-US" dirty="0" err="1"/>
              <a:t>environscan</a:t>
            </a:r>
            <a:r>
              <a:rPr lang="en-US" dirty="0"/>
              <a:t>, </a:t>
            </a:r>
            <a:r>
              <a:rPr lang="en-US" dirty="0" err="1"/>
              <a:t>aquaflex</a:t>
            </a:r>
            <a:r>
              <a:rPr lang="en-US" dirty="0"/>
              <a:t> and neutron probes. Again check with your irrigation specialist for alternative methods. Another option is to use evapotranspiration figures. This is an estimate of evaporation and water use by crops and will indicate the amount of water used over a period of time. Evapotranspiration figures are available from some local weather stations and may be published in local newspapers or available electronically. See the Information Notes for some information on irrigation scheduling.</a:t>
            </a:r>
          </a:p>
          <a:p>
            <a:r>
              <a:rPr lang="en-US" dirty="0"/>
              <a:t>Monitoring of the irrigation system is important so that leaks and blockages can be picked up. The uniformity of the water application should also be checked every few seasons to detect worn nozzles. Irrigation management courses will teach you all the basics of irrigation application and system maintenance. There are run periodically by various training providers.</a:t>
            </a:r>
          </a:p>
          <a:p>
            <a:pPr marL="171210" indent="-171210">
              <a:buFontTx/>
              <a:buChar char="-"/>
            </a:pPr>
            <a:endParaRPr lang="en-AU" dirty="0"/>
          </a:p>
        </p:txBody>
      </p:sp>
      <p:sp>
        <p:nvSpPr>
          <p:cNvPr id="4" name="Slide Number Placeholder 3"/>
          <p:cNvSpPr>
            <a:spLocks noGrp="1"/>
          </p:cNvSpPr>
          <p:nvPr>
            <p:ph type="sldNum" sz="quarter" idx="10"/>
          </p:nvPr>
        </p:nvSpPr>
        <p:spPr/>
        <p:txBody>
          <a:bodyPr/>
          <a:lstStyle/>
          <a:p>
            <a:fld id="{A13850A2-1E31-7A47-8587-B459B9033867}" type="slidenum">
              <a:rPr lang="en-US" smtClean="0"/>
              <a:t>36</a:t>
            </a:fld>
            <a:endParaRPr lang="en-US"/>
          </a:p>
        </p:txBody>
      </p:sp>
    </p:spTree>
    <p:extLst>
      <p:ext uri="{BB962C8B-B14F-4D97-AF65-F5344CB8AC3E}">
        <p14:creationId xmlns:p14="http://schemas.microsoft.com/office/powerpoint/2010/main" val="294572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might it be useful?</a:t>
            </a:r>
          </a:p>
        </p:txBody>
      </p:sp>
      <p:sp>
        <p:nvSpPr>
          <p:cNvPr id="4" name="Slide Number Placeholder 3"/>
          <p:cNvSpPr>
            <a:spLocks noGrp="1"/>
          </p:cNvSpPr>
          <p:nvPr>
            <p:ph type="sldNum" sz="quarter" idx="10"/>
          </p:nvPr>
        </p:nvSpPr>
        <p:spPr/>
        <p:txBody>
          <a:bodyPr/>
          <a:lstStyle/>
          <a:p>
            <a:fld id="{A13850A2-1E31-7A47-8587-B459B9033867}" type="slidenum">
              <a:rPr lang="en-US" smtClean="0"/>
              <a:t>3</a:t>
            </a:fld>
            <a:endParaRPr lang="en-US" dirty="0"/>
          </a:p>
        </p:txBody>
      </p:sp>
    </p:spTree>
    <p:extLst>
      <p:ext uri="{BB962C8B-B14F-4D97-AF65-F5344CB8AC3E}">
        <p14:creationId xmlns:p14="http://schemas.microsoft.com/office/powerpoint/2010/main" val="1680236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dirty="0"/>
              <a:t>If were to do it again</a:t>
            </a:r>
          </a:p>
          <a:p>
            <a:r>
              <a:rPr lang="en-AU" sz="1200" dirty="0"/>
              <a:t>Would have made dam bigger, and would install a sump off to the side of dam, and have pump down lower.</a:t>
            </a:r>
          </a:p>
          <a:p>
            <a:r>
              <a:rPr lang="en-AU" sz="1200" dirty="0"/>
              <a:t>Future would like to use telemetry to monitor the tank water levels.</a:t>
            </a:r>
          </a:p>
          <a:p>
            <a:r>
              <a:rPr lang="en-AU" sz="1200" dirty="0"/>
              <a:t>Like that can always add another solar panel to the system to increase the flow rate for the pump.</a:t>
            </a:r>
          </a:p>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37</a:t>
            </a:fld>
            <a:endParaRPr lang="en-US" dirty="0"/>
          </a:p>
        </p:txBody>
      </p:sp>
    </p:spTree>
    <p:extLst>
      <p:ext uri="{BB962C8B-B14F-4D97-AF65-F5344CB8AC3E}">
        <p14:creationId xmlns:p14="http://schemas.microsoft.com/office/powerpoint/2010/main" val="3661274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Fix leaky troughs</a:t>
            </a:r>
          </a:p>
          <a:p>
            <a:r>
              <a:rPr lang="en-AU" dirty="0"/>
              <a:t>Evaporative losses;</a:t>
            </a:r>
          </a:p>
          <a:p>
            <a:pPr marL="171210" indent="-171210">
              <a:buFontTx/>
              <a:buChar char="-"/>
            </a:pPr>
            <a:r>
              <a:rPr lang="en-AU" baseline="0" dirty="0"/>
              <a:t>Reduce surface area available to wind – one deeper dam, rather than many small shallow dams.</a:t>
            </a:r>
          </a:p>
          <a:p>
            <a:pPr marL="171210" indent="-171210">
              <a:buFontTx/>
              <a:buChar char="-"/>
            </a:pPr>
            <a:r>
              <a:rPr lang="en-AU" baseline="0" dirty="0"/>
              <a:t>Plants/ shade can help – but not on dam embankments.</a:t>
            </a:r>
          </a:p>
          <a:p>
            <a:pPr marL="171210" indent="-171210">
              <a:buFontTx/>
              <a:buChar char="-"/>
            </a:pPr>
            <a:r>
              <a:rPr lang="en-AU" baseline="0" dirty="0"/>
              <a:t>Covers/films.</a:t>
            </a:r>
          </a:p>
          <a:p>
            <a:pPr marL="171210" indent="-171210">
              <a:buFontTx/>
              <a:buChar char="-"/>
            </a:pPr>
            <a:endParaRPr lang="en-AU" baseline="0" dirty="0"/>
          </a:p>
          <a:p>
            <a:pPr marL="171210" indent="-171210">
              <a:buFontTx/>
              <a:buChar char="-"/>
            </a:pPr>
            <a:r>
              <a:rPr lang="en-AU" baseline="0" dirty="0"/>
              <a:t>Monitor water supplies/ for leaks/ flags on tanks, flashing lights when  pump running (for pressurised systems – so if pumping all the time), a pressure gauge as part of the system…</a:t>
            </a:r>
          </a:p>
          <a:p>
            <a:pPr marL="171210" indent="-171210">
              <a:buFontTx/>
              <a:buChar char="-"/>
            </a:pPr>
            <a:r>
              <a:rPr lang="en-AU" baseline="0" dirty="0"/>
              <a:t>Checking for green patches in summer.</a:t>
            </a:r>
            <a:endParaRPr lang="en-AU" dirty="0"/>
          </a:p>
          <a:p>
            <a:pPr>
              <a:lnSpc>
                <a:spcPct val="80000"/>
              </a:lnSpc>
            </a:pPr>
            <a:r>
              <a:rPr lang="en-AU" altLang="en-US" b="1" dirty="0">
                <a:latin typeface="Calibri" panose="020F0502020204030204" pitchFamily="34" charset="0"/>
              </a:rPr>
              <a:t>Become More Efficient</a:t>
            </a:r>
          </a:p>
          <a:p>
            <a:pPr>
              <a:lnSpc>
                <a:spcPct val="80000"/>
              </a:lnSpc>
              <a:buFontTx/>
              <a:buChar char="•"/>
            </a:pPr>
            <a:r>
              <a:rPr lang="en-AU" altLang="en-US" dirty="0">
                <a:latin typeface="Calibri" panose="020F0502020204030204" pitchFamily="34" charset="0"/>
              </a:rPr>
              <a:t> provide shade for stock</a:t>
            </a:r>
          </a:p>
          <a:p>
            <a:pPr>
              <a:lnSpc>
                <a:spcPct val="80000"/>
              </a:lnSpc>
              <a:buFontTx/>
              <a:buChar char="•"/>
            </a:pPr>
            <a:r>
              <a:rPr lang="en-AU" altLang="en-US" dirty="0">
                <a:latin typeface="Calibri" panose="020F0502020204030204" pitchFamily="34" charset="0"/>
              </a:rPr>
              <a:t> reduce losses from dams – evaporation, seepage</a:t>
            </a:r>
          </a:p>
          <a:p>
            <a:pPr>
              <a:lnSpc>
                <a:spcPct val="80000"/>
              </a:lnSpc>
              <a:buFontTx/>
              <a:buChar char="•"/>
            </a:pPr>
            <a:r>
              <a:rPr lang="en-AU" altLang="en-US" dirty="0">
                <a:latin typeface="Calibri" panose="020F0502020204030204" pitchFamily="34" charset="0"/>
              </a:rPr>
              <a:t>Implement water recycling for household or dairy</a:t>
            </a:r>
          </a:p>
          <a:p>
            <a:pPr>
              <a:lnSpc>
                <a:spcPct val="80000"/>
              </a:lnSpc>
            </a:pPr>
            <a:endParaRPr lang="en-AU" altLang="en-US" dirty="0">
              <a:latin typeface="Calibri" panose="020F0502020204030204" pitchFamily="34" charset="0"/>
            </a:endParaRPr>
          </a:p>
          <a:p>
            <a:pPr>
              <a:lnSpc>
                <a:spcPct val="80000"/>
              </a:lnSpc>
            </a:pPr>
            <a:r>
              <a:rPr lang="en-AU" altLang="en-US" b="1" dirty="0">
                <a:latin typeface="Calibri" panose="020F0502020204030204" pitchFamily="34" charset="0"/>
              </a:rPr>
              <a:t>Capture and Store More Water </a:t>
            </a:r>
          </a:p>
          <a:p>
            <a:pPr>
              <a:lnSpc>
                <a:spcPct val="80000"/>
              </a:lnSpc>
            </a:pPr>
            <a:endParaRPr lang="en-AU" altLang="en-US" b="1" dirty="0">
              <a:latin typeface="Calibri" panose="020F0502020204030204" pitchFamily="34" charset="0"/>
            </a:endParaRPr>
          </a:p>
          <a:p>
            <a:pPr>
              <a:lnSpc>
                <a:spcPct val="80000"/>
              </a:lnSpc>
            </a:pPr>
            <a:r>
              <a:rPr lang="en-AU" altLang="en-US" b="1" dirty="0">
                <a:latin typeface="Calibri" panose="020F0502020204030204" pitchFamily="34" charset="0"/>
              </a:rPr>
              <a:t>Alternative Sources</a:t>
            </a:r>
          </a:p>
          <a:p>
            <a:pPr>
              <a:lnSpc>
                <a:spcPct val="80000"/>
              </a:lnSpc>
              <a:buFontTx/>
              <a:buChar char="•"/>
            </a:pPr>
            <a:r>
              <a:rPr lang="en-AU" altLang="en-US" dirty="0">
                <a:latin typeface="Calibri" panose="020F0502020204030204" pitchFamily="34" charset="0"/>
              </a:rPr>
              <a:t>Improving reticulation – gain access to inaccessible water supplies – remote pumping.</a:t>
            </a:r>
          </a:p>
          <a:p>
            <a:pPr>
              <a:lnSpc>
                <a:spcPct val="80000"/>
              </a:lnSpc>
              <a:buFontTx/>
              <a:buChar char="•"/>
            </a:pPr>
            <a:r>
              <a:rPr lang="en-AU" altLang="en-US" dirty="0">
                <a:latin typeface="Calibri" panose="020F0502020204030204" pitchFamily="34" charset="0"/>
              </a:rPr>
              <a:t> groundwater, desalination </a:t>
            </a:r>
          </a:p>
          <a:p>
            <a:pPr>
              <a:lnSpc>
                <a:spcPct val="80000"/>
              </a:lnSpc>
              <a:buFontTx/>
              <a:buChar char="•"/>
            </a:pPr>
            <a:r>
              <a:rPr lang="en-AU" altLang="en-US" dirty="0">
                <a:latin typeface="Calibri" panose="020F0502020204030204" pitchFamily="34" charset="0"/>
              </a:rPr>
              <a:t> Improve quality of existing source by restricting stock access</a:t>
            </a:r>
          </a:p>
          <a:p>
            <a:pPr>
              <a:lnSpc>
                <a:spcPct val="80000"/>
              </a:lnSpc>
              <a:buFontTx/>
              <a:buChar char="•"/>
            </a:pPr>
            <a:r>
              <a:rPr lang="en-AU" altLang="en-US" dirty="0">
                <a:latin typeface="Calibri" panose="020F0502020204030204" pitchFamily="34" charset="0"/>
              </a:rPr>
              <a:t>Emergency standpipes</a:t>
            </a:r>
          </a:p>
          <a:p>
            <a:pPr>
              <a:lnSpc>
                <a:spcPct val="80000"/>
              </a:lnSpc>
              <a:buFontTx/>
              <a:buChar char="•"/>
            </a:pPr>
            <a:r>
              <a:rPr lang="en-AU" altLang="en-US" dirty="0">
                <a:latin typeface="Calibri" panose="020F0502020204030204" pitchFamily="34" charset="0"/>
              </a:rPr>
              <a:t>Neighbours</a:t>
            </a:r>
          </a:p>
          <a:p>
            <a:pPr>
              <a:lnSpc>
                <a:spcPct val="80000"/>
              </a:lnSpc>
            </a:pPr>
            <a:endParaRPr lang="en-AU" altLang="en-US" b="1" dirty="0">
              <a:latin typeface="Calibri" panose="020F0502020204030204" pitchFamily="34" charset="0"/>
            </a:endParaRPr>
          </a:p>
          <a:p>
            <a:pPr>
              <a:lnSpc>
                <a:spcPct val="80000"/>
              </a:lnSpc>
            </a:pPr>
            <a:r>
              <a:rPr lang="en-AU" altLang="en-US" b="1" dirty="0">
                <a:latin typeface="Calibri" panose="020F0502020204030204" pitchFamily="34" charset="0"/>
              </a:rPr>
              <a:t>Alter or Change Enterprise</a:t>
            </a:r>
          </a:p>
          <a:p>
            <a:endParaRPr lang="en-US" dirty="0"/>
          </a:p>
        </p:txBody>
      </p:sp>
      <p:sp>
        <p:nvSpPr>
          <p:cNvPr id="4" name="Slide Number Placeholder 3"/>
          <p:cNvSpPr>
            <a:spLocks noGrp="1"/>
          </p:cNvSpPr>
          <p:nvPr>
            <p:ph type="sldNum" sz="quarter" idx="10"/>
          </p:nvPr>
        </p:nvSpPr>
        <p:spPr/>
        <p:txBody>
          <a:bodyPr/>
          <a:lstStyle/>
          <a:p>
            <a:fld id="{E1E755FE-1742-4C46-965E-6ED9C6EA5ED3}" type="slidenum">
              <a:rPr lang="en-US" smtClean="0"/>
              <a:t>38</a:t>
            </a:fld>
            <a:endParaRPr lang="en-US" dirty="0"/>
          </a:p>
        </p:txBody>
      </p:sp>
    </p:spTree>
    <p:extLst>
      <p:ext uri="{BB962C8B-B14F-4D97-AF65-F5344CB8AC3E}">
        <p14:creationId xmlns:p14="http://schemas.microsoft.com/office/powerpoint/2010/main" val="619522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dirty="0">
                <a:solidFill>
                  <a:srgbClr val="000000"/>
                </a:solidFill>
              </a:rPr>
              <a:t>Blockages in pumps and pipes due to high iron levels, azolla or sediment</a:t>
            </a:r>
          </a:p>
          <a:p>
            <a:pPr lvl="1"/>
            <a:r>
              <a:rPr lang="en-AU" dirty="0">
                <a:solidFill>
                  <a:srgbClr val="000000"/>
                </a:solidFill>
              </a:rPr>
              <a:t>Salinity or pathogens in water supply can affect - animal and plant productivity </a:t>
            </a:r>
          </a:p>
          <a:p>
            <a:pPr lvl="1"/>
            <a:r>
              <a:rPr lang="en-AU" dirty="0"/>
              <a:t>pH can affect plant growth, irrigation equipment, chemical efficiency and drinking water.</a:t>
            </a:r>
          </a:p>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39</a:t>
            </a:fld>
            <a:endParaRPr lang="en-US" dirty="0"/>
          </a:p>
        </p:txBody>
      </p:sp>
    </p:spTree>
    <p:extLst>
      <p:ext uri="{BB962C8B-B14F-4D97-AF65-F5344CB8AC3E}">
        <p14:creationId xmlns:p14="http://schemas.microsoft.com/office/powerpoint/2010/main" val="1438632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40</a:t>
            </a:fld>
            <a:endParaRPr lang="en-US" dirty="0"/>
          </a:p>
        </p:txBody>
      </p:sp>
    </p:spTree>
    <p:extLst>
      <p:ext uri="{BB962C8B-B14F-4D97-AF65-F5344CB8AC3E}">
        <p14:creationId xmlns:p14="http://schemas.microsoft.com/office/powerpoint/2010/main" val="3332951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635EA14-8E7E-4E8D-9E1F-B7D988FB9445}" type="slidenum">
              <a:rPr lang="en-AU" smtClean="0"/>
              <a:pPr/>
              <a:t>41</a:t>
            </a:fld>
            <a:endParaRPr lang="en-AU" dirty="0"/>
          </a:p>
        </p:txBody>
      </p:sp>
    </p:spTree>
    <p:extLst>
      <p:ext uri="{BB962C8B-B14F-4D97-AF65-F5344CB8AC3E}">
        <p14:creationId xmlns:p14="http://schemas.microsoft.com/office/powerpoint/2010/main" val="2256067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FBECD-56DB-4604-B080-8E62C898DBB9}"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538" name="Rectangle 2"/>
          <p:cNvSpPr>
            <a:spLocks noGrp="1" noRot="1" noChangeAspect="1" noChangeArrowheads="1" noTextEdit="1"/>
          </p:cNvSpPr>
          <p:nvPr>
            <p:ph type="sldImg"/>
          </p:nvPr>
        </p:nvSpPr>
        <p:spPr>
          <a:xfrm>
            <a:off x="919163" y="746125"/>
            <a:ext cx="4970462" cy="3729038"/>
          </a:xfrm>
          <a:ln/>
        </p:spPr>
      </p:sp>
      <p:sp>
        <p:nvSpPr>
          <p:cNvPr id="577539" name="Rectangle 3"/>
          <p:cNvSpPr>
            <a:spLocks noGrp="1" noChangeArrowheads="1"/>
          </p:cNvSpPr>
          <p:nvPr>
            <p:ph type="body" idx="1"/>
          </p:nvPr>
        </p:nvSpPr>
        <p:spPr>
          <a:xfrm>
            <a:off x="682625" y="4721225"/>
            <a:ext cx="5441950" cy="4471988"/>
          </a:xfrm>
        </p:spPr>
        <p:txBody>
          <a:bodyPr/>
          <a:lstStyle/>
          <a:p>
            <a:r>
              <a:rPr lang="en-AU" dirty="0"/>
              <a:t>Production decline begins	maximum salt concentration desirable for healthy growth</a:t>
            </a:r>
          </a:p>
          <a:p>
            <a:r>
              <a:rPr lang="en-AU" dirty="0"/>
              <a:t>Maximum: 	maximum salt concentration that may be safe for limited periods.</a:t>
            </a:r>
          </a:p>
          <a:p>
            <a:endParaRPr lang="en-AU" dirty="0"/>
          </a:p>
          <a:p>
            <a:r>
              <a:rPr lang="en-AU" dirty="0"/>
              <a:t>Reminder about resources available…</a:t>
            </a:r>
          </a:p>
          <a:p>
            <a:endParaRPr lang="en-AU" dirty="0"/>
          </a:p>
        </p:txBody>
      </p:sp>
    </p:spTree>
    <p:extLst>
      <p:ext uri="{BB962C8B-B14F-4D97-AF65-F5344CB8AC3E}">
        <p14:creationId xmlns:p14="http://schemas.microsoft.com/office/powerpoint/2010/main" val="3747724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From Northern SWS</a:t>
            </a:r>
          </a:p>
          <a:p>
            <a:r>
              <a:rPr lang="en-AU" dirty="0"/>
              <a:t>Figure 2.5 shows how climate change could impact on all aspects of the water cycle. Reduced rainfall and hotter temperatures are expected to result in drier soils, less run-off into rivers and storages and more evaporation from rivers, channels and storages. Changes in rainfall and streamflow across Victoria over the past 12 years have generally been of the order of those expected under medium to high climate change projections by 2055. Across the state, there has already been a reduction in annual rainfall of about 13 per cent. Reduced rainfall has resulted in a 44 per cent decline in inflows to rivers and storages in the River Murray between July 1997 and June 2007. Inflows in 2006/07 were 1,110 GL; the lowest on record at only 15 per cent of the pre-1997 average (see Figure 2.6). This was followed by another dry year, with inflows in 2007/08 only 2,128 GL. With inflows in 2008/09 also very low, these three years are tracking as the lowest, third lowest and seventh lowest inflows in the historic record across the Murray-Darling Basin5 . Victoria has experienced similar periods of reduced water availability in the past; notably in the early 1900s (Federation drought) and the mid-1930/40s (World War II drought). These past periods were not as severe, in terms of streamflow and inflow reductions, as this recent period which has had higher temperatures and potential evapotranspiration6 . This recent period has also seen a complete absence of high rainfall years (that is, the loss of inter-annual variability) and there has been a disproportionately large decline in autumn and early winter rainfall. This has resulted in low winter-spring run-off and a decline in </a:t>
            </a:r>
            <a:r>
              <a:rPr lang="en-AU" dirty="0" err="1"/>
              <a:t>streamflows</a:t>
            </a:r>
            <a:r>
              <a:rPr lang="en-AU" dirty="0"/>
              <a:t> and inflows to surface water and groundwater storages.</a:t>
            </a:r>
          </a:p>
        </p:txBody>
      </p:sp>
      <p:sp>
        <p:nvSpPr>
          <p:cNvPr id="4" name="Slide Number Placeholder 3"/>
          <p:cNvSpPr>
            <a:spLocks noGrp="1"/>
          </p:cNvSpPr>
          <p:nvPr>
            <p:ph type="sldNum" sz="quarter" idx="5"/>
          </p:nvPr>
        </p:nvSpPr>
        <p:spPr/>
        <p:txBody>
          <a:bodyPr/>
          <a:lstStyle/>
          <a:p>
            <a:fld id="{A13850A2-1E31-7A47-8587-B459B9033867}" type="slidenum">
              <a:rPr lang="en-US" smtClean="0"/>
              <a:t>45</a:t>
            </a:fld>
            <a:endParaRPr lang="en-US" dirty="0"/>
          </a:p>
        </p:txBody>
      </p:sp>
    </p:spTree>
    <p:extLst>
      <p:ext uri="{BB962C8B-B14F-4D97-AF65-F5344CB8AC3E}">
        <p14:creationId xmlns:p14="http://schemas.microsoft.com/office/powerpoint/2010/main" val="61208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Warmer temperatures </a:t>
            </a:r>
          </a:p>
          <a:p>
            <a:pPr lvl="1"/>
            <a:r>
              <a:rPr lang="en-AU" dirty="0"/>
              <a:t>Increases in evaporation</a:t>
            </a:r>
          </a:p>
          <a:p>
            <a:pPr lvl="1"/>
            <a:r>
              <a:rPr lang="en-AU" dirty="0"/>
              <a:t>Plants and animal water needs may increase</a:t>
            </a:r>
          </a:p>
          <a:p>
            <a:pPr lvl="1"/>
            <a:r>
              <a:rPr lang="en-AU" dirty="0"/>
              <a:t>Bushfire risk</a:t>
            </a:r>
          </a:p>
          <a:p>
            <a:r>
              <a:rPr lang="en-AU" dirty="0"/>
              <a:t>Increased frequency of high intensity rainfall</a:t>
            </a:r>
          </a:p>
          <a:p>
            <a:r>
              <a:rPr lang="en-AU" dirty="0"/>
              <a:t>Potentially less rainfall in spring/winter</a:t>
            </a:r>
          </a:p>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4</a:t>
            </a:fld>
            <a:endParaRPr lang="en-US" dirty="0"/>
          </a:p>
        </p:txBody>
      </p:sp>
    </p:spTree>
    <p:extLst>
      <p:ext uri="{BB962C8B-B14F-4D97-AF65-F5344CB8AC3E}">
        <p14:creationId xmlns:p14="http://schemas.microsoft.com/office/powerpoint/2010/main" val="289318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Past</a:t>
            </a:r>
          </a:p>
          <a:p>
            <a:r>
              <a:rPr lang="en-AU" dirty="0"/>
              <a:t>Present</a:t>
            </a:r>
          </a:p>
          <a:p>
            <a:r>
              <a:rPr lang="en-AU" dirty="0"/>
              <a:t>Future</a:t>
            </a:r>
          </a:p>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5</a:t>
            </a:fld>
            <a:endParaRPr lang="en-US" dirty="0"/>
          </a:p>
        </p:txBody>
      </p:sp>
    </p:spTree>
    <p:extLst>
      <p:ext uri="{BB962C8B-B14F-4D97-AF65-F5344CB8AC3E}">
        <p14:creationId xmlns:p14="http://schemas.microsoft.com/office/powerpoint/2010/main" val="2489474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Upgraded the water supply system with support through various grants involved;</a:t>
            </a:r>
          </a:p>
          <a:p>
            <a:pPr lvl="1"/>
            <a:r>
              <a:rPr lang="en-AU" dirty="0"/>
              <a:t>Placing troughs in each paddock</a:t>
            </a:r>
          </a:p>
          <a:p>
            <a:pPr lvl="1"/>
            <a:r>
              <a:rPr lang="en-AU" dirty="0"/>
              <a:t>Collecting road runoff</a:t>
            </a:r>
          </a:p>
          <a:p>
            <a:pPr lvl="1"/>
            <a:r>
              <a:rPr lang="en-AU" dirty="0"/>
              <a:t>Construction of a new dam</a:t>
            </a:r>
          </a:p>
          <a:p>
            <a:pPr lvl="1"/>
            <a:r>
              <a:rPr lang="en-AU" dirty="0"/>
              <a:t>Header tank and solar pump</a:t>
            </a:r>
          </a:p>
          <a:p>
            <a:pPr lvl="1"/>
            <a:r>
              <a:rPr lang="en-AU" dirty="0"/>
              <a:t>New system paid for itself in 6 years compared to price of mains water.</a:t>
            </a:r>
          </a:p>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8</a:t>
            </a:fld>
            <a:endParaRPr lang="en-US" dirty="0"/>
          </a:p>
        </p:txBody>
      </p:sp>
    </p:spTree>
    <p:extLst>
      <p:ext uri="{BB962C8B-B14F-4D97-AF65-F5344CB8AC3E}">
        <p14:creationId xmlns:p14="http://schemas.microsoft.com/office/powerpoint/2010/main" val="83475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3850A2-1E31-7A47-8587-B459B9033867}" type="slidenum">
              <a:rPr lang="en-US" smtClean="0"/>
              <a:t>9</a:t>
            </a:fld>
            <a:endParaRPr lang="en-US" dirty="0"/>
          </a:p>
        </p:txBody>
      </p:sp>
    </p:spTree>
    <p:extLst>
      <p:ext uri="{BB962C8B-B14F-4D97-AF65-F5344CB8AC3E}">
        <p14:creationId xmlns:p14="http://schemas.microsoft.com/office/powerpoint/2010/main" val="336284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 is a big irrigation gate valve </a:t>
            </a:r>
            <a:r>
              <a:rPr lang="en-AU" dirty="0" err="1"/>
              <a:t>gillatine</a:t>
            </a:r>
            <a:r>
              <a:rPr lang="en-AU" dirty="0"/>
              <a:t> so it can shut off the water in a second.</a:t>
            </a:r>
          </a:p>
          <a:p>
            <a:endParaRPr lang="en-AU" dirty="0"/>
          </a:p>
          <a:p>
            <a:r>
              <a:rPr lang="en-AU" dirty="0"/>
              <a:t>A smaller farm may mean</a:t>
            </a:r>
            <a:r>
              <a:rPr lang="en-AU" baseline="0" dirty="0"/>
              <a:t> …. </a:t>
            </a:r>
            <a:endParaRPr lang="en-AU" dirty="0"/>
          </a:p>
          <a:p>
            <a:r>
              <a:rPr lang="en-AU" dirty="0"/>
              <a:t>Challenges associated with hobby farms and water supplies;</a:t>
            </a:r>
          </a:p>
          <a:p>
            <a:pPr marL="171450" indent="-171450">
              <a:buFontTx/>
              <a:buChar char="-"/>
            </a:pPr>
            <a:r>
              <a:rPr lang="en-AU" baseline="0" dirty="0"/>
              <a:t>Water sources may be limited – smaller/no catchments, </a:t>
            </a:r>
          </a:p>
          <a:p>
            <a:pPr marL="171450" indent="-171450">
              <a:buFontTx/>
              <a:buChar char="-"/>
            </a:pPr>
            <a:r>
              <a:rPr lang="en-AU" baseline="0" dirty="0"/>
              <a:t>Water storages may be limited</a:t>
            </a:r>
          </a:p>
          <a:p>
            <a:pPr marL="171450" indent="-171450">
              <a:buFontTx/>
              <a:buChar char="-"/>
            </a:pPr>
            <a:r>
              <a:rPr lang="en-AU" baseline="0" dirty="0"/>
              <a:t>May be away from the farm for periods of time – holidays/ </a:t>
            </a:r>
            <a:r>
              <a:rPr lang="en-AU" baseline="0" dirty="0" err="1"/>
              <a:t>comuting</a:t>
            </a:r>
            <a:r>
              <a:rPr lang="en-AU" baseline="0" dirty="0"/>
              <a:t> for work etc.</a:t>
            </a:r>
          </a:p>
          <a:p>
            <a:pPr marL="0" indent="0">
              <a:buFontTx/>
              <a:buNone/>
            </a:pPr>
            <a:endParaRPr lang="en-AU" baseline="0" dirty="0"/>
          </a:p>
          <a:p>
            <a:pPr marL="0" indent="0">
              <a:buFontTx/>
              <a:buNone/>
            </a:pPr>
            <a:r>
              <a:rPr lang="en-AU" baseline="0" dirty="0"/>
              <a:t>Opportunity;</a:t>
            </a:r>
          </a:p>
          <a:p>
            <a:pPr marL="0" indent="0">
              <a:buFontTx/>
              <a:buNone/>
            </a:pPr>
            <a:r>
              <a:rPr lang="en-AU" baseline="0" dirty="0"/>
              <a:t>- New way to develop/ set up to suit your situation</a:t>
            </a:r>
          </a:p>
          <a:p>
            <a:endParaRPr lang="en-AU" dirty="0"/>
          </a:p>
        </p:txBody>
      </p:sp>
      <p:sp>
        <p:nvSpPr>
          <p:cNvPr id="4" name="Slide Number Placeholder 3"/>
          <p:cNvSpPr>
            <a:spLocks noGrp="1"/>
          </p:cNvSpPr>
          <p:nvPr>
            <p:ph type="sldNum" sz="quarter" idx="10"/>
          </p:nvPr>
        </p:nvSpPr>
        <p:spPr/>
        <p:txBody>
          <a:bodyPr/>
          <a:lstStyle/>
          <a:p>
            <a:fld id="{A13850A2-1E31-7A47-8587-B459B9033867}" type="slidenum">
              <a:rPr lang="en-US" smtClean="0"/>
              <a:t>10</a:t>
            </a:fld>
            <a:endParaRPr lang="en-US"/>
          </a:p>
        </p:txBody>
      </p:sp>
    </p:spTree>
    <p:extLst>
      <p:ext uri="{BB962C8B-B14F-4D97-AF65-F5344CB8AC3E}">
        <p14:creationId xmlns:p14="http://schemas.microsoft.com/office/powerpoint/2010/main" val="443022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Way to</a:t>
            </a:r>
            <a:r>
              <a:rPr lang="en-AU" baseline="0" dirty="0"/>
              <a:t> think about water – how much do you need, and when you need it – covered by the on-farm storage.  Water supply – water quality considerations come into this.</a:t>
            </a:r>
            <a:endParaRPr lang="en-AU" dirty="0"/>
          </a:p>
        </p:txBody>
      </p:sp>
      <p:sp>
        <p:nvSpPr>
          <p:cNvPr id="4" name="Slide Number Placeholder 3"/>
          <p:cNvSpPr>
            <a:spLocks noGrp="1"/>
          </p:cNvSpPr>
          <p:nvPr>
            <p:ph type="sldNum" sz="quarter" idx="10"/>
          </p:nvPr>
        </p:nvSpPr>
        <p:spPr/>
        <p:txBody>
          <a:bodyPr/>
          <a:lstStyle/>
          <a:p>
            <a:fld id="{7635EA14-8E7E-4E8D-9E1F-B7D988FB9445}" type="slidenum">
              <a:rPr lang="en-AU" smtClean="0"/>
              <a:pPr/>
              <a:t>11</a:t>
            </a:fld>
            <a:endParaRPr lang="en-AU" dirty="0"/>
          </a:p>
        </p:txBody>
      </p:sp>
    </p:spTree>
    <p:extLst>
      <p:ext uri="{BB962C8B-B14F-4D97-AF65-F5344CB8AC3E}">
        <p14:creationId xmlns:p14="http://schemas.microsoft.com/office/powerpoint/2010/main" val="3132646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38160" y="1710917"/>
            <a:ext cx="7346952" cy="1737375"/>
          </a:xfrm>
        </p:spPr>
        <p:txBody>
          <a:bodyPr anchor="b" anchorCtr="0">
            <a:normAutofit/>
          </a:bodyPr>
          <a:lstStyle>
            <a:lvl1pPr algn="r">
              <a:defRPr sz="4000" b="1" i="0">
                <a:solidFill>
                  <a:schemeClr val="bg1"/>
                </a:solidFill>
                <a:latin typeface="Arial"/>
                <a:cs typeface="Arial"/>
              </a:defRPr>
            </a:lvl1pPr>
          </a:lstStyle>
          <a:p>
            <a:r>
              <a:rPr lang="en-AU" dirty="0"/>
              <a:t>Click to edit </a:t>
            </a:r>
            <a:br>
              <a:rPr lang="en-AU" dirty="0"/>
            </a:br>
            <a:r>
              <a:rPr lang="en-AU" dirty="0"/>
              <a:t>Master title style</a:t>
            </a:r>
            <a:endParaRPr lang="en-US" dirty="0"/>
          </a:p>
        </p:txBody>
      </p:sp>
      <p:sp>
        <p:nvSpPr>
          <p:cNvPr id="3" name="Subtitle 2"/>
          <p:cNvSpPr>
            <a:spLocks noGrp="1"/>
          </p:cNvSpPr>
          <p:nvPr>
            <p:ph type="subTitle" idx="1"/>
          </p:nvPr>
        </p:nvSpPr>
        <p:spPr>
          <a:xfrm>
            <a:off x="1238158" y="3448292"/>
            <a:ext cx="7346953" cy="1710917"/>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Tree>
    <p:extLst>
      <p:ext uri="{BB962C8B-B14F-4D97-AF65-F5344CB8AC3E}">
        <p14:creationId xmlns:p14="http://schemas.microsoft.com/office/powerpoint/2010/main" val="343773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dirty="0"/>
          </a:p>
        </p:txBody>
      </p:sp>
    </p:spTree>
    <p:extLst>
      <p:ext uri="{BB962C8B-B14F-4D97-AF65-F5344CB8AC3E}">
        <p14:creationId xmlns:p14="http://schemas.microsoft.com/office/powerpoint/2010/main" val="721384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dirty="0"/>
          </a:p>
        </p:txBody>
      </p:sp>
    </p:spTree>
    <p:extLst>
      <p:ext uri="{BB962C8B-B14F-4D97-AF65-F5344CB8AC3E}">
        <p14:creationId xmlns:p14="http://schemas.microsoft.com/office/powerpoint/2010/main" val="1763936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dirty="0"/>
          </a:p>
        </p:txBody>
      </p:sp>
    </p:spTree>
    <p:extLst>
      <p:ext uri="{BB962C8B-B14F-4D97-AF65-F5344CB8AC3E}">
        <p14:creationId xmlns:p14="http://schemas.microsoft.com/office/powerpoint/2010/main" val="462537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dirty="0"/>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dirty="0"/>
          </a:p>
        </p:txBody>
      </p:sp>
    </p:spTree>
    <p:extLst>
      <p:ext uri="{BB962C8B-B14F-4D97-AF65-F5344CB8AC3E}">
        <p14:creationId xmlns:p14="http://schemas.microsoft.com/office/powerpoint/2010/main" val="2132343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dirty="0"/>
              <a:t>Click to edit Master title style</a:t>
            </a:r>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dirty="0"/>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dirty="0"/>
          </a:p>
        </p:txBody>
      </p:sp>
    </p:spTree>
    <p:extLst>
      <p:ext uri="{BB962C8B-B14F-4D97-AF65-F5344CB8AC3E}">
        <p14:creationId xmlns:p14="http://schemas.microsoft.com/office/powerpoint/2010/main" val="1086691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dirty="0"/>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dirty="0"/>
          </a:p>
        </p:txBody>
      </p:sp>
    </p:spTree>
    <p:extLst>
      <p:ext uri="{BB962C8B-B14F-4D97-AF65-F5344CB8AC3E}">
        <p14:creationId xmlns:p14="http://schemas.microsoft.com/office/powerpoint/2010/main" val="1823829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dirty="0"/>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dirty="0"/>
          </a:p>
        </p:txBody>
      </p:sp>
    </p:spTree>
    <p:extLst>
      <p:ext uri="{BB962C8B-B14F-4D97-AF65-F5344CB8AC3E}">
        <p14:creationId xmlns:p14="http://schemas.microsoft.com/office/powerpoint/2010/main" val="2061808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dirty="0"/>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dirty="0"/>
          </a:p>
        </p:txBody>
      </p:sp>
    </p:spTree>
    <p:extLst>
      <p:ext uri="{BB962C8B-B14F-4D97-AF65-F5344CB8AC3E}">
        <p14:creationId xmlns:p14="http://schemas.microsoft.com/office/powerpoint/2010/main" val="1020339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dirty="0"/>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dirty="0"/>
          </a:p>
        </p:txBody>
      </p:sp>
    </p:spTree>
    <p:extLst>
      <p:ext uri="{BB962C8B-B14F-4D97-AF65-F5344CB8AC3E}">
        <p14:creationId xmlns:p14="http://schemas.microsoft.com/office/powerpoint/2010/main" val="1196248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dirty="0"/>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dirty="0"/>
          </a:p>
        </p:txBody>
      </p:sp>
    </p:spTree>
    <p:extLst>
      <p:ext uri="{BB962C8B-B14F-4D97-AF65-F5344CB8AC3E}">
        <p14:creationId xmlns:p14="http://schemas.microsoft.com/office/powerpoint/2010/main" val="608333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822428" cy="6858000"/>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238160" y="1710917"/>
            <a:ext cx="7346952" cy="1737375"/>
          </a:xfrm>
        </p:spPr>
        <p:txBody>
          <a:bodyPr anchor="b" anchorCtr="0">
            <a:normAutofit/>
          </a:bodyPr>
          <a:lstStyle>
            <a:lvl1pPr algn="r">
              <a:defRPr sz="4000" b="1" i="0">
                <a:solidFill>
                  <a:schemeClr val="bg1"/>
                </a:solidFill>
                <a:latin typeface="Arial"/>
                <a:cs typeface="Arial"/>
              </a:defRPr>
            </a:lvl1pPr>
          </a:lstStyle>
          <a:p>
            <a:r>
              <a:rPr lang="en-AU" dirty="0"/>
              <a:t>Click to edit </a:t>
            </a:r>
            <a:br>
              <a:rPr lang="en-AU" dirty="0"/>
            </a:br>
            <a:r>
              <a:rPr lang="en-AU" dirty="0"/>
              <a:t>Master title style</a:t>
            </a:r>
            <a:endParaRPr lang="en-US" dirty="0"/>
          </a:p>
        </p:txBody>
      </p:sp>
      <p:sp>
        <p:nvSpPr>
          <p:cNvPr id="3" name="Subtitle 2"/>
          <p:cNvSpPr>
            <a:spLocks noGrp="1"/>
          </p:cNvSpPr>
          <p:nvPr>
            <p:ph type="subTitle" idx="1"/>
          </p:nvPr>
        </p:nvSpPr>
        <p:spPr>
          <a:xfrm>
            <a:off x="1238158" y="3448292"/>
            <a:ext cx="7346953" cy="1710917"/>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Tree>
    <p:extLst>
      <p:ext uri="{BB962C8B-B14F-4D97-AF65-F5344CB8AC3E}">
        <p14:creationId xmlns:p14="http://schemas.microsoft.com/office/powerpoint/2010/main" val="1401321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dirty="0"/>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dirty="0"/>
          </a:p>
        </p:txBody>
      </p:sp>
    </p:spTree>
    <p:extLst>
      <p:ext uri="{BB962C8B-B14F-4D97-AF65-F5344CB8AC3E}">
        <p14:creationId xmlns:p14="http://schemas.microsoft.com/office/powerpoint/2010/main" val="96415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AU" dirty="0"/>
              <a:t>Click to edit Master title style</a:t>
            </a:r>
            <a:endParaRPr lang="en-US" dirty="0"/>
          </a:p>
        </p:txBody>
      </p:sp>
      <p:sp>
        <p:nvSpPr>
          <p:cNvPr id="3" name="Content Placeholder 2"/>
          <p:cNvSpPr>
            <a:spLocks noGrp="1"/>
          </p:cNvSpPr>
          <p:nvPr>
            <p:ph idx="1"/>
          </p:nvPr>
        </p:nvSpPr>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1248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AU" dirty="0"/>
              <a:t>Click to edit Master title style</a:t>
            </a:r>
            <a:endParaRPr lang="en-US" dirty="0"/>
          </a:p>
        </p:txBody>
      </p:sp>
      <p:sp>
        <p:nvSpPr>
          <p:cNvPr id="10" name="Text Placeholder 2"/>
          <p:cNvSpPr>
            <a:spLocks noGrp="1"/>
          </p:cNvSpPr>
          <p:nvPr>
            <p:ph type="body" idx="1"/>
          </p:nvPr>
        </p:nvSpPr>
        <p:spPr>
          <a:xfrm>
            <a:off x="495092" y="1963553"/>
            <a:ext cx="3868340" cy="541521"/>
          </a:xfrm>
        </p:spPr>
        <p:txBody>
          <a:bodyPr anchor="b"/>
          <a:lstStyle>
            <a:lvl1pPr marL="0" indent="0">
              <a:buNone/>
              <a:defRPr sz="1800" b="1">
                <a:solidFill>
                  <a:srgbClr val="4C732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dirty="0"/>
              <a:t>Click to edit Master text styles</a:t>
            </a:r>
          </a:p>
        </p:txBody>
      </p:sp>
      <p:sp>
        <p:nvSpPr>
          <p:cNvPr id="11" name="Content Placeholder 3"/>
          <p:cNvSpPr>
            <a:spLocks noGrp="1"/>
          </p:cNvSpPr>
          <p:nvPr>
            <p:ph sz="half" idx="2"/>
          </p:nvPr>
        </p:nvSpPr>
        <p:spPr>
          <a:xfrm>
            <a:off x="495092" y="2562825"/>
            <a:ext cx="3868340" cy="3221957"/>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2" name="Text Placeholder 4"/>
          <p:cNvSpPr>
            <a:spLocks noGrp="1"/>
          </p:cNvSpPr>
          <p:nvPr>
            <p:ph type="body" sz="quarter" idx="3"/>
          </p:nvPr>
        </p:nvSpPr>
        <p:spPr>
          <a:xfrm>
            <a:off x="4629150" y="1963553"/>
            <a:ext cx="3887391" cy="541522"/>
          </a:xfrm>
        </p:spPr>
        <p:txBody>
          <a:bodyPr anchor="b"/>
          <a:lstStyle>
            <a:lvl1pPr marL="0" indent="0">
              <a:buNone/>
              <a:defRPr sz="1800" b="1">
                <a:solidFill>
                  <a:srgbClr val="4C732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dirty="0"/>
              <a:t>Click to edit Master text styles</a:t>
            </a:r>
          </a:p>
        </p:txBody>
      </p:sp>
      <p:sp>
        <p:nvSpPr>
          <p:cNvPr id="13" name="Content Placeholder 5"/>
          <p:cNvSpPr>
            <a:spLocks noGrp="1"/>
          </p:cNvSpPr>
          <p:nvPr>
            <p:ph sz="quarter" idx="4"/>
          </p:nvPr>
        </p:nvSpPr>
        <p:spPr>
          <a:xfrm>
            <a:off x="4629150" y="2562825"/>
            <a:ext cx="3887391" cy="3221957"/>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090597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Click to edit Master title style</a:t>
            </a:r>
            <a:endParaRPr lang="en-US" dirty="0"/>
          </a:p>
        </p:txBody>
      </p:sp>
      <p:sp>
        <p:nvSpPr>
          <p:cNvPr id="3" name="Content Placeholder 2"/>
          <p:cNvSpPr>
            <a:spLocks noGrp="1"/>
          </p:cNvSpPr>
          <p:nvPr>
            <p:ph sz="half" idx="1"/>
          </p:nvPr>
        </p:nvSpPr>
        <p:spPr>
          <a:xfrm>
            <a:off x="457200" y="1973179"/>
            <a:ext cx="4038600" cy="403267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p:nvPr>
        </p:nvSpPr>
        <p:spPr>
          <a:xfrm>
            <a:off x="4648200" y="1973179"/>
            <a:ext cx="4038600" cy="403267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Footer Placeholder 5"/>
          <p:cNvSpPr>
            <a:spLocks noGrp="1"/>
          </p:cNvSpPr>
          <p:nvPr>
            <p:ph type="ftr" sz="quarter" idx="11"/>
          </p:nvPr>
        </p:nvSpPr>
        <p:spPr>
          <a:xfrm>
            <a:off x="34329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877220" y="6356350"/>
            <a:ext cx="1555680" cy="365125"/>
          </a:xfrm>
          <a:prstGeom prst="rect">
            <a:avLst/>
          </a:prstGeom>
        </p:spPr>
        <p:txBody>
          <a:bodyPr/>
          <a:lstStyle>
            <a:lvl1pPr>
              <a:defRPr>
                <a:solidFill>
                  <a:srgbClr val="201547"/>
                </a:solidFill>
              </a:defRPr>
            </a:lvl1pPr>
          </a:lstStyle>
          <a:p>
            <a:fld id="{B4716298-E12B-0E44-90E2-5B2DF61A8133}" type="slidenum">
              <a:rPr lang="en-US" smtClean="0"/>
              <a:pPr/>
              <a:t>‹#›</a:t>
            </a:fld>
            <a:endParaRPr lang="en-US" dirty="0"/>
          </a:p>
        </p:txBody>
      </p:sp>
    </p:spTree>
    <p:extLst>
      <p:ext uri="{BB962C8B-B14F-4D97-AF65-F5344CB8AC3E}">
        <p14:creationId xmlns:p14="http://schemas.microsoft.com/office/powerpoint/2010/main" val="60516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6808" y="1600200"/>
            <a:ext cx="6549992" cy="4379191"/>
          </a:xfrm>
          <a:prstGeom prst="rect">
            <a:avLst/>
          </a:prstGeo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40997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Placeholder 1"/>
          <p:cNvSpPr>
            <a:spLocks noGrp="1"/>
          </p:cNvSpPr>
          <p:nvPr>
            <p:ph type="title"/>
          </p:nvPr>
        </p:nvSpPr>
        <p:spPr>
          <a:xfrm>
            <a:off x="611204" y="2242686"/>
            <a:ext cx="8229600" cy="1417638"/>
          </a:xfrm>
          <a:prstGeom prst="rect">
            <a:avLst/>
          </a:prstGeom>
        </p:spPr>
        <p:txBody>
          <a:bodyPr vert="horz" lIns="91440" tIns="45720" rIns="91440" bIns="45720" rtlCol="0" anchor="ctr">
            <a:normAutofit/>
          </a:bodyPr>
          <a:lstStyle>
            <a:lvl1pPr algn="r">
              <a:defRPr sz="2400">
                <a:solidFill>
                  <a:schemeClr val="bg1"/>
                </a:solidFill>
              </a:defRPr>
            </a:lvl1pPr>
          </a:lstStyle>
          <a:p>
            <a:r>
              <a:rPr lang="en-AU" dirty="0"/>
              <a:t>Click to edit Master title style</a:t>
            </a:r>
            <a:endParaRPr lang="en-US" dirty="0"/>
          </a:p>
        </p:txBody>
      </p:sp>
    </p:spTree>
    <p:extLst>
      <p:ext uri="{BB962C8B-B14F-4D97-AF65-F5344CB8AC3E}">
        <p14:creationId xmlns:p14="http://schemas.microsoft.com/office/powerpoint/2010/main" val="41525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21305" y="1"/>
            <a:ext cx="7122695" cy="6862046"/>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Placeholder 1"/>
          <p:cNvSpPr>
            <a:spLocks noGrp="1"/>
          </p:cNvSpPr>
          <p:nvPr>
            <p:ph type="title"/>
          </p:nvPr>
        </p:nvSpPr>
        <p:spPr>
          <a:xfrm>
            <a:off x="611204" y="2242686"/>
            <a:ext cx="8229600" cy="1417638"/>
          </a:xfrm>
          <a:prstGeom prst="rect">
            <a:avLst/>
          </a:prstGeom>
        </p:spPr>
        <p:txBody>
          <a:bodyPr vert="horz" lIns="91440" tIns="45720" rIns="91440" bIns="45720" rtlCol="0" anchor="ctr">
            <a:normAutofit/>
          </a:bodyPr>
          <a:lstStyle>
            <a:lvl1pPr algn="r">
              <a:defRPr sz="2400">
                <a:solidFill>
                  <a:schemeClr val="bg1"/>
                </a:solidFill>
              </a:defRPr>
            </a:lvl1pPr>
          </a:lstStyle>
          <a:p>
            <a:r>
              <a:rPr lang="en-AU" dirty="0"/>
              <a:t>Click to edit Master title style</a:t>
            </a:r>
            <a:endParaRPr lang="en-US" dirty="0"/>
          </a:p>
        </p:txBody>
      </p:sp>
    </p:spTree>
    <p:extLst>
      <p:ext uri="{BB962C8B-B14F-4D97-AF65-F5344CB8AC3E}">
        <p14:creationId xmlns:p14="http://schemas.microsoft.com/office/powerpoint/2010/main" val="19299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C7329"/>
                </a:solidFill>
              </a:defRPr>
            </a:lvl1pPr>
          </a:lstStyle>
          <a:p>
            <a:r>
              <a:rPr lang="en-AU" dirty="0"/>
              <a:t>Click to edit Master title style</a:t>
            </a:r>
            <a:endParaRPr lang="en-US" dirty="0"/>
          </a:p>
        </p:txBody>
      </p:sp>
      <p:sp>
        <p:nvSpPr>
          <p:cNvPr id="3" name="Content Placeholder 2"/>
          <p:cNvSpPr>
            <a:spLocks noGrp="1"/>
          </p:cNvSpPr>
          <p:nvPr>
            <p:ph idx="1"/>
          </p:nvPr>
        </p:nvSpPr>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399553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C7329"/>
                </a:solidFill>
              </a:defRPr>
            </a:lvl1pPr>
          </a:lstStyle>
          <a:p>
            <a:r>
              <a:rPr lang="en-AU" dirty="0"/>
              <a:t>Click to edit Master title style</a:t>
            </a:r>
            <a:endParaRPr lang="en-US" dirty="0"/>
          </a:p>
        </p:txBody>
      </p:sp>
      <p:sp>
        <p:nvSpPr>
          <p:cNvPr id="3" name="Content Placeholder 2"/>
          <p:cNvSpPr>
            <a:spLocks noGrp="1"/>
          </p:cNvSpPr>
          <p:nvPr>
            <p:ph sz="half" idx="1"/>
          </p:nvPr>
        </p:nvSpPr>
        <p:spPr>
          <a:xfrm>
            <a:off x="457200" y="1600200"/>
            <a:ext cx="4038600" cy="440564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p:nvPr>
        </p:nvSpPr>
        <p:spPr>
          <a:xfrm>
            <a:off x="4648200" y="1600200"/>
            <a:ext cx="4038600" cy="440564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432109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dirty="0"/>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B656081-F568-3340-8128-A3B4411F2966}"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7/15/2020</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F43B3DD-AA3E-3143-94B4-298FE7DC23E7}"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4525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0B656081-F568-3340-8128-A3B4411F2966}" type="datetimeFigureOut">
              <a:rPr lang="en-US" smtClean="0"/>
              <a:t>7/15/2020</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1F43B3DD-AA3E-3143-94B4-298FE7DC23E7}" type="slidenum">
              <a:rPr lang="en-US" smtClean="0"/>
              <a:t>‹#›</a:t>
            </a:fld>
            <a:endParaRPr lang="en-US"/>
          </a:p>
        </p:txBody>
      </p:sp>
    </p:spTree>
    <p:extLst>
      <p:ext uri="{BB962C8B-B14F-4D97-AF65-F5344CB8AC3E}">
        <p14:creationId xmlns:p14="http://schemas.microsoft.com/office/powerpoint/2010/main" val="192088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917575"/>
            <a:ext cx="8362950" cy="1287463"/>
          </a:xfrm>
        </p:spPr>
        <p:txBody>
          <a:bodyPr/>
          <a:lstStyle/>
          <a:p>
            <a:r>
              <a:rPr lang="en-US"/>
              <a:t>Click to edit Master title style</a:t>
            </a:r>
            <a:endParaRPr lang="en-AU"/>
          </a:p>
        </p:txBody>
      </p:sp>
      <p:sp>
        <p:nvSpPr>
          <p:cNvPr id="3" name="Table Placeholder 2"/>
          <p:cNvSpPr>
            <a:spLocks noGrp="1"/>
          </p:cNvSpPr>
          <p:nvPr>
            <p:ph type="tbl" idx="1"/>
          </p:nvPr>
        </p:nvSpPr>
        <p:spPr>
          <a:xfrm>
            <a:off x="457200" y="2205038"/>
            <a:ext cx="8362950" cy="3921125"/>
          </a:xfrm>
        </p:spPr>
        <p:txBody>
          <a:bodyPr/>
          <a:lstStyle/>
          <a:p>
            <a:endParaRPr lang="en-AU"/>
          </a:p>
        </p:txBody>
      </p:sp>
    </p:spTree>
    <p:extLst>
      <p:ext uri="{BB962C8B-B14F-4D97-AF65-F5344CB8AC3E}">
        <p14:creationId xmlns:p14="http://schemas.microsoft.com/office/powerpoint/2010/main" val="13195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8.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442762"/>
            <a:ext cx="8229600" cy="974876"/>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457200" y="1600200"/>
            <a:ext cx="8229600" cy="3876575"/>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5" name="hc" descr="UNCLASSIFIED"/>
          <p:cNvSpPr txBox="1"/>
          <p:nvPr userDrawn="1"/>
        </p:nvSpPr>
        <p:spPr>
          <a:xfrm>
            <a:off x="0" y="0"/>
            <a:ext cx="9144000" cy="230832"/>
          </a:xfrm>
          <a:prstGeom prst="rect">
            <a:avLst/>
          </a:prstGeom>
          <a:noFill/>
        </p:spPr>
        <p:txBody>
          <a:bodyPr vert="horz" rtlCol="0">
            <a:spAutoFit/>
          </a:bodyPr>
          <a:lstStyle/>
          <a:p>
            <a:pPr algn="ctr"/>
            <a:r>
              <a:rPr lang="en-AU" sz="900" b="0" i="0" u="none" baseline="0" dirty="0">
                <a:solidFill>
                  <a:srgbClr val="000000"/>
                </a:solidFill>
                <a:latin typeface="arial"/>
              </a:rPr>
              <a:t>UNCLASSIFIED</a:t>
            </a:r>
          </a:p>
        </p:txBody>
      </p:sp>
      <p:sp>
        <p:nvSpPr>
          <p:cNvPr id="6" name="fc" descr="UNCLASSIFIED"/>
          <p:cNvSpPr txBox="1"/>
          <p:nvPr userDrawn="1"/>
        </p:nvSpPr>
        <p:spPr>
          <a:xfrm>
            <a:off x="0" y="6657340"/>
            <a:ext cx="9144000" cy="230832"/>
          </a:xfrm>
          <a:prstGeom prst="rect">
            <a:avLst/>
          </a:prstGeom>
          <a:noFill/>
        </p:spPr>
        <p:txBody>
          <a:bodyPr vert="horz" rtlCol="0">
            <a:spAutoFit/>
          </a:bodyPr>
          <a:lstStyle/>
          <a:p>
            <a:pPr algn="ctr"/>
            <a:r>
              <a:rPr lang="en-AU" sz="900" b="0" i="0" u="none" baseline="0" dirty="0">
                <a:solidFill>
                  <a:srgbClr val="000000"/>
                </a:solidFill>
                <a:latin typeface="arial"/>
              </a:rPr>
              <a:t>UNCLASSIFIED</a:t>
            </a:r>
          </a:p>
        </p:txBody>
      </p:sp>
    </p:spTree>
    <p:extLst>
      <p:ext uri="{BB962C8B-B14F-4D97-AF65-F5344CB8AC3E}">
        <p14:creationId xmlns:p14="http://schemas.microsoft.com/office/powerpoint/2010/main" val="55353494"/>
      </p:ext>
    </p:extLst>
  </p:cSld>
  <p:clrMap bg1="lt1" tx1="dk1" bg2="lt2" tx2="dk2" accent1="accent1" accent2="accent2" accent3="accent3" accent4="accent4" accent5="accent5" accent6="accent6" hlink="hlink" folHlink="folHlink"/>
  <p:sldLayoutIdLst>
    <p:sldLayoutId id="2147483649" r:id="rId1"/>
    <p:sldLayoutId id="2147483696" r:id="rId2"/>
    <p:sldLayoutId id="2147483698" r:id="rId3"/>
    <p:sldLayoutId id="2147483699" r:id="rId4"/>
    <p:sldLayoutId id="2147483650" r:id="rId5"/>
    <p:sldLayoutId id="2147483652" r:id="rId6"/>
    <p:sldLayoutId id="2147483713" r:id="rId7"/>
    <p:sldLayoutId id="2147483715" r:id="rId8"/>
    <p:sldLayoutId id="2147483716" r:id="rId9"/>
  </p:sldLayoutIdLst>
  <p:txStyles>
    <p:titleStyle>
      <a:lvl1pPr algn="l" defTabSz="457200" rtl="0" eaLnBrk="1" latinLnBrk="0" hangingPunct="1">
        <a:spcBef>
          <a:spcPct val="0"/>
        </a:spcBef>
        <a:buNone/>
        <a:defRPr sz="2800" b="1" kern="1200">
          <a:solidFill>
            <a:srgbClr val="4C7329"/>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c" descr="UNCLASSIFIED"/>
          <p:cNvSpPr txBox="1"/>
          <p:nvPr userDrawn="1"/>
        </p:nvSpPr>
        <p:spPr>
          <a:xfrm>
            <a:off x="0" y="0"/>
            <a:ext cx="9144000" cy="230832"/>
          </a:xfrm>
          <a:prstGeom prst="rect">
            <a:avLst/>
          </a:prstGeom>
          <a:noFill/>
        </p:spPr>
        <p:txBody>
          <a:bodyPr vert="horz" rtlCol="0">
            <a:spAutoFit/>
          </a:bodyPr>
          <a:lstStyle/>
          <a:p>
            <a:pPr algn="ctr"/>
            <a:r>
              <a:rPr lang="en-AU" sz="900" b="0" i="0" u="none" baseline="0" dirty="0">
                <a:solidFill>
                  <a:srgbClr val="000000"/>
                </a:solidFill>
                <a:latin typeface="arial"/>
              </a:rPr>
              <a:t>UNCLASSIFIED</a:t>
            </a:r>
          </a:p>
        </p:txBody>
      </p:sp>
      <p:sp>
        <p:nvSpPr>
          <p:cNvPr id="3" name="fc" descr="UNCLASSIFIED"/>
          <p:cNvSpPr txBox="1"/>
          <p:nvPr userDrawn="1"/>
        </p:nvSpPr>
        <p:spPr>
          <a:xfrm>
            <a:off x="0" y="6657340"/>
            <a:ext cx="9144000" cy="230832"/>
          </a:xfrm>
          <a:prstGeom prst="rect">
            <a:avLst/>
          </a:prstGeom>
          <a:noFill/>
        </p:spPr>
        <p:txBody>
          <a:bodyPr vert="horz" rtlCol="0">
            <a:spAutoFit/>
          </a:bodyPr>
          <a:lstStyle/>
          <a:p>
            <a:pPr algn="ctr"/>
            <a:r>
              <a:rPr lang="en-AU" sz="900" b="0" i="0" u="none" baseline="0" dirty="0">
                <a:solidFill>
                  <a:srgbClr val="000000"/>
                </a:solidFill>
                <a:latin typeface="arial"/>
              </a:rPr>
              <a:t>UNCLASSIFIED</a:t>
            </a:r>
          </a:p>
        </p:txBody>
      </p:sp>
    </p:spTree>
    <p:extLst>
      <p:ext uri="{BB962C8B-B14F-4D97-AF65-F5344CB8AC3E}">
        <p14:creationId xmlns:p14="http://schemas.microsoft.com/office/powerpoint/2010/main" val="170555917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34754"/>
            <a:ext cx="8229600" cy="1417638"/>
          </a:xfrm>
          <a:prstGeom prst="rect">
            <a:avLst/>
          </a:prstGeom>
        </p:spPr>
        <p:txBody>
          <a:bodyPr vert="horz" lIns="91440" tIns="45720" rIns="91440" bIns="4572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457200" y="1867301"/>
            <a:ext cx="8229600" cy="4112090"/>
          </a:xfrm>
          <a:prstGeom prst="rect">
            <a:avLst/>
          </a:prstGeom>
        </p:spPr>
        <p:txBody>
          <a:bodyPr vert="horz" lIns="91440" tIns="45720" rIns="91440" bIns="4572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hc" descr="UNCLASSIFIED"/>
          <p:cNvSpPr txBox="1"/>
          <p:nvPr userDrawn="1"/>
        </p:nvSpPr>
        <p:spPr>
          <a:xfrm>
            <a:off x="0" y="0"/>
            <a:ext cx="9144000" cy="230832"/>
          </a:xfrm>
          <a:prstGeom prst="rect">
            <a:avLst/>
          </a:prstGeom>
          <a:noFill/>
        </p:spPr>
        <p:txBody>
          <a:bodyPr vert="horz" rtlCol="0">
            <a:spAutoFit/>
          </a:bodyPr>
          <a:lstStyle/>
          <a:p>
            <a:pPr algn="ctr"/>
            <a:r>
              <a:rPr lang="en-AU" sz="900" b="0" i="0" u="none" baseline="0" dirty="0">
                <a:solidFill>
                  <a:srgbClr val="000000"/>
                </a:solidFill>
                <a:latin typeface="arial"/>
              </a:rPr>
              <a:t>UNCLASSIFIED</a:t>
            </a:r>
          </a:p>
        </p:txBody>
      </p:sp>
      <p:sp>
        <p:nvSpPr>
          <p:cNvPr id="6" name="fc" descr="UNCLASSIFIED"/>
          <p:cNvSpPr txBox="1"/>
          <p:nvPr userDrawn="1"/>
        </p:nvSpPr>
        <p:spPr>
          <a:xfrm>
            <a:off x="0" y="6657340"/>
            <a:ext cx="9144000" cy="230832"/>
          </a:xfrm>
          <a:prstGeom prst="rect">
            <a:avLst/>
          </a:prstGeom>
          <a:noFill/>
        </p:spPr>
        <p:txBody>
          <a:bodyPr vert="horz" rtlCol="0">
            <a:spAutoFit/>
          </a:bodyPr>
          <a:lstStyle/>
          <a:p>
            <a:pPr algn="ctr"/>
            <a:r>
              <a:rPr lang="en-AU" sz="900" b="0" i="0" u="none" baseline="0" dirty="0">
                <a:solidFill>
                  <a:srgbClr val="000000"/>
                </a:solidFill>
                <a:latin typeface="arial"/>
              </a:rPr>
              <a:t>UNCLASSIFIED</a:t>
            </a:r>
          </a:p>
        </p:txBody>
      </p:sp>
    </p:spTree>
    <p:extLst>
      <p:ext uri="{BB962C8B-B14F-4D97-AF65-F5344CB8AC3E}">
        <p14:creationId xmlns:p14="http://schemas.microsoft.com/office/powerpoint/2010/main" val="3851287287"/>
      </p:ext>
    </p:extLst>
  </p:cSld>
  <p:clrMap bg1="lt1" tx1="dk1" bg2="lt2" tx2="dk2" accent1="accent1" accent2="accent2" accent3="accent3" accent4="accent4" accent5="accent5" accent6="accent6" hlink="hlink" folHlink="folHlink"/>
  <p:sldLayoutIdLst>
    <p:sldLayoutId id="2147483663" r:id="rId1"/>
    <p:sldLayoutId id="2147483700" r:id="rId2"/>
    <p:sldLayoutId id="2147483664" r:id="rId3"/>
  </p:sldLayoutIdLst>
  <p:txStyles>
    <p:titleStyle>
      <a:lvl1pPr algn="l" defTabSz="457200" rtl="0" eaLnBrk="1" latinLnBrk="0" hangingPunct="1">
        <a:spcBef>
          <a:spcPct val="0"/>
        </a:spcBef>
        <a:buNone/>
        <a:defRPr sz="28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hc" descr="UNCLASSIFIED"/>
          <p:cNvSpPr txBox="1"/>
          <p:nvPr userDrawn="1"/>
        </p:nvSpPr>
        <p:spPr>
          <a:xfrm>
            <a:off x="0" y="0"/>
            <a:ext cx="9144000" cy="230832"/>
          </a:xfrm>
          <a:prstGeom prst="rect">
            <a:avLst/>
          </a:prstGeom>
          <a:noFill/>
        </p:spPr>
        <p:txBody>
          <a:bodyPr vert="horz" rtlCol="0">
            <a:spAutoFit/>
          </a:bodyPr>
          <a:lstStyle/>
          <a:p>
            <a:pPr algn="ctr"/>
            <a:r>
              <a:rPr lang="en-AU" sz="900" b="0" i="0" u="none" baseline="0" dirty="0">
                <a:solidFill>
                  <a:srgbClr val="000000"/>
                </a:solidFill>
                <a:latin typeface="arial"/>
              </a:rPr>
              <a:t>UNCLASSIFIED</a:t>
            </a:r>
          </a:p>
        </p:txBody>
      </p:sp>
      <p:sp>
        <p:nvSpPr>
          <p:cNvPr id="4" name="fc" descr="UNCLASSIFIED"/>
          <p:cNvSpPr txBox="1"/>
          <p:nvPr userDrawn="1"/>
        </p:nvSpPr>
        <p:spPr>
          <a:xfrm>
            <a:off x="0" y="6657340"/>
            <a:ext cx="9144000" cy="230832"/>
          </a:xfrm>
          <a:prstGeom prst="rect">
            <a:avLst/>
          </a:prstGeom>
          <a:noFill/>
        </p:spPr>
        <p:txBody>
          <a:bodyPr vert="horz" rtlCol="0">
            <a:spAutoFit/>
          </a:bodyPr>
          <a:lstStyle/>
          <a:p>
            <a:pPr algn="ctr"/>
            <a:r>
              <a:rPr lang="en-AU" sz="900" b="0" i="0" u="none" baseline="0" dirty="0">
                <a:solidFill>
                  <a:srgbClr val="000000"/>
                </a:solidFill>
                <a:latin typeface="arial"/>
              </a:rPr>
              <a:t>UNCLASSIFIED</a:t>
            </a:r>
          </a:p>
        </p:txBody>
      </p:sp>
    </p:spTree>
    <p:extLst>
      <p:ext uri="{BB962C8B-B14F-4D97-AF65-F5344CB8AC3E}">
        <p14:creationId xmlns:p14="http://schemas.microsoft.com/office/powerpoint/2010/main" val="670584539"/>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457200" rtl="0" eaLnBrk="1" latinLnBrk="0" hangingPunct="1">
        <a:spcBef>
          <a:spcPct val="0"/>
        </a:spcBef>
        <a:buNone/>
        <a:defRPr sz="28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www.water.vic.gov.au/__data/assets/pdf_file/0025/63259/Chapter2.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www.water.vic.gov.au/__data/assets/pdf_file/0025/63259/Chapter2.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hyperlink" Target="http://agriculture.vic.gov.au/" TargetMode="Externa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www.agriculture.vic.gov.au/"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hyperlink" Target="http://www.melbournewater.com.au/" TargetMode="External"/><Relationship Id="rId4" Type="http://schemas.openxmlformats.org/officeDocument/2006/relationships/hyperlink" Target="http://www.srw.com.au/"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hyperlink" Target="https://www.water.vic.gov.au/__data/assets/pdf_file/0018/63270/NRSWS-Full-Document.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ctrTitle"/>
          </p:nvPr>
        </p:nvSpPr>
        <p:spPr>
          <a:xfrm>
            <a:off x="395536" y="4225788"/>
            <a:ext cx="8353425" cy="749300"/>
          </a:xfrm>
          <a:noFill/>
          <a:extLst>
            <a:ext uri="{909E8E84-426E-40DD-AFC4-6F175D3DCCD1}">
              <a14:hiddenFill xmlns:a14="http://schemas.microsoft.com/office/drawing/2010/main">
                <a:solidFill>
                  <a:srgbClr val="D0DDCB"/>
                </a:solidFill>
              </a14:hiddenFill>
            </a:ext>
          </a:extLst>
        </p:spPr>
        <p:txBody>
          <a:bodyPr>
            <a:normAutofit/>
          </a:bodyPr>
          <a:lstStyle/>
          <a:p>
            <a:r>
              <a:rPr lang="en-AU" sz="2400" dirty="0"/>
              <a:t>Water planning and budgeting</a:t>
            </a:r>
          </a:p>
        </p:txBody>
      </p:sp>
      <p:sp>
        <p:nvSpPr>
          <p:cNvPr id="443395" name="Rectangle 3"/>
          <p:cNvSpPr>
            <a:spLocks noGrp="1" noChangeArrowheads="1"/>
          </p:cNvSpPr>
          <p:nvPr>
            <p:ph type="subTitle" idx="1"/>
          </p:nvPr>
        </p:nvSpPr>
        <p:spPr>
          <a:xfrm>
            <a:off x="723790" y="4725144"/>
            <a:ext cx="7704138" cy="936625"/>
          </a:xfrm>
        </p:spPr>
        <p:txBody>
          <a:bodyPr>
            <a:normAutofit fontScale="92500" lnSpcReduction="10000"/>
          </a:bodyPr>
          <a:lstStyle/>
          <a:p>
            <a:pPr>
              <a:lnSpc>
                <a:spcPct val="120000"/>
              </a:lnSpc>
            </a:pPr>
            <a:endParaRPr lang="en-AU" sz="1400" dirty="0"/>
          </a:p>
          <a:p>
            <a:pPr>
              <a:lnSpc>
                <a:spcPct val="120000"/>
              </a:lnSpc>
            </a:pPr>
            <a:r>
              <a:rPr lang="en-AU" sz="1600" dirty="0"/>
              <a:t>Benita Kelsall </a:t>
            </a:r>
          </a:p>
          <a:p>
            <a:pPr>
              <a:lnSpc>
                <a:spcPct val="120000"/>
              </a:lnSpc>
            </a:pPr>
            <a:r>
              <a:rPr lang="en-AU" sz="1600" dirty="0"/>
              <a:t>Dairy Extension Officer</a:t>
            </a:r>
          </a:p>
        </p:txBody>
      </p:sp>
      <p:pic>
        <p:nvPicPr>
          <p:cNvPr id="3" name="Picture 2" descr="A large green field with trees in the background&#10;&#10;Description automatically generated">
            <a:extLst>
              <a:ext uri="{FF2B5EF4-FFF2-40B4-BE49-F238E27FC236}">
                <a16:creationId xmlns:a16="http://schemas.microsoft.com/office/drawing/2014/main" id="{66857E35-3B12-41CF-B5CA-10A3E8FCB052}"/>
              </a:ext>
            </a:extLst>
          </p:cNvPr>
          <p:cNvPicPr>
            <a:picLocks noChangeAspect="1"/>
          </p:cNvPicPr>
          <p:nvPr/>
        </p:nvPicPr>
        <p:blipFill rotWithShape="1">
          <a:blip r:embed="rId3"/>
          <a:srcRect t="32093" b="29301"/>
          <a:stretch/>
        </p:blipFill>
        <p:spPr>
          <a:xfrm>
            <a:off x="0" y="1679944"/>
            <a:ext cx="9144000" cy="2647508"/>
          </a:xfrm>
          <a:prstGeom prst="rect">
            <a:avLst/>
          </a:prstGeom>
        </p:spPr>
      </p:pic>
    </p:spTree>
    <p:extLst>
      <p:ext uri="{BB962C8B-B14F-4D97-AF65-F5344CB8AC3E}">
        <p14:creationId xmlns:p14="http://schemas.microsoft.com/office/powerpoint/2010/main" val="947456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400" b="1" dirty="0">
                <a:solidFill>
                  <a:schemeClr val="accent6">
                    <a:lumMod val="75000"/>
                  </a:schemeClr>
                </a:solidFill>
                <a:latin typeface="Arial" panose="020B0604020202020204" pitchFamily="34" charset="0"/>
                <a:cs typeface="Arial" panose="020B0604020202020204" pitchFamily="34" charset="0"/>
              </a:rPr>
              <a:t>Challenges and opportunities facing water supply</a:t>
            </a:r>
          </a:p>
        </p:txBody>
      </p:sp>
      <p:sp>
        <p:nvSpPr>
          <p:cNvPr id="3" name="Content Placeholder 2"/>
          <p:cNvSpPr>
            <a:spLocks noGrp="1"/>
          </p:cNvSpPr>
          <p:nvPr>
            <p:ph sz="half" idx="1"/>
          </p:nvPr>
        </p:nvSpPr>
        <p:spPr>
          <a:xfrm>
            <a:off x="5103628" y="1425193"/>
            <a:ext cx="3647209" cy="4229099"/>
          </a:xfrm>
        </p:spPr>
        <p:txBody>
          <a:bodyPr>
            <a:normAutofit/>
          </a:bodyPr>
          <a:lstStyle/>
          <a:p>
            <a:pPr marL="285750" lvl="0" indent="-285750">
              <a:buFont typeface="Arial" panose="020B0604020202020204" pitchFamily="34" charset="0"/>
              <a:buChar char="•"/>
            </a:pPr>
            <a:endParaRPr lang="en-AU" dirty="0"/>
          </a:p>
          <a:p>
            <a:r>
              <a:rPr lang="en-AU" dirty="0"/>
              <a:t>Water quality</a:t>
            </a:r>
          </a:p>
          <a:p>
            <a:pPr lvl="1"/>
            <a:r>
              <a:rPr lang="en-AU" dirty="0"/>
              <a:t>Dam is supplied with storm water</a:t>
            </a:r>
          </a:p>
          <a:p>
            <a:pPr lvl="2"/>
            <a:r>
              <a:rPr lang="en-AU" dirty="0"/>
              <a:t>Which has the potential to carry sewage overflow.</a:t>
            </a:r>
          </a:p>
          <a:p>
            <a:r>
              <a:rPr lang="en-AU" dirty="0"/>
              <a:t>Development</a:t>
            </a:r>
          </a:p>
          <a:p>
            <a:pPr lvl="1"/>
            <a:r>
              <a:rPr lang="en-AU" dirty="0"/>
              <a:t>A wider road is proposed in the future</a:t>
            </a:r>
          </a:p>
        </p:txBody>
      </p:sp>
      <p:pic>
        <p:nvPicPr>
          <p:cNvPr id="5" name="Picture 4" descr="A close up of a tree&#10;&#10;Description automatically generated">
            <a:extLst>
              <a:ext uri="{FF2B5EF4-FFF2-40B4-BE49-F238E27FC236}">
                <a16:creationId xmlns:a16="http://schemas.microsoft.com/office/drawing/2014/main" id="{18B8F756-51A8-4316-ACF5-57658064EAEE}"/>
              </a:ext>
            </a:extLst>
          </p:cNvPr>
          <p:cNvPicPr>
            <a:picLocks noChangeAspect="1"/>
          </p:cNvPicPr>
          <p:nvPr/>
        </p:nvPicPr>
        <p:blipFill rotWithShape="1">
          <a:blip r:embed="rId3"/>
          <a:srcRect t="35160"/>
          <a:stretch/>
        </p:blipFill>
        <p:spPr>
          <a:xfrm rot="5400000">
            <a:off x="1717717" y="2587899"/>
            <a:ext cx="4556171" cy="2215650"/>
          </a:xfrm>
          <a:prstGeom prst="rect">
            <a:avLst/>
          </a:prstGeom>
        </p:spPr>
      </p:pic>
      <p:pic>
        <p:nvPicPr>
          <p:cNvPr id="7" name="Picture 6" descr="A picture containing outdoor, grass, man, green&#10;&#10;Description automatically generated">
            <a:extLst>
              <a:ext uri="{FF2B5EF4-FFF2-40B4-BE49-F238E27FC236}">
                <a16:creationId xmlns:a16="http://schemas.microsoft.com/office/drawing/2014/main" id="{C1AE6905-36D6-473C-8BC7-F2AA4E3AA50B}"/>
              </a:ext>
            </a:extLst>
          </p:cNvPr>
          <p:cNvPicPr>
            <a:picLocks noChangeAspect="1"/>
          </p:cNvPicPr>
          <p:nvPr/>
        </p:nvPicPr>
        <p:blipFill rotWithShape="1">
          <a:blip r:embed="rId4"/>
          <a:srcRect b="26217"/>
          <a:stretch/>
        </p:blipFill>
        <p:spPr>
          <a:xfrm rot="5400000">
            <a:off x="-438095" y="2435087"/>
            <a:ext cx="4556171" cy="2521274"/>
          </a:xfrm>
          <a:prstGeom prst="rect">
            <a:avLst/>
          </a:prstGeom>
        </p:spPr>
      </p:pic>
    </p:spTree>
    <p:extLst>
      <p:ext uri="{BB962C8B-B14F-4D97-AF65-F5344CB8AC3E}">
        <p14:creationId xmlns:p14="http://schemas.microsoft.com/office/powerpoint/2010/main" val="1693817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Farm Water Requirements</a:t>
            </a:r>
          </a:p>
        </p:txBody>
      </p:sp>
      <p:pic>
        <p:nvPicPr>
          <p:cNvPr id="18" name="Content Placeholder 17">
            <a:extLst>
              <a:ext uri="{FF2B5EF4-FFF2-40B4-BE49-F238E27FC236}">
                <a16:creationId xmlns:a16="http://schemas.microsoft.com/office/drawing/2014/main" id="{51C46016-C3D3-43ED-B5B9-A917E0E98C73}"/>
              </a:ext>
            </a:extLst>
          </p:cNvPr>
          <p:cNvPicPr>
            <a:picLocks noGrp="1" noChangeAspect="1"/>
          </p:cNvPicPr>
          <p:nvPr>
            <p:ph idx="1"/>
          </p:nvPr>
        </p:nvPicPr>
        <p:blipFill>
          <a:blip r:embed="rId3"/>
          <a:stretch>
            <a:fillRect/>
          </a:stretch>
        </p:blipFill>
        <p:spPr>
          <a:xfrm>
            <a:off x="372139" y="1417638"/>
            <a:ext cx="8399721" cy="4756985"/>
          </a:xfrm>
        </p:spPr>
      </p:pic>
    </p:spTree>
    <p:extLst>
      <p:ext uri="{BB962C8B-B14F-4D97-AF65-F5344CB8AC3E}">
        <p14:creationId xmlns:p14="http://schemas.microsoft.com/office/powerpoint/2010/main" val="1508399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alibri" panose="020F0502020204030204" pitchFamily="34" charset="0"/>
              </a:rPr>
              <a:t>Determine how much water you will need</a:t>
            </a:r>
          </a:p>
        </p:txBody>
      </p:sp>
      <p:pic>
        <p:nvPicPr>
          <p:cNvPr id="4" name="Picture 4" descr="FillingBucke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064" y="1400427"/>
            <a:ext cx="2979387" cy="405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2" descr="Image result for pi r squared by he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14" name="Picture 2" descr="E:\H Drive Information\FarmWaterSolutions\CaseStudies\IMGP0410.JPG">
            <a:extLst>
              <a:ext uri="{FF2B5EF4-FFF2-40B4-BE49-F238E27FC236}">
                <a16:creationId xmlns:a16="http://schemas.microsoft.com/office/drawing/2014/main" id="{45CA6633-CD50-4CB5-8D61-C0F2975C17F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762610" y="1430010"/>
            <a:ext cx="4822434" cy="40447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AEC5121-BE1F-476B-B252-DA6975418A71}"/>
              </a:ext>
            </a:extLst>
          </p:cNvPr>
          <p:cNvSpPr txBox="1"/>
          <p:nvPr/>
        </p:nvSpPr>
        <p:spPr>
          <a:xfrm>
            <a:off x="6173827" y="1372400"/>
            <a:ext cx="3240252" cy="769441"/>
          </a:xfrm>
          <a:prstGeom prst="rect">
            <a:avLst/>
          </a:prstGeom>
          <a:noFill/>
        </p:spPr>
        <p:txBody>
          <a:bodyPr wrap="square" rtlCol="0">
            <a:spAutoFit/>
          </a:bodyPr>
          <a:lstStyle/>
          <a:p>
            <a:r>
              <a:rPr lang="en-AU" sz="4400" dirty="0"/>
              <a:t>π </a:t>
            </a:r>
            <a:r>
              <a:rPr lang="en-AU" sz="3200" dirty="0"/>
              <a:t>r² x height </a:t>
            </a:r>
          </a:p>
        </p:txBody>
      </p:sp>
      <p:sp>
        <p:nvSpPr>
          <p:cNvPr id="7" name="Content Placeholder 2">
            <a:extLst>
              <a:ext uri="{FF2B5EF4-FFF2-40B4-BE49-F238E27FC236}">
                <a16:creationId xmlns:a16="http://schemas.microsoft.com/office/drawing/2014/main" id="{47F88266-BA62-4919-AE5D-FD80DAADB330}"/>
              </a:ext>
            </a:extLst>
          </p:cNvPr>
          <p:cNvSpPr txBox="1">
            <a:spLocks/>
          </p:cNvSpPr>
          <p:nvPr/>
        </p:nvSpPr>
        <p:spPr>
          <a:xfrm>
            <a:off x="584765" y="5485600"/>
            <a:ext cx="7974469" cy="5195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t>Measure water use or use an ‘average’ as a starting point with online tools or booklets</a:t>
            </a:r>
          </a:p>
          <a:p>
            <a:pPr marL="0" indent="0">
              <a:buFont typeface="Arial"/>
              <a:buNone/>
            </a:pPr>
            <a:r>
              <a:rPr lang="en-AU" sz="1800" dirty="0"/>
              <a:t>	</a:t>
            </a:r>
          </a:p>
        </p:txBody>
      </p:sp>
      <p:sp>
        <p:nvSpPr>
          <p:cNvPr id="8" name="Content Placeholder 2">
            <a:extLst>
              <a:ext uri="{FF2B5EF4-FFF2-40B4-BE49-F238E27FC236}">
                <a16:creationId xmlns:a16="http://schemas.microsoft.com/office/drawing/2014/main" id="{1272CAA7-D955-40C1-A1EC-55B1108DB4A2}"/>
              </a:ext>
            </a:extLst>
          </p:cNvPr>
          <p:cNvSpPr>
            <a:spLocks noGrp="1"/>
          </p:cNvSpPr>
          <p:nvPr>
            <p:ph idx="1"/>
          </p:nvPr>
        </p:nvSpPr>
        <p:spPr>
          <a:xfrm>
            <a:off x="1632963" y="6031979"/>
            <a:ext cx="7374747" cy="519546"/>
          </a:xfrm>
        </p:spPr>
        <p:txBody>
          <a:bodyPr>
            <a:noAutofit/>
          </a:bodyPr>
          <a:lstStyle/>
          <a:p>
            <a:r>
              <a:rPr lang="en-US" sz="1800" dirty="0"/>
              <a:t>What might you need water for on a farm?</a:t>
            </a:r>
          </a:p>
          <a:p>
            <a:endParaRPr lang="en-US" sz="1800" dirty="0"/>
          </a:p>
          <a:p>
            <a:pPr marL="0" indent="0">
              <a:buNone/>
            </a:pPr>
            <a:r>
              <a:rPr lang="en-AU" sz="1800" dirty="0"/>
              <a:t>	</a:t>
            </a:r>
          </a:p>
        </p:txBody>
      </p:sp>
    </p:spTree>
    <p:extLst>
      <p:ext uri="{BB962C8B-B14F-4D97-AF65-F5344CB8AC3E}">
        <p14:creationId xmlns:p14="http://schemas.microsoft.com/office/powerpoint/2010/main" val="1667458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rPr>
              <a:t>Stock water requirements</a:t>
            </a:r>
          </a:p>
        </p:txBody>
      </p:sp>
      <p:sp>
        <p:nvSpPr>
          <p:cNvPr id="3" name="Content Placeholder 2"/>
          <p:cNvSpPr>
            <a:spLocks noGrp="1"/>
          </p:cNvSpPr>
          <p:nvPr>
            <p:ph idx="1"/>
          </p:nvPr>
        </p:nvSpPr>
        <p:spPr/>
        <p:txBody>
          <a:bodyPr/>
          <a:lstStyle/>
          <a:p>
            <a:r>
              <a:rPr lang="en-US" sz="2800" dirty="0">
                <a:latin typeface="Calibri" panose="020F0502020204030204" pitchFamily="34" charset="0"/>
              </a:rPr>
              <a:t>Factors </a:t>
            </a:r>
            <a:r>
              <a:rPr lang="en-US" sz="2800" baseline="0" dirty="0">
                <a:latin typeface="Calibri" panose="020F0502020204030204" pitchFamily="34" charset="0"/>
              </a:rPr>
              <a:t>that influence animals water intake include</a:t>
            </a:r>
            <a:r>
              <a:rPr lang="en-US" sz="2800" dirty="0">
                <a:latin typeface="Calibri" panose="020F0502020204030204" pitchFamily="34" charset="0"/>
              </a:rPr>
              <a:t>:</a:t>
            </a:r>
            <a:endParaRPr lang="en-US" sz="2800" baseline="0" dirty="0">
              <a:latin typeface="Calibri" panose="020F0502020204030204" pitchFamily="34" charset="0"/>
            </a:endParaRPr>
          </a:p>
          <a:p>
            <a:pPr lvl="2"/>
            <a:r>
              <a:rPr lang="en-US" sz="2800" baseline="0" dirty="0">
                <a:latin typeface="Calibri" panose="020F0502020204030204" pitchFamily="34" charset="0"/>
              </a:rPr>
              <a:t>Type of animal- size, condition  or physiological state of animal</a:t>
            </a:r>
          </a:p>
          <a:p>
            <a:pPr lvl="2"/>
            <a:r>
              <a:rPr lang="en-US" sz="2800" baseline="0" dirty="0">
                <a:latin typeface="Calibri" panose="020F0502020204030204" pitchFamily="34" charset="0"/>
              </a:rPr>
              <a:t>Diet</a:t>
            </a:r>
          </a:p>
          <a:p>
            <a:pPr lvl="2"/>
            <a:r>
              <a:rPr lang="en-US" sz="2800" baseline="0" dirty="0">
                <a:latin typeface="Calibri" panose="020F0502020204030204" pitchFamily="34" charset="0"/>
              </a:rPr>
              <a:t>Level of activity</a:t>
            </a:r>
          </a:p>
          <a:p>
            <a:pPr lvl="2"/>
            <a:r>
              <a:rPr lang="en-US" sz="2800" baseline="0" dirty="0">
                <a:latin typeface="Calibri" panose="020F0502020204030204" pitchFamily="34" charset="0"/>
              </a:rPr>
              <a:t>Quality of water on offer</a:t>
            </a:r>
          </a:p>
          <a:p>
            <a:pPr lvl="2"/>
            <a:r>
              <a:rPr lang="en-US" sz="2800" baseline="0" dirty="0">
                <a:latin typeface="Calibri" panose="020F0502020204030204" pitchFamily="34" charset="0"/>
              </a:rPr>
              <a:t>Environmental conditions – shade.</a:t>
            </a:r>
          </a:p>
          <a:p>
            <a:endParaRPr lang="en-US" dirty="0">
              <a:latin typeface="Calibri" panose="020F0502020204030204" pitchFamily="34" charset="0"/>
            </a:endParaRPr>
          </a:p>
        </p:txBody>
      </p:sp>
    </p:spTree>
    <p:extLst>
      <p:ext uri="{BB962C8B-B14F-4D97-AF65-F5344CB8AC3E}">
        <p14:creationId xmlns:p14="http://schemas.microsoft.com/office/powerpoint/2010/main" val="263760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26" y="1417638"/>
            <a:ext cx="8229600" cy="974876"/>
          </a:xfrm>
        </p:spPr>
        <p:txBody>
          <a:bodyPr/>
          <a:lstStyle/>
          <a:p>
            <a:r>
              <a:rPr lang="en-AU" dirty="0"/>
              <a:t>How much water does a steer need per day in summer?</a:t>
            </a:r>
          </a:p>
        </p:txBody>
      </p:sp>
      <p:pic>
        <p:nvPicPr>
          <p:cNvPr id="3074" name="Picture 2" descr="M:\Dairy Services\NRM 2016 onwards\Dryland Water\Farm Visits\Helen and Ian Hasty\IMG_204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355629"/>
            <a:ext cx="9144000" cy="2662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09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Table of stock water requirements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08904199"/>
              </p:ext>
            </p:extLst>
          </p:nvPr>
        </p:nvGraphicFramePr>
        <p:xfrm>
          <a:off x="332508" y="1417638"/>
          <a:ext cx="8229601" cy="4483435"/>
        </p:xfrm>
        <a:graphic>
          <a:graphicData uri="http://schemas.openxmlformats.org/drawingml/2006/table">
            <a:tbl>
              <a:tblPr firstRow="1" bandRow="1">
                <a:tableStyleId>{E8B1032C-EA38-4F05-BA0D-38AFFFC7BED3}</a:tableStyleId>
              </a:tblPr>
              <a:tblGrid>
                <a:gridCol w="3095463">
                  <a:extLst>
                    <a:ext uri="{9D8B030D-6E8A-4147-A177-3AD203B41FA5}">
                      <a16:colId xmlns:a16="http://schemas.microsoft.com/office/drawing/2014/main" val="20000"/>
                    </a:ext>
                  </a:extLst>
                </a:gridCol>
                <a:gridCol w="1526801">
                  <a:extLst>
                    <a:ext uri="{9D8B030D-6E8A-4147-A177-3AD203B41FA5}">
                      <a16:colId xmlns:a16="http://schemas.microsoft.com/office/drawing/2014/main" val="20001"/>
                    </a:ext>
                  </a:extLst>
                </a:gridCol>
                <a:gridCol w="1892595">
                  <a:extLst>
                    <a:ext uri="{9D8B030D-6E8A-4147-A177-3AD203B41FA5}">
                      <a16:colId xmlns:a16="http://schemas.microsoft.com/office/drawing/2014/main" val="20002"/>
                    </a:ext>
                  </a:extLst>
                </a:gridCol>
                <a:gridCol w="1714742">
                  <a:extLst>
                    <a:ext uri="{9D8B030D-6E8A-4147-A177-3AD203B41FA5}">
                      <a16:colId xmlns:a16="http://schemas.microsoft.com/office/drawing/2014/main" val="2762040433"/>
                    </a:ext>
                  </a:extLst>
                </a:gridCol>
              </a:tblGrid>
              <a:tr h="795651">
                <a:tc>
                  <a:txBody>
                    <a:bodyPr/>
                    <a:lstStyle/>
                    <a:p>
                      <a:r>
                        <a:rPr lang="en-AU" dirty="0"/>
                        <a:t>Livestock</a:t>
                      </a:r>
                    </a:p>
                  </a:txBody>
                  <a:tcPr>
                    <a:solidFill>
                      <a:schemeClr val="accent6">
                        <a:lumMod val="60000"/>
                        <a:lumOff val="40000"/>
                      </a:schemeClr>
                    </a:solidFill>
                  </a:tcPr>
                </a:tc>
                <a:tc>
                  <a:txBody>
                    <a:bodyPr/>
                    <a:lstStyle/>
                    <a:p>
                      <a:r>
                        <a:rPr lang="en-AU" dirty="0"/>
                        <a:t>Daily Average (L/day)</a:t>
                      </a:r>
                    </a:p>
                  </a:txBody>
                  <a:tcPr>
                    <a:solidFill>
                      <a:schemeClr val="accent6">
                        <a:lumMod val="60000"/>
                        <a:lumOff val="40000"/>
                      </a:schemeClr>
                    </a:solidFill>
                  </a:tcPr>
                </a:tc>
                <a:tc>
                  <a:txBody>
                    <a:bodyPr/>
                    <a:lstStyle/>
                    <a:p>
                      <a:r>
                        <a:rPr lang="en-AU" dirty="0"/>
                        <a:t>Summer Average (L/day)</a:t>
                      </a:r>
                    </a:p>
                  </a:txBody>
                  <a:tcPr>
                    <a:solidFill>
                      <a:schemeClr val="accent6">
                        <a:lumMod val="60000"/>
                        <a:lumOff val="40000"/>
                      </a:schemeClr>
                    </a:solidFill>
                  </a:tcPr>
                </a:tc>
                <a:tc>
                  <a:txBody>
                    <a:bodyPr/>
                    <a:lstStyle/>
                    <a:p>
                      <a:r>
                        <a:rPr lang="en-AU" dirty="0"/>
                        <a:t>Yearly average (L/head/year)</a:t>
                      </a:r>
                    </a:p>
                  </a:txBody>
                  <a:tcPr>
                    <a:solidFill>
                      <a:schemeClr val="accent6">
                        <a:lumMod val="60000"/>
                        <a:lumOff val="40000"/>
                      </a:schemeClr>
                    </a:solidFill>
                  </a:tcPr>
                </a:tc>
                <a:extLst>
                  <a:ext uri="{0D108BD9-81ED-4DB2-BD59-A6C34878D82A}">
                    <a16:rowId xmlns:a16="http://schemas.microsoft.com/office/drawing/2014/main" val="10000"/>
                  </a:ext>
                </a:extLst>
              </a:tr>
              <a:tr h="460973">
                <a:tc>
                  <a:txBody>
                    <a:bodyPr/>
                    <a:lstStyle/>
                    <a:p>
                      <a:r>
                        <a:rPr lang="en-AU" dirty="0"/>
                        <a:t>Beef</a:t>
                      </a:r>
                      <a:r>
                        <a:rPr lang="en-AU" baseline="0" dirty="0"/>
                        <a:t> cattle</a:t>
                      </a:r>
                      <a:endParaRPr lang="en-AU" dirty="0"/>
                    </a:p>
                  </a:txBody>
                  <a:tcPr/>
                </a:tc>
                <a:tc>
                  <a:txBody>
                    <a:bodyPr/>
                    <a:lstStyle/>
                    <a:p>
                      <a:r>
                        <a:rPr lang="en-AU" dirty="0"/>
                        <a:t>80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98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22,500 </a:t>
                      </a:r>
                    </a:p>
                  </a:txBody>
                  <a:tcPr/>
                </a:tc>
                <a:extLst>
                  <a:ext uri="{0D108BD9-81ED-4DB2-BD59-A6C34878D82A}">
                    <a16:rowId xmlns:a16="http://schemas.microsoft.com/office/drawing/2014/main" val="10003"/>
                  </a:ext>
                </a:extLst>
              </a:tr>
              <a:tr h="460973">
                <a:tc>
                  <a:txBody>
                    <a:bodyPr/>
                    <a:lstStyle/>
                    <a:p>
                      <a:r>
                        <a:rPr lang="en-AU" dirty="0"/>
                        <a:t>Beef cattle (weaners)</a:t>
                      </a:r>
                    </a:p>
                  </a:txBody>
                  <a:tcPr/>
                </a:tc>
                <a:tc>
                  <a:txBody>
                    <a:bodyPr/>
                    <a:lstStyle/>
                    <a:p>
                      <a:r>
                        <a:rPr lang="en-AU" dirty="0"/>
                        <a:t>50</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70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18,250</a:t>
                      </a:r>
                    </a:p>
                  </a:txBody>
                  <a:tcPr/>
                </a:tc>
                <a:extLst>
                  <a:ext uri="{0D108BD9-81ED-4DB2-BD59-A6C34878D82A}">
                    <a16:rowId xmlns:a16="http://schemas.microsoft.com/office/drawing/2014/main" val="445508"/>
                  </a:ext>
                </a:extLst>
              </a:tr>
              <a:tr h="460973">
                <a:tc>
                  <a:txBody>
                    <a:bodyPr/>
                    <a:lstStyle/>
                    <a:p>
                      <a:r>
                        <a:rPr lang="en-AU" dirty="0"/>
                        <a:t>Prime lamb on pasture</a:t>
                      </a:r>
                    </a:p>
                  </a:txBody>
                  <a:tcPr/>
                </a:tc>
                <a:tc>
                  <a:txBody>
                    <a:bodyPr/>
                    <a:lstStyle/>
                    <a:p>
                      <a:r>
                        <a:rPr lang="en-AU" dirty="0"/>
                        <a:t>4</a:t>
                      </a:r>
                    </a:p>
                  </a:txBody>
                  <a:tcPr/>
                </a:tc>
                <a:tc>
                  <a:txBody>
                    <a:bodyPr/>
                    <a:lstStyle/>
                    <a:p>
                      <a:r>
                        <a:rPr lang="en-AU" dirty="0"/>
                        <a:t>5.6</a:t>
                      </a:r>
                    </a:p>
                  </a:txBody>
                  <a:tcPr/>
                </a:tc>
                <a:tc>
                  <a:txBody>
                    <a:bodyPr/>
                    <a:lstStyle/>
                    <a:p>
                      <a:r>
                        <a:rPr lang="en-AU" dirty="0"/>
                        <a:t>1,460</a:t>
                      </a:r>
                    </a:p>
                  </a:txBody>
                  <a:tcPr/>
                </a:tc>
                <a:extLst>
                  <a:ext uri="{0D108BD9-81ED-4DB2-BD59-A6C34878D82A}">
                    <a16:rowId xmlns:a16="http://schemas.microsoft.com/office/drawing/2014/main" val="10004"/>
                  </a:ext>
                </a:extLst>
              </a:tr>
              <a:tr h="460973">
                <a:tc>
                  <a:txBody>
                    <a:bodyPr/>
                    <a:lstStyle/>
                    <a:p>
                      <a:r>
                        <a:rPr lang="en-AU" dirty="0"/>
                        <a:t>Nursing</a:t>
                      </a:r>
                      <a:r>
                        <a:rPr lang="en-AU" baseline="0" dirty="0"/>
                        <a:t> Ewe on dry feed</a:t>
                      </a:r>
                      <a:endParaRPr lang="en-AU" dirty="0"/>
                    </a:p>
                  </a:txBody>
                  <a:tcPr/>
                </a:tc>
                <a:tc>
                  <a:txBody>
                    <a:bodyPr/>
                    <a:lstStyle/>
                    <a:p>
                      <a:r>
                        <a:rPr lang="en-AU" dirty="0"/>
                        <a:t>10</a:t>
                      </a:r>
                    </a:p>
                  </a:txBody>
                  <a:tcPr/>
                </a:tc>
                <a:tc>
                  <a:txBody>
                    <a:bodyPr/>
                    <a:lstStyle/>
                    <a:p>
                      <a:r>
                        <a:rPr lang="en-AU" dirty="0"/>
                        <a:t>14</a:t>
                      </a:r>
                    </a:p>
                  </a:txBody>
                  <a:tcPr/>
                </a:tc>
                <a:tc>
                  <a:txBody>
                    <a:bodyPr/>
                    <a:lstStyle/>
                    <a:p>
                      <a:r>
                        <a:rPr lang="en-AU" dirty="0"/>
                        <a:t>3,650</a:t>
                      </a:r>
                    </a:p>
                  </a:txBody>
                  <a:tcPr/>
                </a:tc>
                <a:extLst>
                  <a:ext uri="{0D108BD9-81ED-4DB2-BD59-A6C34878D82A}">
                    <a16:rowId xmlns:a16="http://schemas.microsoft.com/office/drawing/2014/main" val="10005"/>
                  </a:ext>
                </a:extLst>
              </a:tr>
              <a:tr h="460973">
                <a:tc>
                  <a:txBody>
                    <a:bodyPr/>
                    <a:lstStyle/>
                    <a:p>
                      <a:r>
                        <a:rPr lang="en-AU" dirty="0"/>
                        <a:t>Laying hen</a:t>
                      </a:r>
                    </a:p>
                  </a:txBody>
                  <a:tcPr/>
                </a:tc>
                <a:tc>
                  <a:txBody>
                    <a:bodyPr/>
                    <a:lstStyle/>
                    <a:p>
                      <a:r>
                        <a:rPr lang="en-AU" dirty="0"/>
                        <a:t>0.33</a:t>
                      </a:r>
                    </a:p>
                  </a:txBody>
                  <a:tcPr/>
                </a:tc>
                <a:tc>
                  <a:txBody>
                    <a:bodyPr/>
                    <a:lstStyle/>
                    <a:p>
                      <a:r>
                        <a:rPr lang="en-AU" dirty="0"/>
                        <a:t>0.46</a:t>
                      </a:r>
                    </a:p>
                  </a:txBody>
                  <a:tcPr/>
                </a:tc>
                <a:tc>
                  <a:txBody>
                    <a:bodyPr/>
                    <a:lstStyle/>
                    <a:p>
                      <a:r>
                        <a:rPr lang="en-AU" dirty="0"/>
                        <a:t>120</a:t>
                      </a:r>
                    </a:p>
                  </a:txBody>
                  <a:tcPr/>
                </a:tc>
                <a:extLst>
                  <a:ext uri="{0D108BD9-81ED-4DB2-BD59-A6C34878D82A}">
                    <a16:rowId xmlns:a16="http://schemas.microsoft.com/office/drawing/2014/main" val="10006"/>
                  </a:ext>
                </a:extLst>
              </a:tr>
              <a:tr h="460973">
                <a:tc>
                  <a:txBody>
                    <a:bodyPr/>
                    <a:lstStyle/>
                    <a:p>
                      <a:r>
                        <a:rPr lang="en-AU" dirty="0"/>
                        <a:t>Goat (milking)</a:t>
                      </a:r>
                    </a:p>
                  </a:txBody>
                  <a:tcPr/>
                </a:tc>
                <a:tc>
                  <a:txBody>
                    <a:bodyPr/>
                    <a:lstStyle/>
                    <a:p>
                      <a:r>
                        <a:rPr lang="en-AU" dirty="0"/>
                        <a:t>6</a:t>
                      </a:r>
                    </a:p>
                  </a:txBody>
                  <a:tcPr/>
                </a:tc>
                <a:tc>
                  <a:txBody>
                    <a:bodyPr/>
                    <a:lstStyle/>
                    <a:p>
                      <a:r>
                        <a:rPr lang="en-AU" dirty="0"/>
                        <a:t>8.4</a:t>
                      </a:r>
                    </a:p>
                  </a:txBody>
                  <a:tcPr/>
                </a:tc>
                <a:tc>
                  <a:txBody>
                    <a:bodyPr/>
                    <a:lstStyle/>
                    <a:p>
                      <a:r>
                        <a:rPr lang="en-AU" dirty="0"/>
                        <a:t>2,190</a:t>
                      </a:r>
                    </a:p>
                  </a:txBody>
                  <a:tcPr/>
                </a:tc>
                <a:extLst>
                  <a:ext uri="{0D108BD9-81ED-4DB2-BD59-A6C34878D82A}">
                    <a16:rowId xmlns:a16="http://schemas.microsoft.com/office/drawing/2014/main" val="10010"/>
                  </a:ext>
                </a:extLst>
              </a:tr>
              <a:tr h="460973">
                <a:tc>
                  <a:txBody>
                    <a:bodyPr/>
                    <a:lstStyle/>
                    <a:p>
                      <a:r>
                        <a:rPr lang="en-AU" dirty="0"/>
                        <a:t>Working</a:t>
                      </a:r>
                      <a:r>
                        <a:rPr lang="en-AU" baseline="0" dirty="0"/>
                        <a:t> horse</a:t>
                      </a:r>
                      <a:endParaRPr lang="en-AU" dirty="0"/>
                    </a:p>
                  </a:txBody>
                  <a:tcPr/>
                </a:tc>
                <a:tc>
                  <a:txBody>
                    <a:bodyPr/>
                    <a:lstStyle/>
                    <a:p>
                      <a:r>
                        <a:rPr lang="en-AU" dirty="0"/>
                        <a:t>55 </a:t>
                      </a:r>
                    </a:p>
                  </a:txBody>
                  <a:tcPr/>
                </a:tc>
                <a:tc>
                  <a:txBody>
                    <a:bodyPr/>
                    <a:lstStyle/>
                    <a:p>
                      <a:r>
                        <a:rPr lang="en-AU" dirty="0"/>
                        <a:t>77</a:t>
                      </a:r>
                    </a:p>
                  </a:txBody>
                  <a:tcPr/>
                </a:tc>
                <a:tc>
                  <a:txBody>
                    <a:bodyPr/>
                    <a:lstStyle/>
                    <a:p>
                      <a:r>
                        <a:rPr lang="en-AU" dirty="0"/>
                        <a:t>20,075</a:t>
                      </a:r>
                    </a:p>
                  </a:txBody>
                  <a:tcPr/>
                </a:tc>
                <a:extLst>
                  <a:ext uri="{0D108BD9-81ED-4DB2-BD59-A6C34878D82A}">
                    <a16:rowId xmlns:a16="http://schemas.microsoft.com/office/drawing/2014/main" val="1862525985"/>
                  </a:ext>
                </a:extLst>
              </a:tr>
              <a:tr h="460973">
                <a:tc>
                  <a:txBody>
                    <a:bodyPr/>
                    <a:lstStyle/>
                    <a:p>
                      <a:r>
                        <a:rPr lang="en-AU" dirty="0"/>
                        <a:t>Dairy cow (milking)</a:t>
                      </a:r>
                    </a:p>
                  </a:txBody>
                  <a:tcPr/>
                </a:tc>
                <a:tc>
                  <a:txBody>
                    <a:bodyPr/>
                    <a:lstStyle/>
                    <a:p>
                      <a:r>
                        <a:rPr lang="en-AU" dirty="0"/>
                        <a:t>150</a:t>
                      </a:r>
                    </a:p>
                  </a:txBody>
                  <a:tcPr/>
                </a:tc>
                <a:tc>
                  <a:txBody>
                    <a:bodyPr/>
                    <a:lstStyle/>
                    <a:p>
                      <a:r>
                        <a:rPr lang="en-AU" dirty="0"/>
                        <a:t>210</a:t>
                      </a:r>
                    </a:p>
                  </a:txBody>
                  <a:tcPr/>
                </a:tc>
                <a:tc>
                  <a:txBody>
                    <a:bodyPr/>
                    <a:lstStyle/>
                    <a:p>
                      <a:r>
                        <a:rPr lang="en-AU" dirty="0"/>
                        <a:t>54,750</a:t>
                      </a:r>
                    </a:p>
                  </a:txBody>
                  <a:tcPr/>
                </a:tc>
                <a:extLst>
                  <a:ext uri="{0D108BD9-81ED-4DB2-BD59-A6C34878D82A}">
                    <a16:rowId xmlns:a16="http://schemas.microsoft.com/office/drawing/2014/main" val="179174101"/>
                  </a:ext>
                </a:extLst>
              </a:tr>
            </a:tbl>
          </a:graphicData>
        </a:graphic>
      </p:graphicFrame>
    </p:spTree>
    <p:extLst>
      <p:ext uri="{BB962C8B-B14F-4D97-AF65-F5344CB8AC3E}">
        <p14:creationId xmlns:p14="http://schemas.microsoft.com/office/powerpoint/2010/main" val="3592713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Water needs for the property</a:t>
            </a:r>
          </a:p>
        </p:txBody>
      </p:sp>
      <p:graphicFrame>
        <p:nvGraphicFramePr>
          <p:cNvPr id="5" name="Table 4"/>
          <p:cNvGraphicFramePr>
            <a:graphicFrameLocks noGrp="1"/>
          </p:cNvGraphicFramePr>
          <p:nvPr>
            <p:extLst>
              <p:ext uri="{D42A27DB-BD31-4B8C-83A1-F6EECF244321}">
                <p14:modId xmlns:p14="http://schemas.microsoft.com/office/powerpoint/2010/main" val="900340217"/>
              </p:ext>
            </p:extLst>
          </p:nvPr>
        </p:nvGraphicFramePr>
        <p:xfrm>
          <a:off x="576574" y="1584250"/>
          <a:ext cx="7833778" cy="4032017"/>
        </p:xfrm>
        <a:graphic>
          <a:graphicData uri="http://schemas.openxmlformats.org/drawingml/2006/table">
            <a:tbl>
              <a:tblPr firstRow="1" bandRow="1">
                <a:tableStyleId>{073A0DAA-6AF3-43AB-8588-CEC1D06C72B9}</a:tableStyleId>
              </a:tblPr>
              <a:tblGrid>
                <a:gridCol w="2696859">
                  <a:extLst>
                    <a:ext uri="{9D8B030D-6E8A-4147-A177-3AD203B41FA5}">
                      <a16:colId xmlns:a16="http://schemas.microsoft.com/office/drawing/2014/main" val="20000"/>
                    </a:ext>
                  </a:extLst>
                </a:gridCol>
                <a:gridCol w="1581370">
                  <a:extLst>
                    <a:ext uri="{9D8B030D-6E8A-4147-A177-3AD203B41FA5}">
                      <a16:colId xmlns:a16="http://schemas.microsoft.com/office/drawing/2014/main" val="1441699924"/>
                    </a:ext>
                  </a:extLst>
                </a:gridCol>
                <a:gridCol w="1632966">
                  <a:extLst>
                    <a:ext uri="{9D8B030D-6E8A-4147-A177-3AD203B41FA5}">
                      <a16:colId xmlns:a16="http://schemas.microsoft.com/office/drawing/2014/main" val="20001"/>
                    </a:ext>
                  </a:extLst>
                </a:gridCol>
                <a:gridCol w="1922583">
                  <a:extLst>
                    <a:ext uri="{9D8B030D-6E8A-4147-A177-3AD203B41FA5}">
                      <a16:colId xmlns:a16="http://schemas.microsoft.com/office/drawing/2014/main" val="20002"/>
                    </a:ext>
                  </a:extLst>
                </a:gridCol>
              </a:tblGrid>
              <a:tr h="742001">
                <a:tc>
                  <a:txBody>
                    <a:bodyPr/>
                    <a:lstStyle/>
                    <a:p>
                      <a:r>
                        <a:rPr lang="en-AU" dirty="0"/>
                        <a:t>Water use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Daily total required  (Average)</a:t>
                      </a:r>
                    </a:p>
                  </a:txBody>
                  <a:tcPr/>
                </a:tc>
                <a:tc>
                  <a:txBody>
                    <a:bodyPr/>
                    <a:lstStyle/>
                    <a:p>
                      <a:r>
                        <a:rPr lang="en-AU" dirty="0"/>
                        <a:t>Summer daily (Peak demand)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Yearly</a:t>
                      </a:r>
                      <a:r>
                        <a:rPr lang="en-AU" baseline="0" dirty="0"/>
                        <a:t> v</a:t>
                      </a:r>
                      <a:r>
                        <a:rPr lang="en-AU" dirty="0"/>
                        <a:t>olume required</a:t>
                      </a:r>
                    </a:p>
                  </a:txBody>
                  <a:tcPr/>
                </a:tc>
                <a:extLst>
                  <a:ext uri="{0D108BD9-81ED-4DB2-BD59-A6C34878D82A}">
                    <a16:rowId xmlns:a16="http://schemas.microsoft.com/office/drawing/2014/main" val="10000"/>
                  </a:ext>
                </a:extLst>
              </a:tr>
              <a:tr h="546496">
                <a:tc>
                  <a:txBody>
                    <a:bodyPr/>
                    <a:lstStyle/>
                    <a:p>
                      <a:r>
                        <a:rPr lang="en-AU" dirty="0"/>
                        <a:t>327 ewes</a:t>
                      </a:r>
                    </a:p>
                  </a:txBody>
                  <a:tcPr/>
                </a:tc>
                <a:tc>
                  <a:txBody>
                    <a:bodyPr/>
                    <a:lstStyle/>
                    <a:p>
                      <a:r>
                        <a:rPr lang="en-AU" dirty="0"/>
                        <a:t>3,270 L/day</a:t>
                      </a:r>
                    </a:p>
                  </a:txBody>
                  <a:tcPr/>
                </a:tc>
                <a:tc>
                  <a:txBody>
                    <a:bodyPr/>
                    <a:lstStyle/>
                    <a:p>
                      <a:r>
                        <a:rPr lang="en-AU" dirty="0"/>
                        <a:t>4,578 L/day</a:t>
                      </a:r>
                    </a:p>
                  </a:txBody>
                  <a:tcPr/>
                </a:tc>
                <a:tc>
                  <a:txBody>
                    <a:bodyPr/>
                    <a:lstStyle/>
                    <a:p>
                      <a:r>
                        <a:rPr lang="en-AU" dirty="0"/>
                        <a:t>1,193,550 L/year</a:t>
                      </a:r>
                    </a:p>
                  </a:txBody>
                  <a:tcPr/>
                </a:tc>
                <a:extLst>
                  <a:ext uri="{0D108BD9-81ED-4DB2-BD59-A6C34878D82A}">
                    <a16:rowId xmlns:a16="http://schemas.microsoft.com/office/drawing/2014/main" val="10002"/>
                  </a:ext>
                </a:extLst>
              </a:tr>
              <a:tr h="742001">
                <a:tc>
                  <a:txBody>
                    <a:bodyPr/>
                    <a:lstStyle/>
                    <a:p>
                      <a:r>
                        <a:rPr lang="en-AU" dirty="0"/>
                        <a:t>50 lambs for 6 months of the year</a:t>
                      </a:r>
                    </a:p>
                  </a:txBody>
                  <a:tcPr/>
                </a:tc>
                <a:tc>
                  <a:txBody>
                    <a:bodyPr/>
                    <a:lstStyle/>
                    <a:p>
                      <a:r>
                        <a:rPr lang="en-AU" dirty="0"/>
                        <a:t>200 L/day</a:t>
                      </a:r>
                    </a:p>
                  </a:txBody>
                  <a:tcPr/>
                </a:tc>
                <a:tc>
                  <a:txBody>
                    <a:bodyPr/>
                    <a:lstStyle/>
                    <a:p>
                      <a:r>
                        <a:rPr lang="en-AU" dirty="0"/>
                        <a:t>280 L/day</a:t>
                      </a:r>
                    </a:p>
                  </a:txBody>
                  <a:tcPr/>
                </a:tc>
                <a:tc>
                  <a:txBody>
                    <a:bodyPr/>
                    <a:lstStyle/>
                    <a:p>
                      <a:r>
                        <a:rPr lang="en-AU" dirty="0"/>
                        <a:t>36,000 L/year</a:t>
                      </a:r>
                    </a:p>
                  </a:txBody>
                  <a:tcPr/>
                </a:tc>
                <a:extLst>
                  <a:ext uri="{0D108BD9-81ED-4DB2-BD59-A6C34878D82A}">
                    <a16:rowId xmlns:a16="http://schemas.microsoft.com/office/drawing/2014/main" val="10003"/>
                  </a:ext>
                </a:extLst>
              </a:tr>
              <a:tr h="46837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97 heifers (12 months)</a:t>
                      </a:r>
                    </a:p>
                  </a:txBody>
                  <a:tcPr/>
                </a:tc>
                <a:tc>
                  <a:txBody>
                    <a:bodyPr/>
                    <a:lstStyle/>
                    <a:p>
                      <a:r>
                        <a:rPr lang="en-AU" dirty="0"/>
                        <a:t>4,850 L/day</a:t>
                      </a:r>
                    </a:p>
                  </a:txBody>
                  <a:tcPr/>
                </a:tc>
                <a:tc>
                  <a:txBody>
                    <a:bodyPr/>
                    <a:lstStyle/>
                    <a:p>
                      <a:r>
                        <a:rPr lang="en-AU" dirty="0"/>
                        <a:t>6,790 L/day</a:t>
                      </a:r>
                    </a:p>
                  </a:txBody>
                  <a:tcPr/>
                </a:tc>
                <a:tc>
                  <a:txBody>
                    <a:bodyPr/>
                    <a:lstStyle/>
                    <a:p>
                      <a:r>
                        <a:rPr lang="en-AU" dirty="0"/>
                        <a:t>1,770,250 L/year</a:t>
                      </a:r>
                    </a:p>
                  </a:txBody>
                  <a:tcPr/>
                </a:tc>
                <a:extLst>
                  <a:ext uri="{0D108BD9-81ED-4DB2-BD59-A6C34878D82A}">
                    <a16:rowId xmlns:a16="http://schemas.microsoft.com/office/drawing/2014/main" val="1564349731"/>
                  </a:ext>
                </a:extLst>
              </a:tr>
              <a:tr h="468373">
                <a:tc>
                  <a:txBody>
                    <a:bodyPr/>
                    <a:lstStyle/>
                    <a:p>
                      <a:r>
                        <a:rPr lang="en-AU" dirty="0"/>
                        <a:t>20 head cattle ( 2 year old)</a:t>
                      </a:r>
                    </a:p>
                  </a:txBody>
                  <a:tcPr/>
                </a:tc>
                <a:tc>
                  <a:txBody>
                    <a:bodyPr/>
                    <a:lstStyle/>
                    <a:p>
                      <a:r>
                        <a:rPr lang="en-AU" dirty="0"/>
                        <a:t>1,600 L/day</a:t>
                      </a:r>
                    </a:p>
                  </a:txBody>
                  <a:tcPr/>
                </a:tc>
                <a:tc>
                  <a:txBody>
                    <a:bodyPr/>
                    <a:lstStyle/>
                    <a:p>
                      <a:r>
                        <a:rPr lang="en-AU" dirty="0"/>
                        <a:t>1,960 L/day</a:t>
                      </a:r>
                    </a:p>
                  </a:txBody>
                  <a:tcPr/>
                </a:tc>
                <a:tc>
                  <a:txBody>
                    <a:bodyPr/>
                    <a:lstStyle/>
                    <a:p>
                      <a:r>
                        <a:rPr lang="en-AU" dirty="0"/>
                        <a:t>584,000 L/year</a:t>
                      </a:r>
                    </a:p>
                  </a:txBody>
                  <a:tcPr/>
                </a:tc>
                <a:extLst>
                  <a:ext uri="{0D108BD9-81ED-4DB2-BD59-A6C34878D82A}">
                    <a16:rowId xmlns:a16="http://schemas.microsoft.com/office/drawing/2014/main" val="1025807880"/>
                  </a:ext>
                </a:extLst>
              </a:tr>
              <a:tr h="468373">
                <a:tc>
                  <a:txBody>
                    <a:bodyPr/>
                    <a:lstStyle/>
                    <a:p>
                      <a:r>
                        <a:rPr lang="en-AU" dirty="0"/>
                        <a:t>3 bulls</a:t>
                      </a:r>
                    </a:p>
                  </a:txBody>
                  <a:tcPr/>
                </a:tc>
                <a:tc>
                  <a:txBody>
                    <a:bodyPr/>
                    <a:lstStyle/>
                    <a:p>
                      <a:r>
                        <a:rPr lang="en-AU" dirty="0"/>
                        <a:t>240 L/day</a:t>
                      </a:r>
                    </a:p>
                  </a:txBody>
                  <a:tcPr/>
                </a:tc>
                <a:tc>
                  <a:txBody>
                    <a:bodyPr/>
                    <a:lstStyle/>
                    <a:p>
                      <a:r>
                        <a:rPr lang="en-AU" dirty="0"/>
                        <a:t>294 L/day</a:t>
                      </a:r>
                    </a:p>
                  </a:txBody>
                  <a:tcPr/>
                </a:tc>
                <a:tc>
                  <a:txBody>
                    <a:bodyPr/>
                    <a:lstStyle/>
                    <a:p>
                      <a:r>
                        <a:rPr lang="en-AU" dirty="0"/>
                        <a:t>87,600 L/year</a:t>
                      </a:r>
                    </a:p>
                  </a:txBody>
                  <a:tcPr/>
                </a:tc>
                <a:extLst>
                  <a:ext uri="{0D108BD9-81ED-4DB2-BD59-A6C34878D82A}">
                    <a16:rowId xmlns:a16="http://schemas.microsoft.com/office/drawing/2014/main" val="3809766298"/>
                  </a:ext>
                </a:extLst>
              </a:tr>
              <a:tr h="424001">
                <a:tc>
                  <a:txBody>
                    <a:bodyPr/>
                    <a:lstStyle/>
                    <a:p>
                      <a:endParaRPr lang="en-AU" dirty="0"/>
                    </a:p>
                  </a:txBody>
                  <a:tcPr>
                    <a:solidFill>
                      <a:schemeClr val="accent6">
                        <a:lumMod val="40000"/>
                        <a:lumOff val="60000"/>
                      </a:schemeClr>
                    </a:solidFill>
                  </a:tcPr>
                </a:tc>
                <a:tc>
                  <a:txBody>
                    <a:bodyPr/>
                    <a:lstStyle/>
                    <a:p>
                      <a:endParaRPr lang="en-AU" dirty="0"/>
                    </a:p>
                  </a:txBody>
                  <a:tcPr>
                    <a:solidFill>
                      <a:schemeClr val="accent6">
                        <a:lumMod val="40000"/>
                        <a:lumOff val="60000"/>
                      </a:schemeClr>
                    </a:solidFill>
                  </a:tcPr>
                </a:tc>
                <a:tc>
                  <a:txBody>
                    <a:bodyPr/>
                    <a:lstStyle/>
                    <a:p>
                      <a:r>
                        <a:rPr lang="en-AU" dirty="0"/>
                        <a:t>13,902 L/day</a:t>
                      </a:r>
                    </a:p>
                  </a:txBody>
                  <a:tcPr>
                    <a:solidFill>
                      <a:schemeClr val="accent6">
                        <a:lumMod val="40000"/>
                        <a:lumOff val="60000"/>
                      </a:schemeClr>
                    </a:solidFill>
                  </a:tcPr>
                </a:tc>
                <a:tc>
                  <a:txBody>
                    <a:bodyPr/>
                    <a:lstStyle/>
                    <a:p>
                      <a:r>
                        <a:rPr lang="en-AU" dirty="0"/>
                        <a:t>3,671,400 L/year</a:t>
                      </a:r>
                    </a:p>
                  </a:txBody>
                  <a:tcPr>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7489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Summer peak daily water requirement</a:t>
            </a:r>
          </a:p>
        </p:txBody>
      </p:sp>
      <p:sp>
        <p:nvSpPr>
          <p:cNvPr id="4" name="Content Placeholder 3"/>
          <p:cNvSpPr>
            <a:spLocks noGrp="1"/>
          </p:cNvSpPr>
          <p:nvPr>
            <p:ph sz="half" idx="2"/>
          </p:nvPr>
        </p:nvSpPr>
        <p:spPr/>
        <p:txBody>
          <a:bodyPr>
            <a:normAutofit/>
          </a:bodyPr>
          <a:lstStyle/>
          <a:p>
            <a:pPr marL="342900" lvl="1" indent="-342900">
              <a:buFont typeface="Arial" panose="020B0604020202020204" pitchFamily="34" charset="0"/>
              <a:buChar char="•"/>
            </a:pPr>
            <a:r>
              <a:rPr lang="en-AU" dirty="0"/>
              <a:t>To size pipes for a gravity fed water supply system it’s important to know the flow rate required at the trough.  This is based on;</a:t>
            </a:r>
          </a:p>
          <a:p>
            <a:pPr marL="742950" lvl="2" indent="-342900">
              <a:buFont typeface="Arial" panose="020B0604020202020204" pitchFamily="34" charset="0"/>
              <a:buChar char="•"/>
            </a:pPr>
            <a:r>
              <a:rPr lang="en-AU" dirty="0"/>
              <a:t>Summer peak flow rate is the summer daily requirement consumed within a 4 hour period.</a:t>
            </a:r>
          </a:p>
          <a:p>
            <a:pPr marL="742950" lvl="2" indent="-342900">
              <a:buFont typeface="Arial" panose="020B0604020202020204" pitchFamily="34" charset="0"/>
              <a:buChar char="•"/>
            </a:pPr>
            <a:r>
              <a:rPr lang="en-AU" dirty="0"/>
              <a:t>For this example the summer daily water requirement is 13,902L/day (within a four hour period).  A peak flow rate of 58 litres/minute.</a:t>
            </a:r>
          </a:p>
          <a:p>
            <a:endParaRPr lang="en-AU" dirty="0"/>
          </a:p>
        </p:txBody>
      </p:sp>
      <p:pic>
        <p:nvPicPr>
          <p:cNvPr id="9" name="Picture 3" descr="J:\Ellinbank\FARM SERVICES VICTORIA\Dairy Services\NRM 2016 onwards\Dryland Water\Farm Visits\Kristen and David Jones\IMG_2079.JPG"/>
          <p:cNvPicPr>
            <a:picLocks noGrp="1" noChangeAspect="1" noChangeArrowheads="1"/>
          </p:cNvPicPr>
          <p:nvPr>
            <p:ph sz="half" idx="1"/>
          </p:nvPr>
        </p:nvPicPr>
        <p:blipFill>
          <a:blip r:embed="rId3" cstate="email">
            <a:extLst>
              <a:ext uri="{28A0092B-C50C-407E-A947-70E740481C1C}">
                <a14:useLocalDpi xmlns:a14="http://schemas.microsoft.com/office/drawing/2010/main"/>
              </a:ext>
            </a:extLst>
          </a:blip>
          <a:srcRect/>
          <a:stretch>
            <a:fillRect/>
          </a:stretch>
        </p:blipFill>
        <p:spPr bwMode="auto">
          <a:xfrm>
            <a:off x="457200" y="1783556"/>
            <a:ext cx="40386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886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uses of water</a:t>
            </a:r>
          </a:p>
        </p:txBody>
      </p:sp>
      <p:sp>
        <p:nvSpPr>
          <p:cNvPr id="3" name="Content Placeholder 2"/>
          <p:cNvSpPr>
            <a:spLocks noGrp="1"/>
          </p:cNvSpPr>
          <p:nvPr>
            <p:ph idx="1"/>
          </p:nvPr>
        </p:nvSpPr>
        <p:spPr/>
        <p:txBody>
          <a:bodyPr/>
          <a:lstStyle/>
          <a:p>
            <a:r>
              <a:rPr lang="en-US" dirty="0"/>
              <a:t>Dairy shed </a:t>
            </a:r>
          </a:p>
          <a:p>
            <a:r>
              <a:rPr lang="en-US" dirty="0"/>
              <a:t>Evaporation</a:t>
            </a:r>
          </a:p>
          <a:p>
            <a:r>
              <a:rPr lang="en-US" dirty="0"/>
              <a:t>Seepage</a:t>
            </a:r>
          </a:p>
          <a:p>
            <a:r>
              <a:rPr lang="en-US" dirty="0"/>
              <a:t>Losses from leaky troughs and pipes</a:t>
            </a:r>
          </a:p>
          <a:p>
            <a:r>
              <a:rPr lang="en-US" dirty="0"/>
              <a:t>Household</a:t>
            </a:r>
          </a:p>
          <a:p>
            <a:pPr lvl="1"/>
            <a:r>
              <a:rPr lang="en-US" dirty="0"/>
              <a:t>An allowance for 155 litres/person/day</a:t>
            </a:r>
          </a:p>
          <a:p>
            <a:r>
              <a:rPr lang="en-US" dirty="0"/>
              <a:t>Fire fighting</a:t>
            </a:r>
          </a:p>
          <a:p>
            <a:pPr lvl="1"/>
            <a:r>
              <a:rPr lang="en-US" dirty="0"/>
              <a:t>Will depend on fire-plan.  CFA recommends minimum 10,000 L available for household fires.</a:t>
            </a:r>
          </a:p>
        </p:txBody>
      </p:sp>
    </p:spTree>
    <p:extLst>
      <p:ext uri="{BB962C8B-B14F-4D97-AF65-F5344CB8AC3E}">
        <p14:creationId xmlns:p14="http://schemas.microsoft.com/office/powerpoint/2010/main" val="1865825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610306" name="Rectangle 2"/>
          <p:cNvSpPr>
            <a:spLocks noGrp="1" noChangeArrowheads="1"/>
          </p:cNvSpPr>
          <p:nvPr>
            <p:ph type="title"/>
          </p:nvPr>
        </p:nvSpPr>
        <p:spPr/>
        <p:txBody>
          <a:bodyPr/>
          <a:lstStyle/>
          <a:p>
            <a:endParaRPr lang="en-US" dirty="0"/>
          </a:p>
        </p:txBody>
      </p:sp>
      <p:sp>
        <p:nvSpPr>
          <p:cNvPr id="610309" name="Text Box 5"/>
          <p:cNvSpPr txBox="1">
            <a:spLocks noChangeArrowheads="1"/>
          </p:cNvSpPr>
          <p:nvPr/>
        </p:nvSpPr>
        <p:spPr bwMode="auto">
          <a:xfrm>
            <a:off x="1476375" y="3644900"/>
            <a:ext cx="6551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b="0" dirty="0"/>
          </a:p>
        </p:txBody>
      </p:sp>
      <p:sp>
        <p:nvSpPr>
          <p:cNvPr id="610310" name="Text Box 6"/>
          <p:cNvSpPr txBox="1">
            <a:spLocks noChangeArrowheads="1"/>
          </p:cNvSpPr>
          <p:nvPr/>
        </p:nvSpPr>
        <p:spPr bwMode="auto">
          <a:xfrm>
            <a:off x="754911" y="4306335"/>
            <a:ext cx="8229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AU" sz="2400" dirty="0"/>
              <a:t>Phillip Island has an evaporation of ~ 1200mm annually.</a:t>
            </a:r>
          </a:p>
          <a:p>
            <a:pPr>
              <a:spcBef>
                <a:spcPct val="50000"/>
              </a:spcBef>
            </a:pPr>
            <a:r>
              <a:rPr lang="en-AU" sz="2400" dirty="0"/>
              <a:t>The 40m x 60m x 3m deep dam (4.8ML) could lose around half (2.4ML) of its total volume to evaporation each year in summer when it’s needed most. </a:t>
            </a:r>
          </a:p>
        </p:txBody>
      </p:sp>
      <p:pic>
        <p:nvPicPr>
          <p:cNvPr id="3" name="Picture 2" descr="A body of water&#10;&#10;Description automatically generated">
            <a:extLst>
              <a:ext uri="{FF2B5EF4-FFF2-40B4-BE49-F238E27FC236}">
                <a16:creationId xmlns:a16="http://schemas.microsoft.com/office/drawing/2014/main" id="{B8322867-F226-4FDC-9BEF-818CA19D4D2E}"/>
              </a:ext>
            </a:extLst>
          </p:cNvPr>
          <p:cNvPicPr>
            <a:picLocks noChangeAspect="1"/>
          </p:cNvPicPr>
          <p:nvPr/>
        </p:nvPicPr>
        <p:blipFill rotWithShape="1">
          <a:blip r:embed="rId3"/>
          <a:srcRect t="2178" b="37518"/>
          <a:stretch/>
        </p:blipFill>
        <p:spPr>
          <a:xfrm>
            <a:off x="0" y="-16807"/>
            <a:ext cx="9144000" cy="4135561"/>
          </a:xfrm>
          <a:prstGeom prst="rect">
            <a:avLst/>
          </a:prstGeom>
        </p:spPr>
      </p:pic>
      <p:sp>
        <p:nvSpPr>
          <p:cNvPr id="4" name="TextBox 3">
            <a:extLst>
              <a:ext uri="{FF2B5EF4-FFF2-40B4-BE49-F238E27FC236}">
                <a16:creationId xmlns:a16="http://schemas.microsoft.com/office/drawing/2014/main" id="{015DCC37-D168-4BD1-B7DD-5BA8E451123B}"/>
              </a:ext>
            </a:extLst>
          </p:cNvPr>
          <p:cNvSpPr txBox="1"/>
          <p:nvPr/>
        </p:nvSpPr>
        <p:spPr>
          <a:xfrm>
            <a:off x="754911" y="255181"/>
            <a:ext cx="7655441" cy="553998"/>
          </a:xfrm>
          <a:prstGeom prst="rect">
            <a:avLst/>
          </a:prstGeom>
          <a:noFill/>
        </p:spPr>
        <p:txBody>
          <a:bodyPr wrap="square" rtlCol="0">
            <a:spAutoFit/>
          </a:bodyPr>
          <a:lstStyle/>
          <a:p>
            <a:r>
              <a:rPr lang="en-AU" sz="3000" dirty="0"/>
              <a:t>How much water can you lose to evaporation?</a:t>
            </a:r>
          </a:p>
        </p:txBody>
      </p:sp>
    </p:spTree>
    <p:extLst>
      <p:ext uri="{BB962C8B-B14F-4D97-AF65-F5344CB8AC3E}">
        <p14:creationId xmlns:p14="http://schemas.microsoft.com/office/powerpoint/2010/main" val="2234341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F557A-748C-44AE-AD17-808499DC086B}"/>
              </a:ext>
            </a:extLst>
          </p:cNvPr>
          <p:cNvSpPr/>
          <p:nvPr/>
        </p:nvSpPr>
        <p:spPr>
          <a:xfrm>
            <a:off x="0" y="0"/>
            <a:ext cx="9144000" cy="684349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5" name="Content Placeholder 4" descr="A picture containing outdoor, grass, man, green&#10;&#10;Description automatically generated">
            <a:extLst>
              <a:ext uri="{FF2B5EF4-FFF2-40B4-BE49-F238E27FC236}">
                <a16:creationId xmlns:a16="http://schemas.microsoft.com/office/drawing/2014/main" id="{77A9759A-7864-416A-9EF2-6E7C2964A247}"/>
              </a:ext>
            </a:extLst>
          </p:cNvPr>
          <p:cNvPicPr>
            <a:picLocks noGrp="1" noChangeAspect="1"/>
          </p:cNvPicPr>
          <p:nvPr>
            <p:ph idx="1"/>
          </p:nvPr>
        </p:nvPicPr>
        <p:blipFill>
          <a:blip r:embed="rId3"/>
          <a:stretch>
            <a:fillRect/>
          </a:stretch>
        </p:blipFill>
        <p:spPr>
          <a:xfrm rot="5400000">
            <a:off x="944372" y="855438"/>
            <a:ext cx="6843495" cy="5132621"/>
          </a:xfrm>
        </p:spPr>
      </p:pic>
    </p:spTree>
    <p:extLst>
      <p:ext uri="{BB962C8B-B14F-4D97-AF65-F5344CB8AC3E}">
        <p14:creationId xmlns:p14="http://schemas.microsoft.com/office/powerpoint/2010/main" val="90690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Water Supply</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021232905"/>
              </p:ext>
            </p:extLst>
          </p:nvPr>
        </p:nvGraphicFramePr>
        <p:xfrm>
          <a:off x="457200" y="1123360"/>
          <a:ext cx="8229600" cy="4604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65C2F35-C6EA-497A-AD47-FFEBBBECBA8D}"/>
              </a:ext>
            </a:extLst>
          </p:cNvPr>
          <p:cNvSpPr txBox="1"/>
          <p:nvPr/>
        </p:nvSpPr>
        <p:spPr>
          <a:xfrm>
            <a:off x="350875" y="5081068"/>
            <a:ext cx="8229600" cy="646331"/>
          </a:xfrm>
          <a:prstGeom prst="rect">
            <a:avLst/>
          </a:prstGeom>
          <a:noFill/>
        </p:spPr>
        <p:txBody>
          <a:bodyPr wrap="square" rtlCol="0">
            <a:spAutoFit/>
          </a:bodyPr>
          <a:lstStyle/>
          <a:p>
            <a:r>
              <a:rPr lang="en-AU" dirty="0"/>
              <a:t>It may be necessary to consider the range of water supplies available, their quality, cost and reliability</a:t>
            </a:r>
          </a:p>
        </p:txBody>
      </p:sp>
    </p:spTree>
    <p:extLst>
      <p:ext uri="{BB962C8B-B14F-4D97-AF65-F5344CB8AC3E}">
        <p14:creationId xmlns:p14="http://schemas.microsoft.com/office/powerpoint/2010/main" val="3428866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563B93-54A8-41A4-A163-454857C09C5E}"/>
              </a:ext>
            </a:extLst>
          </p:cNvPr>
          <p:cNvPicPr>
            <a:picLocks noChangeAspect="1"/>
          </p:cNvPicPr>
          <p:nvPr/>
        </p:nvPicPr>
        <p:blipFill rotWithShape="1">
          <a:blip r:embed="rId3"/>
          <a:srcRect l="1704" r="669"/>
          <a:stretch/>
        </p:blipFill>
        <p:spPr>
          <a:xfrm>
            <a:off x="0" y="381793"/>
            <a:ext cx="9144000" cy="5583902"/>
          </a:xfrm>
          <a:prstGeom prst="rect">
            <a:avLst/>
          </a:prstGeom>
        </p:spPr>
      </p:pic>
      <p:sp>
        <p:nvSpPr>
          <p:cNvPr id="4" name="TextBox 3">
            <a:extLst>
              <a:ext uri="{FF2B5EF4-FFF2-40B4-BE49-F238E27FC236}">
                <a16:creationId xmlns:a16="http://schemas.microsoft.com/office/drawing/2014/main" id="{7229769C-ED19-4B05-A950-DA27B03A0861}"/>
              </a:ext>
            </a:extLst>
          </p:cNvPr>
          <p:cNvSpPr txBox="1"/>
          <p:nvPr/>
        </p:nvSpPr>
        <p:spPr>
          <a:xfrm>
            <a:off x="265813" y="5776159"/>
            <a:ext cx="7612911" cy="461665"/>
          </a:xfrm>
          <a:prstGeom prst="rect">
            <a:avLst/>
          </a:prstGeom>
          <a:noFill/>
        </p:spPr>
        <p:txBody>
          <a:bodyPr wrap="square" rtlCol="0">
            <a:spAutoFit/>
          </a:bodyPr>
          <a:lstStyle/>
          <a:p>
            <a:r>
              <a:rPr lang="en-AU" sz="1200" dirty="0"/>
              <a:t>Source: Southern Rural Water, </a:t>
            </a:r>
            <a:r>
              <a:rPr lang="en-AU" sz="1200" dirty="0" err="1"/>
              <a:t>Phort</a:t>
            </a:r>
            <a:r>
              <a:rPr lang="en-AU" sz="1200" dirty="0"/>
              <a:t> Phillip GW Atlas, 2010</a:t>
            </a:r>
          </a:p>
          <a:p>
            <a:r>
              <a:rPr lang="en-AU" sz="1200" dirty="0"/>
              <a:t>http://www.srw.com.au/wp-content/uploads/2016/03/Port-Phillip-GW-Atlas-Complete-Web.pdf</a:t>
            </a:r>
          </a:p>
        </p:txBody>
      </p:sp>
      <p:sp>
        <p:nvSpPr>
          <p:cNvPr id="5" name="TextBox 4">
            <a:extLst>
              <a:ext uri="{FF2B5EF4-FFF2-40B4-BE49-F238E27FC236}">
                <a16:creationId xmlns:a16="http://schemas.microsoft.com/office/drawing/2014/main" id="{474CC756-902F-4D75-BF13-32520A504175}"/>
              </a:ext>
            </a:extLst>
          </p:cNvPr>
          <p:cNvSpPr txBox="1"/>
          <p:nvPr/>
        </p:nvSpPr>
        <p:spPr>
          <a:xfrm>
            <a:off x="2987748" y="653922"/>
            <a:ext cx="4657061" cy="646331"/>
          </a:xfrm>
          <a:prstGeom prst="rect">
            <a:avLst/>
          </a:prstGeom>
          <a:solidFill>
            <a:schemeClr val="bg1"/>
          </a:solidFill>
        </p:spPr>
        <p:txBody>
          <a:bodyPr wrap="square" rtlCol="0">
            <a:spAutoFit/>
          </a:bodyPr>
          <a:lstStyle/>
          <a:p>
            <a:r>
              <a:rPr lang="en-AU" sz="3600" b="1" dirty="0">
                <a:solidFill>
                  <a:schemeClr val="accent6">
                    <a:lumMod val="50000"/>
                  </a:schemeClr>
                </a:solidFill>
              </a:rPr>
              <a:t>Groundwater</a:t>
            </a:r>
          </a:p>
        </p:txBody>
      </p:sp>
    </p:spTree>
    <p:extLst>
      <p:ext uri="{BB962C8B-B14F-4D97-AF65-F5344CB8AC3E}">
        <p14:creationId xmlns:p14="http://schemas.microsoft.com/office/powerpoint/2010/main" val="129712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46A45-0E2D-4561-9B5B-962E03B8A9D3}"/>
              </a:ext>
            </a:extLst>
          </p:cNvPr>
          <p:cNvSpPr>
            <a:spLocks noGrp="1"/>
          </p:cNvSpPr>
          <p:nvPr>
            <p:ph type="title"/>
          </p:nvPr>
        </p:nvSpPr>
        <p:spPr>
          <a:xfrm>
            <a:off x="628650" y="70929"/>
            <a:ext cx="7886700" cy="1325563"/>
          </a:xfrm>
        </p:spPr>
        <p:txBody>
          <a:bodyPr/>
          <a:lstStyle/>
          <a:p>
            <a:r>
              <a:rPr lang="en-AU" dirty="0"/>
              <a:t>Groundwater management areas </a:t>
            </a:r>
          </a:p>
        </p:txBody>
      </p:sp>
      <p:pic>
        <p:nvPicPr>
          <p:cNvPr id="3" name="Picture 2">
            <a:extLst>
              <a:ext uri="{FF2B5EF4-FFF2-40B4-BE49-F238E27FC236}">
                <a16:creationId xmlns:a16="http://schemas.microsoft.com/office/drawing/2014/main" id="{0BF02FD9-152D-4916-8C84-9ECE5A9F150A}"/>
              </a:ext>
            </a:extLst>
          </p:cNvPr>
          <p:cNvPicPr>
            <a:picLocks noChangeAspect="1"/>
          </p:cNvPicPr>
          <p:nvPr/>
        </p:nvPicPr>
        <p:blipFill rotWithShape="1">
          <a:blip r:embed="rId3"/>
          <a:srcRect l="1968" t="8624" r="1845"/>
          <a:stretch/>
        </p:blipFill>
        <p:spPr>
          <a:xfrm>
            <a:off x="0" y="1150358"/>
            <a:ext cx="9144000" cy="5902768"/>
          </a:xfrm>
          <a:prstGeom prst="rect">
            <a:avLst/>
          </a:prstGeom>
        </p:spPr>
      </p:pic>
      <p:sp>
        <p:nvSpPr>
          <p:cNvPr id="5" name="TextBox 4">
            <a:extLst>
              <a:ext uri="{FF2B5EF4-FFF2-40B4-BE49-F238E27FC236}">
                <a16:creationId xmlns:a16="http://schemas.microsoft.com/office/drawing/2014/main" id="{86193338-8BC6-4051-A77B-856F36EA0EC2}"/>
              </a:ext>
            </a:extLst>
          </p:cNvPr>
          <p:cNvSpPr txBox="1"/>
          <p:nvPr/>
        </p:nvSpPr>
        <p:spPr>
          <a:xfrm>
            <a:off x="3753292" y="6222440"/>
            <a:ext cx="5179175" cy="1107996"/>
          </a:xfrm>
          <a:prstGeom prst="rect">
            <a:avLst/>
          </a:prstGeom>
          <a:noFill/>
        </p:spPr>
        <p:txBody>
          <a:bodyPr wrap="none" rtlCol="0">
            <a:spAutoFit/>
          </a:bodyPr>
          <a:lstStyle/>
          <a:p>
            <a:r>
              <a:rPr lang="en-AU" dirty="0"/>
              <a:t>Source: DELWP, Central Sustainable water strategy</a:t>
            </a:r>
          </a:p>
          <a:p>
            <a:r>
              <a:rPr lang="en-AU" sz="1200" dirty="0">
                <a:hlinkClick r:id="rId4">
                  <a:extLst>
                    <a:ext uri="{A12FA001-AC4F-418D-AE19-62706E023703}">
                      <ahyp:hlinkClr xmlns:ahyp="http://schemas.microsoft.com/office/drawing/2018/hyperlinkcolor" val="tx"/>
                    </a:ext>
                  </a:extLst>
                </a:hlinkClick>
              </a:rPr>
              <a:t>https://www.water.vic.gov.au/__data/assets/pdf_file/0025/63259/Chapter2.pdf</a:t>
            </a:r>
            <a:endParaRPr lang="en-AU" sz="1200" dirty="0"/>
          </a:p>
          <a:p>
            <a:endParaRPr lang="en-AU" dirty="0"/>
          </a:p>
          <a:p>
            <a:endParaRPr lang="en-AU" dirty="0"/>
          </a:p>
        </p:txBody>
      </p:sp>
    </p:spTree>
    <p:extLst>
      <p:ext uri="{BB962C8B-B14F-4D97-AF65-F5344CB8AC3E}">
        <p14:creationId xmlns:p14="http://schemas.microsoft.com/office/powerpoint/2010/main" val="533132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223" y="348308"/>
            <a:ext cx="8229600" cy="974876"/>
          </a:xfrm>
        </p:spPr>
        <p:txBody>
          <a:bodyPr/>
          <a:lstStyle/>
          <a:p>
            <a:r>
              <a:rPr lang="en-AU" dirty="0"/>
              <a:t>Groundwater resources</a:t>
            </a:r>
          </a:p>
        </p:txBody>
      </p:sp>
      <p:sp>
        <p:nvSpPr>
          <p:cNvPr id="5" name="Content Placeholder 4"/>
          <p:cNvSpPr>
            <a:spLocks noGrp="1"/>
          </p:cNvSpPr>
          <p:nvPr>
            <p:ph sz="half" idx="2"/>
          </p:nvPr>
        </p:nvSpPr>
        <p:spPr>
          <a:xfrm>
            <a:off x="4548623" y="5424055"/>
            <a:ext cx="4138178" cy="581794"/>
          </a:xfrm>
        </p:spPr>
        <p:txBody>
          <a:bodyPr>
            <a:normAutofit fontScale="70000" lnSpcReduction="20000"/>
          </a:bodyPr>
          <a:lstStyle/>
          <a:p>
            <a:pPr marL="0" indent="0">
              <a:buNone/>
            </a:pPr>
            <a:r>
              <a:rPr lang="en-AU" dirty="0"/>
              <a:t>Visualising Victoria’s Groundwater</a:t>
            </a:r>
          </a:p>
          <a:p>
            <a:pPr marL="0" indent="0">
              <a:buNone/>
            </a:pPr>
            <a:r>
              <a:rPr lang="en-AU" dirty="0"/>
              <a:t>www.vga.org.au</a:t>
            </a:r>
          </a:p>
          <a:p>
            <a:endParaRPr lang="en-AU" dirty="0"/>
          </a:p>
          <a:p>
            <a:pPr lvl="1"/>
            <a:endParaRPr lang="en-AU" dirty="0"/>
          </a:p>
          <a:p>
            <a:endParaRPr lang="en-AU" dirty="0"/>
          </a:p>
          <a:p>
            <a:endParaRPr lang="en-AU" dirty="0"/>
          </a:p>
        </p:txBody>
      </p:sp>
      <p:sp>
        <p:nvSpPr>
          <p:cNvPr id="3" name="Content Placeholder 2">
            <a:extLst>
              <a:ext uri="{FF2B5EF4-FFF2-40B4-BE49-F238E27FC236}">
                <a16:creationId xmlns:a16="http://schemas.microsoft.com/office/drawing/2014/main" id="{27FFAEAD-25D2-43FF-9484-8CB9CE0ABA09}"/>
              </a:ext>
            </a:extLst>
          </p:cNvPr>
          <p:cNvSpPr>
            <a:spLocks noGrp="1"/>
          </p:cNvSpPr>
          <p:nvPr>
            <p:ph sz="half" idx="1"/>
          </p:nvPr>
        </p:nvSpPr>
        <p:spPr>
          <a:xfrm>
            <a:off x="457200" y="1600200"/>
            <a:ext cx="4091422" cy="4758069"/>
          </a:xfrm>
        </p:spPr>
        <p:txBody>
          <a:bodyPr>
            <a:noAutofit/>
          </a:bodyPr>
          <a:lstStyle/>
          <a:p>
            <a:r>
              <a:rPr lang="en-AU" sz="2000" dirty="0"/>
              <a:t>Online tools can show</a:t>
            </a:r>
          </a:p>
          <a:p>
            <a:pPr lvl="1"/>
            <a:r>
              <a:rPr lang="en-AU" dirty="0"/>
              <a:t>Location of bores in the neighbourhood and depth to groundwater</a:t>
            </a:r>
          </a:p>
          <a:p>
            <a:pPr lvl="1"/>
            <a:r>
              <a:rPr lang="en-AU" dirty="0"/>
              <a:t>Approximate depth of groundwater</a:t>
            </a:r>
          </a:p>
          <a:p>
            <a:pPr lvl="1"/>
            <a:r>
              <a:rPr lang="en-AU" dirty="0"/>
              <a:t>Approximate water quality</a:t>
            </a:r>
          </a:p>
          <a:p>
            <a:pPr lvl="1"/>
            <a:endParaRPr lang="en-AU" dirty="0"/>
          </a:p>
        </p:txBody>
      </p:sp>
      <p:pic>
        <p:nvPicPr>
          <p:cNvPr id="6" name="Picture 5">
            <a:extLst>
              <a:ext uri="{FF2B5EF4-FFF2-40B4-BE49-F238E27FC236}">
                <a16:creationId xmlns:a16="http://schemas.microsoft.com/office/drawing/2014/main" id="{5AB32B71-E5C2-4954-9432-1091467EC76E}"/>
              </a:ext>
            </a:extLst>
          </p:cNvPr>
          <p:cNvPicPr>
            <a:picLocks noChangeAspect="1"/>
          </p:cNvPicPr>
          <p:nvPr/>
        </p:nvPicPr>
        <p:blipFill rotWithShape="1">
          <a:blip r:embed="rId3"/>
          <a:srcRect r="37019"/>
          <a:stretch/>
        </p:blipFill>
        <p:spPr>
          <a:xfrm>
            <a:off x="4572000" y="1194185"/>
            <a:ext cx="4018065" cy="4186232"/>
          </a:xfrm>
          <a:prstGeom prst="rect">
            <a:avLst/>
          </a:prstGeom>
        </p:spPr>
      </p:pic>
    </p:spTree>
    <p:extLst>
      <p:ext uri="{BB962C8B-B14F-4D97-AF65-F5344CB8AC3E}">
        <p14:creationId xmlns:p14="http://schemas.microsoft.com/office/powerpoint/2010/main" val="2554259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178B5-C8F6-42EB-B6F0-C6E71B28C493}"/>
              </a:ext>
            </a:extLst>
          </p:cNvPr>
          <p:cNvSpPr>
            <a:spLocks noGrp="1"/>
          </p:cNvSpPr>
          <p:nvPr>
            <p:ph type="title"/>
          </p:nvPr>
        </p:nvSpPr>
        <p:spPr/>
        <p:txBody>
          <a:bodyPr/>
          <a:lstStyle/>
          <a:p>
            <a:r>
              <a:rPr lang="en-AU" dirty="0"/>
              <a:t>Surface water</a:t>
            </a:r>
          </a:p>
        </p:txBody>
      </p:sp>
      <p:pic>
        <p:nvPicPr>
          <p:cNvPr id="6" name="Content Placeholder 5" descr="A body of water&#10;&#10;Description automatically generated">
            <a:extLst>
              <a:ext uri="{FF2B5EF4-FFF2-40B4-BE49-F238E27FC236}">
                <a16:creationId xmlns:a16="http://schemas.microsoft.com/office/drawing/2014/main" id="{5F1FD953-860E-4CD2-828F-F93485D642A1}"/>
              </a:ext>
            </a:extLst>
          </p:cNvPr>
          <p:cNvPicPr>
            <a:picLocks noGrp="1" noChangeAspect="1"/>
          </p:cNvPicPr>
          <p:nvPr>
            <p:ph sz="half" idx="1"/>
          </p:nvPr>
        </p:nvPicPr>
        <p:blipFill rotWithShape="1">
          <a:blip r:embed="rId3"/>
          <a:srcRect l="16264" b="28127"/>
          <a:stretch/>
        </p:blipFill>
        <p:spPr>
          <a:xfrm>
            <a:off x="542262" y="1514347"/>
            <a:ext cx="4369871" cy="2813104"/>
          </a:xfrm>
        </p:spPr>
      </p:pic>
      <p:pic>
        <p:nvPicPr>
          <p:cNvPr id="4" name="Content Placeholder 3" descr="A close up of a tree&#10;&#10;Description automatically generated">
            <a:extLst>
              <a:ext uri="{FF2B5EF4-FFF2-40B4-BE49-F238E27FC236}">
                <a16:creationId xmlns:a16="http://schemas.microsoft.com/office/drawing/2014/main" id="{3E368877-0178-4106-A0F9-79E5B0695F22}"/>
              </a:ext>
            </a:extLst>
          </p:cNvPr>
          <p:cNvPicPr>
            <a:picLocks noGrp="1" noChangeAspect="1"/>
          </p:cNvPicPr>
          <p:nvPr>
            <p:ph sz="half" idx="2"/>
          </p:nvPr>
        </p:nvPicPr>
        <p:blipFill>
          <a:blip r:embed="rId4"/>
          <a:stretch>
            <a:fillRect/>
          </a:stretch>
        </p:blipFill>
        <p:spPr>
          <a:xfrm rot="5400000">
            <a:off x="4458216" y="2055602"/>
            <a:ext cx="4330031" cy="3247522"/>
          </a:xfrm>
        </p:spPr>
      </p:pic>
      <p:sp>
        <p:nvSpPr>
          <p:cNvPr id="5" name="TextBox 4">
            <a:extLst>
              <a:ext uri="{FF2B5EF4-FFF2-40B4-BE49-F238E27FC236}">
                <a16:creationId xmlns:a16="http://schemas.microsoft.com/office/drawing/2014/main" id="{982BFBA8-E252-41BD-B8D3-48194C299DEC}"/>
              </a:ext>
            </a:extLst>
          </p:cNvPr>
          <p:cNvSpPr txBox="1"/>
          <p:nvPr/>
        </p:nvSpPr>
        <p:spPr>
          <a:xfrm>
            <a:off x="542262" y="4710223"/>
            <a:ext cx="4263654" cy="646331"/>
          </a:xfrm>
          <a:prstGeom prst="rect">
            <a:avLst/>
          </a:prstGeom>
          <a:noFill/>
        </p:spPr>
        <p:txBody>
          <a:bodyPr wrap="square" rtlCol="0">
            <a:spAutoFit/>
          </a:bodyPr>
          <a:lstStyle/>
          <a:p>
            <a:pPr marL="285750" indent="-285750">
              <a:buFont typeface="Arial" panose="020B0604020202020204" pitchFamily="34" charset="0"/>
              <a:buChar char="•"/>
            </a:pPr>
            <a:r>
              <a:rPr lang="en-AU" dirty="0"/>
              <a:t>Catchment runoff into dams</a:t>
            </a:r>
          </a:p>
          <a:p>
            <a:pPr marL="285750" indent="-285750">
              <a:buFont typeface="Arial" panose="020B0604020202020204" pitchFamily="34" charset="0"/>
              <a:buChar char="•"/>
            </a:pPr>
            <a:r>
              <a:rPr lang="en-AU" dirty="0"/>
              <a:t>Pumping from a creek or waterway </a:t>
            </a:r>
          </a:p>
        </p:txBody>
      </p:sp>
    </p:spTree>
    <p:extLst>
      <p:ext uri="{BB962C8B-B14F-4D97-AF65-F5344CB8AC3E}">
        <p14:creationId xmlns:p14="http://schemas.microsoft.com/office/powerpoint/2010/main" val="1617427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C40D-2278-471E-BD25-85ABEB18EF5A}"/>
              </a:ext>
            </a:extLst>
          </p:cNvPr>
          <p:cNvSpPr>
            <a:spLocks noGrp="1"/>
          </p:cNvSpPr>
          <p:nvPr>
            <p:ph type="title"/>
          </p:nvPr>
        </p:nvSpPr>
        <p:spPr>
          <a:xfrm>
            <a:off x="457200" y="308344"/>
            <a:ext cx="8229600" cy="680484"/>
          </a:xfrm>
        </p:spPr>
        <p:txBody>
          <a:bodyPr>
            <a:normAutofit/>
          </a:bodyPr>
          <a:lstStyle/>
          <a:p>
            <a:r>
              <a:rPr lang="en-AU" sz="2400" dirty="0"/>
              <a:t>Stream flow </a:t>
            </a:r>
          </a:p>
        </p:txBody>
      </p:sp>
      <p:sp>
        <p:nvSpPr>
          <p:cNvPr id="5" name="Content Placeholder 4">
            <a:extLst>
              <a:ext uri="{FF2B5EF4-FFF2-40B4-BE49-F238E27FC236}">
                <a16:creationId xmlns:a16="http://schemas.microsoft.com/office/drawing/2014/main" id="{6D29679B-EA5D-4D77-9F0A-2F39179F3DE3}"/>
              </a:ext>
            </a:extLst>
          </p:cNvPr>
          <p:cNvSpPr>
            <a:spLocks noGrp="1"/>
          </p:cNvSpPr>
          <p:nvPr>
            <p:ph sz="half" idx="1"/>
          </p:nvPr>
        </p:nvSpPr>
        <p:spPr/>
        <p:txBody>
          <a:bodyPr/>
          <a:lstStyle/>
          <a:p>
            <a:endParaRPr lang="en-AU"/>
          </a:p>
        </p:txBody>
      </p:sp>
      <p:pic>
        <p:nvPicPr>
          <p:cNvPr id="7" name="Picture 6">
            <a:extLst>
              <a:ext uri="{FF2B5EF4-FFF2-40B4-BE49-F238E27FC236}">
                <a16:creationId xmlns:a16="http://schemas.microsoft.com/office/drawing/2014/main" id="{8E0A23EA-89D4-4711-B971-A49832516CE5}"/>
              </a:ext>
            </a:extLst>
          </p:cNvPr>
          <p:cNvPicPr>
            <a:picLocks noChangeAspect="1"/>
          </p:cNvPicPr>
          <p:nvPr/>
        </p:nvPicPr>
        <p:blipFill rotWithShape="1">
          <a:blip r:embed="rId3"/>
          <a:srcRect l="3424" t="34307" r="1719"/>
          <a:stretch/>
        </p:blipFill>
        <p:spPr>
          <a:xfrm>
            <a:off x="0" y="958739"/>
            <a:ext cx="9218427" cy="6003750"/>
          </a:xfrm>
          <a:prstGeom prst="rect">
            <a:avLst/>
          </a:prstGeom>
        </p:spPr>
      </p:pic>
      <p:sp>
        <p:nvSpPr>
          <p:cNvPr id="8" name="TextBox 7">
            <a:extLst>
              <a:ext uri="{FF2B5EF4-FFF2-40B4-BE49-F238E27FC236}">
                <a16:creationId xmlns:a16="http://schemas.microsoft.com/office/drawing/2014/main" id="{1B9ECBFB-18F5-48A7-9C77-0A50F2AFC456}"/>
              </a:ext>
            </a:extLst>
          </p:cNvPr>
          <p:cNvSpPr txBox="1"/>
          <p:nvPr/>
        </p:nvSpPr>
        <p:spPr>
          <a:xfrm>
            <a:off x="4609213" y="399571"/>
            <a:ext cx="6719775" cy="461665"/>
          </a:xfrm>
          <a:prstGeom prst="rect">
            <a:avLst/>
          </a:prstGeom>
          <a:noFill/>
        </p:spPr>
        <p:txBody>
          <a:bodyPr wrap="square" rtlCol="0">
            <a:spAutoFit/>
          </a:bodyPr>
          <a:lstStyle/>
          <a:p>
            <a:r>
              <a:rPr lang="en-AU" sz="1400" dirty="0">
                <a:solidFill>
                  <a:schemeClr val="tx1">
                    <a:lumMod val="95000"/>
                    <a:lumOff val="5000"/>
                  </a:schemeClr>
                </a:solidFill>
                <a:hlinkClick r:id="rId4">
                  <a:extLst>
                    <a:ext uri="{A12FA001-AC4F-418D-AE19-62706E023703}">
                      <ahyp:hlinkClr xmlns:ahyp="http://schemas.microsoft.com/office/drawing/2018/hyperlinkcolor" val="tx"/>
                    </a:ext>
                  </a:extLst>
                </a:hlinkClick>
              </a:rPr>
              <a:t>Source: DELWP, 2005 Central SWS available at </a:t>
            </a:r>
            <a:r>
              <a:rPr lang="en-AU" sz="1000" dirty="0">
                <a:solidFill>
                  <a:schemeClr val="tx1">
                    <a:lumMod val="95000"/>
                    <a:lumOff val="5000"/>
                  </a:schemeClr>
                </a:solidFill>
                <a:hlinkClick r:id="rId4">
                  <a:extLst>
                    <a:ext uri="{A12FA001-AC4F-418D-AE19-62706E023703}">
                      <ahyp:hlinkClr xmlns:ahyp="http://schemas.microsoft.com/office/drawing/2018/hyperlinkcolor" val="tx"/>
                    </a:ext>
                  </a:extLst>
                </a:hlinkClick>
              </a:rPr>
              <a:t>https://www.water.vic.gov.au/__data/assets/pdf_file/0025/63259/Chapter2.pdf</a:t>
            </a:r>
            <a:endParaRPr lang="en-AU" sz="1000" dirty="0">
              <a:solidFill>
                <a:schemeClr val="tx1">
                  <a:lumMod val="95000"/>
                  <a:lumOff val="5000"/>
                </a:schemeClr>
              </a:solidFill>
            </a:endParaRPr>
          </a:p>
        </p:txBody>
      </p:sp>
    </p:spTree>
    <p:extLst>
      <p:ext uri="{BB962C8B-B14F-4D97-AF65-F5344CB8AC3E}">
        <p14:creationId xmlns:p14="http://schemas.microsoft.com/office/powerpoint/2010/main" val="104950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78A1-424E-4898-8631-F5870BBD9423}"/>
              </a:ext>
            </a:extLst>
          </p:cNvPr>
          <p:cNvSpPr>
            <a:spLocks noGrp="1"/>
          </p:cNvSpPr>
          <p:nvPr>
            <p:ph type="title"/>
          </p:nvPr>
        </p:nvSpPr>
        <p:spPr/>
        <p:txBody>
          <a:bodyPr/>
          <a:lstStyle/>
          <a:p>
            <a:r>
              <a:rPr lang="en-AU" dirty="0"/>
              <a:t>What factors influence catchment runoff?</a:t>
            </a:r>
          </a:p>
        </p:txBody>
      </p:sp>
      <p:pic>
        <p:nvPicPr>
          <p:cNvPr id="6" name="Content Placeholder 5" descr="A close up of a tree&#10;&#10;Description automatically generated">
            <a:extLst>
              <a:ext uri="{FF2B5EF4-FFF2-40B4-BE49-F238E27FC236}">
                <a16:creationId xmlns:a16="http://schemas.microsoft.com/office/drawing/2014/main" id="{33EE4D67-F395-49D0-80B4-8338DCD09101}"/>
              </a:ext>
            </a:extLst>
          </p:cNvPr>
          <p:cNvPicPr>
            <a:picLocks noGrp="1" noChangeAspect="1"/>
          </p:cNvPicPr>
          <p:nvPr>
            <p:ph sz="half" idx="1"/>
          </p:nvPr>
        </p:nvPicPr>
        <p:blipFill rotWithShape="1">
          <a:blip r:embed="rId3"/>
          <a:srcRect t="48984" r="69209" b="21355"/>
          <a:stretch/>
        </p:blipFill>
        <p:spPr>
          <a:xfrm rot="5400000">
            <a:off x="132955" y="2210732"/>
            <a:ext cx="4405651" cy="3183004"/>
          </a:xfrm>
        </p:spPr>
      </p:pic>
      <p:pic>
        <p:nvPicPr>
          <p:cNvPr id="8" name="Content Placeholder 7" descr="A large green field with trees in the background&#10;&#10;Description automatically generated">
            <a:extLst>
              <a:ext uri="{FF2B5EF4-FFF2-40B4-BE49-F238E27FC236}">
                <a16:creationId xmlns:a16="http://schemas.microsoft.com/office/drawing/2014/main" id="{63400A0D-94EA-4EC1-B1FA-6672F90D8E1E}"/>
              </a:ext>
            </a:extLst>
          </p:cNvPr>
          <p:cNvPicPr>
            <a:picLocks noGrp="1" noChangeAspect="1"/>
          </p:cNvPicPr>
          <p:nvPr>
            <p:ph sz="half" idx="2"/>
          </p:nvPr>
        </p:nvPicPr>
        <p:blipFill rotWithShape="1">
          <a:blip r:embed="rId4"/>
          <a:srcRect l="61062" t="56086" r="14217"/>
          <a:stretch/>
        </p:blipFill>
        <p:spPr>
          <a:xfrm>
            <a:off x="5092880" y="1599408"/>
            <a:ext cx="3306842" cy="4405652"/>
          </a:xfrm>
        </p:spPr>
      </p:pic>
    </p:spTree>
    <p:extLst>
      <p:ext uri="{BB962C8B-B14F-4D97-AF65-F5344CB8AC3E}">
        <p14:creationId xmlns:p14="http://schemas.microsoft.com/office/powerpoint/2010/main" val="893673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B130C-5464-4458-AF6A-2BE8D1C6AB81}"/>
              </a:ext>
            </a:extLst>
          </p:cNvPr>
          <p:cNvSpPr>
            <a:spLocks noGrp="1"/>
          </p:cNvSpPr>
          <p:nvPr>
            <p:ph type="title"/>
          </p:nvPr>
        </p:nvSpPr>
        <p:spPr/>
        <p:txBody>
          <a:bodyPr/>
          <a:lstStyle/>
          <a:p>
            <a:r>
              <a:rPr lang="en-AU" dirty="0"/>
              <a:t>Some ‘average’ runoff coefficients</a:t>
            </a:r>
          </a:p>
        </p:txBody>
      </p:sp>
      <p:graphicFrame>
        <p:nvGraphicFramePr>
          <p:cNvPr id="6" name="Table 6">
            <a:extLst>
              <a:ext uri="{FF2B5EF4-FFF2-40B4-BE49-F238E27FC236}">
                <a16:creationId xmlns:a16="http://schemas.microsoft.com/office/drawing/2014/main" id="{C0E0DE9C-2792-4B2D-97FD-A8DE60714E46}"/>
              </a:ext>
            </a:extLst>
          </p:cNvPr>
          <p:cNvGraphicFramePr>
            <a:graphicFrameLocks noGrp="1"/>
          </p:cNvGraphicFramePr>
          <p:nvPr>
            <p:ph sz="half" idx="2"/>
            <p:extLst>
              <p:ext uri="{D42A27DB-BD31-4B8C-83A1-F6EECF244321}">
                <p14:modId xmlns:p14="http://schemas.microsoft.com/office/powerpoint/2010/main" val="2785619318"/>
              </p:ext>
            </p:extLst>
          </p:nvPr>
        </p:nvGraphicFramePr>
        <p:xfrm>
          <a:off x="542260" y="1625598"/>
          <a:ext cx="8144541" cy="3478030"/>
        </p:xfrm>
        <a:graphic>
          <a:graphicData uri="http://schemas.openxmlformats.org/drawingml/2006/table">
            <a:tbl>
              <a:tblPr firstRow="1" bandRow="1">
                <a:tableStyleId>{2A488322-F2BA-4B5B-9748-0D474271808F}</a:tableStyleId>
              </a:tblPr>
              <a:tblGrid>
                <a:gridCol w="2714847">
                  <a:extLst>
                    <a:ext uri="{9D8B030D-6E8A-4147-A177-3AD203B41FA5}">
                      <a16:colId xmlns:a16="http://schemas.microsoft.com/office/drawing/2014/main" val="1232714728"/>
                    </a:ext>
                  </a:extLst>
                </a:gridCol>
                <a:gridCol w="2714847">
                  <a:extLst>
                    <a:ext uri="{9D8B030D-6E8A-4147-A177-3AD203B41FA5}">
                      <a16:colId xmlns:a16="http://schemas.microsoft.com/office/drawing/2014/main" val="3959685746"/>
                    </a:ext>
                  </a:extLst>
                </a:gridCol>
                <a:gridCol w="2714847">
                  <a:extLst>
                    <a:ext uri="{9D8B030D-6E8A-4147-A177-3AD203B41FA5}">
                      <a16:colId xmlns:a16="http://schemas.microsoft.com/office/drawing/2014/main" val="589158095"/>
                    </a:ext>
                  </a:extLst>
                </a:gridCol>
              </a:tblGrid>
              <a:tr h="695606">
                <a:tc>
                  <a:txBody>
                    <a:bodyPr/>
                    <a:lstStyle/>
                    <a:p>
                      <a:r>
                        <a:rPr lang="en-AU" dirty="0"/>
                        <a:t>Land Use</a:t>
                      </a:r>
                    </a:p>
                  </a:txBody>
                  <a:tcPr/>
                </a:tc>
                <a:tc>
                  <a:txBody>
                    <a:bodyPr/>
                    <a:lstStyle/>
                    <a:p>
                      <a:r>
                        <a:rPr lang="en-AU" dirty="0"/>
                        <a:t>Annual Rainfall (mm)</a:t>
                      </a:r>
                    </a:p>
                  </a:txBody>
                  <a:tcPr/>
                </a:tc>
                <a:tc>
                  <a:txBody>
                    <a:bodyPr/>
                    <a:lstStyle/>
                    <a:p>
                      <a:r>
                        <a:rPr lang="en-AU" dirty="0"/>
                        <a:t>Runoff coefficient</a:t>
                      </a:r>
                    </a:p>
                  </a:txBody>
                  <a:tcPr/>
                </a:tc>
                <a:extLst>
                  <a:ext uri="{0D108BD9-81ED-4DB2-BD59-A6C34878D82A}">
                    <a16:rowId xmlns:a16="http://schemas.microsoft.com/office/drawing/2014/main" val="2158798217"/>
                  </a:ext>
                </a:extLst>
              </a:tr>
              <a:tr h="695606">
                <a:tc>
                  <a:txBody>
                    <a:bodyPr/>
                    <a:lstStyle/>
                    <a:p>
                      <a:r>
                        <a:rPr lang="en-AU" dirty="0"/>
                        <a:t>Agricultural</a:t>
                      </a:r>
                    </a:p>
                  </a:txBody>
                  <a:tcPr/>
                </a:tc>
                <a:tc>
                  <a:txBody>
                    <a:bodyPr/>
                    <a:lstStyle/>
                    <a:p>
                      <a:r>
                        <a:rPr lang="en-AU" dirty="0"/>
                        <a:t>1200</a:t>
                      </a:r>
                    </a:p>
                  </a:txBody>
                  <a:tcPr/>
                </a:tc>
                <a:tc>
                  <a:txBody>
                    <a:bodyPr/>
                    <a:lstStyle/>
                    <a:p>
                      <a:r>
                        <a:rPr lang="en-AU" dirty="0"/>
                        <a:t>0.15</a:t>
                      </a:r>
                    </a:p>
                  </a:txBody>
                  <a:tcPr/>
                </a:tc>
                <a:extLst>
                  <a:ext uri="{0D108BD9-81ED-4DB2-BD59-A6C34878D82A}">
                    <a16:rowId xmlns:a16="http://schemas.microsoft.com/office/drawing/2014/main" val="3853660235"/>
                  </a:ext>
                </a:extLst>
              </a:tr>
              <a:tr h="695606">
                <a:tc>
                  <a:txBody>
                    <a:bodyPr/>
                    <a:lstStyle/>
                    <a:p>
                      <a:r>
                        <a:rPr lang="en-AU" dirty="0"/>
                        <a:t>Industrial</a:t>
                      </a:r>
                    </a:p>
                  </a:txBody>
                  <a:tcPr/>
                </a:tc>
                <a:tc>
                  <a:txBody>
                    <a:bodyPr/>
                    <a:lstStyle/>
                    <a:p>
                      <a:r>
                        <a:rPr lang="en-AU" dirty="0"/>
                        <a:t>1200</a:t>
                      </a:r>
                    </a:p>
                  </a:txBody>
                  <a:tcPr/>
                </a:tc>
                <a:tc>
                  <a:txBody>
                    <a:bodyPr/>
                    <a:lstStyle/>
                    <a:p>
                      <a:r>
                        <a:rPr lang="en-AU" dirty="0"/>
                        <a:t>0.95</a:t>
                      </a:r>
                    </a:p>
                  </a:txBody>
                  <a:tcPr/>
                </a:tc>
                <a:extLst>
                  <a:ext uri="{0D108BD9-81ED-4DB2-BD59-A6C34878D82A}">
                    <a16:rowId xmlns:a16="http://schemas.microsoft.com/office/drawing/2014/main" val="3801345864"/>
                  </a:ext>
                </a:extLst>
              </a:tr>
              <a:tr h="695606">
                <a:tc>
                  <a:txBody>
                    <a:bodyPr/>
                    <a:lstStyle/>
                    <a:p>
                      <a:r>
                        <a:rPr lang="en-AU" dirty="0"/>
                        <a:t>Residential</a:t>
                      </a:r>
                    </a:p>
                  </a:txBody>
                  <a:tcPr/>
                </a:tc>
                <a:tc>
                  <a:txBody>
                    <a:bodyPr/>
                    <a:lstStyle/>
                    <a:p>
                      <a:r>
                        <a:rPr lang="en-AU" dirty="0"/>
                        <a:t>1200</a:t>
                      </a:r>
                    </a:p>
                  </a:txBody>
                  <a:tcPr/>
                </a:tc>
                <a:tc>
                  <a:txBody>
                    <a:bodyPr/>
                    <a:lstStyle/>
                    <a:p>
                      <a:r>
                        <a:rPr lang="en-AU" dirty="0"/>
                        <a:t>0.78</a:t>
                      </a:r>
                    </a:p>
                  </a:txBody>
                  <a:tcPr/>
                </a:tc>
                <a:extLst>
                  <a:ext uri="{0D108BD9-81ED-4DB2-BD59-A6C34878D82A}">
                    <a16:rowId xmlns:a16="http://schemas.microsoft.com/office/drawing/2014/main" val="3263331970"/>
                  </a:ext>
                </a:extLst>
              </a:tr>
              <a:tr h="695606">
                <a:tc>
                  <a:txBody>
                    <a:bodyPr/>
                    <a:lstStyle/>
                    <a:p>
                      <a:r>
                        <a:rPr lang="en-AU" dirty="0"/>
                        <a:t>Parkland</a:t>
                      </a:r>
                    </a:p>
                  </a:txBody>
                  <a:tcPr/>
                </a:tc>
                <a:tc>
                  <a:txBody>
                    <a:bodyPr/>
                    <a:lstStyle/>
                    <a:p>
                      <a:r>
                        <a:rPr lang="en-AU" dirty="0"/>
                        <a:t>1200</a:t>
                      </a:r>
                    </a:p>
                  </a:txBody>
                  <a:tcPr/>
                </a:tc>
                <a:tc>
                  <a:txBody>
                    <a:bodyPr/>
                    <a:lstStyle/>
                    <a:p>
                      <a:r>
                        <a:rPr lang="en-AU" dirty="0"/>
                        <a:t>0.05</a:t>
                      </a:r>
                    </a:p>
                  </a:txBody>
                  <a:tcPr/>
                </a:tc>
                <a:extLst>
                  <a:ext uri="{0D108BD9-81ED-4DB2-BD59-A6C34878D82A}">
                    <a16:rowId xmlns:a16="http://schemas.microsoft.com/office/drawing/2014/main" val="85401765"/>
                  </a:ext>
                </a:extLst>
              </a:tr>
            </a:tbl>
          </a:graphicData>
        </a:graphic>
      </p:graphicFrame>
      <p:sp>
        <p:nvSpPr>
          <p:cNvPr id="5" name="TextBox 4">
            <a:extLst>
              <a:ext uri="{FF2B5EF4-FFF2-40B4-BE49-F238E27FC236}">
                <a16:creationId xmlns:a16="http://schemas.microsoft.com/office/drawing/2014/main" id="{5817E8B9-6DEC-4E9D-9722-EBC691B1E334}"/>
              </a:ext>
            </a:extLst>
          </p:cNvPr>
          <p:cNvSpPr txBox="1"/>
          <p:nvPr/>
        </p:nvSpPr>
        <p:spPr>
          <a:xfrm>
            <a:off x="542260" y="5311588"/>
            <a:ext cx="8366664" cy="830997"/>
          </a:xfrm>
          <a:prstGeom prst="rect">
            <a:avLst/>
          </a:prstGeom>
          <a:noFill/>
        </p:spPr>
        <p:txBody>
          <a:bodyPr wrap="square" rtlCol="0">
            <a:spAutoFit/>
          </a:bodyPr>
          <a:lstStyle/>
          <a:p>
            <a:r>
              <a:rPr lang="en-AU" dirty="0"/>
              <a:t>Adapted from Olmos and Birch 2008,</a:t>
            </a:r>
          </a:p>
          <a:p>
            <a:r>
              <a:rPr lang="en-AU" sz="1200" dirty="0"/>
              <a:t>https://www.researchgate.net/figure/Annual-rainfall-mm-Runoff-coefficient-and-Event-Mean-Concentration-mg-L-for_tbl1_252614744</a:t>
            </a:r>
            <a:r>
              <a:rPr lang="en-AU" dirty="0"/>
              <a:t> </a:t>
            </a:r>
          </a:p>
        </p:txBody>
      </p:sp>
    </p:spTree>
    <p:extLst>
      <p:ext uri="{BB962C8B-B14F-4D97-AF65-F5344CB8AC3E}">
        <p14:creationId xmlns:p14="http://schemas.microsoft.com/office/powerpoint/2010/main" val="2851546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Water supply for stock from catchment runoff into a dam</a:t>
            </a:r>
          </a:p>
        </p:txBody>
      </p:sp>
      <p:sp>
        <p:nvSpPr>
          <p:cNvPr id="3" name="Content Placeholder 2">
            <a:extLst>
              <a:ext uri="{FF2B5EF4-FFF2-40B4-BE49-F238E27FC236}">
                <a16:creationId xmlns:a16="http://schemas.microsoft.com/office/drawing/2014/main" id="{F08B5081-E1EC-4A33-9820-FB6ED0691B0F}"/>
              </a:ext>
            </a:extLst>
          </p:cNvPr>
          <p:cNvSpPr>
            <a:spLocks noGrp="1"/>
          </p:cNvSpPr>
          <p:nvPr>
            <p:ph sz="half" idx="1"/>
          </p:nvPr>
        </p:nvSpPr>
        <p:spPr/>
        <p:txBody>
          <a:bodyPr>
            <a:normAutofit fontScale="92500" lnSpcReduction="10000"/>
          </a:bodyPr>
          <a:lstStyle/>
          <a:p>
            <a:endParaRPr lang="en-AU"/>
          </a:p>
        </p:txBody>
      </p:sp>
      <p:pic>
        <p:nvPicPr>
          <p:cNvPr id="5" name="Picture 4">
            <a:extLst>
              <a:ext uri="{FF2B5EF4-FFF2-40B4-BE49-F238E27FC236}">
                <a16:creationId xmlns:a16="http://schemas.microsoft.com/office/drawing/2014/main" id="{3636AAA5-7705-4E89-A274-4E83A394156E}"/>
              </a:ext>
            </a:extLst>
          </p:cNvPr>
          <p:cNvPicPr>
            <a:picLocks noChangeAspect="1"/>
          </p:cNvPicPr>
          <p:nvPr/>
        </p:nvPicPr>
        <p:blipFill>
          <a:blip r:embed="rId3"/>
          <a:stretch>
            <a:fillRect/>
          </a:stretch>
        </p:blipFill>
        <p:spPr>
          <a:xfrm>
            <a:off x="297710" y="1495758"/>
            <a:ext cx="6188150" cy="5150479"/>
          </a:xfrm>
          <a:prstGeom prst="rect">
            <a:avLst/>
          </a:prstGeom>
        </p:spPr>
      </p:pic>
      <p:sp>
        <p:nvSpPr>
          <p:cNvPr id="4" name="Content Placeholder 3"/>
          <p:cNvSpPr>
            <a:spLocks noGrp="1"/>
          </p:cNvSpPr>
          <p:nvPr>
            <p:ph sz="half" idx="2"/>
          </p:nvPr>
        </p:nvSpPr>
        <p:spPr>
          <a:xfrm>
            <a:off x="3955312" y="1495758"/>
            <a:ext cx="4731488" cy="3866484"/>
          </a:xfrm>
          <a:solidFill>
            <a:schemeClr val="bg1"/>
          </a:solidFill>
        </p:spPr>
        <p:txBody>
          <a:bodyPr>
            <a:normAutofit fontScale="92500" lnSpcReduction="10000"/>
          </a:bodyPr>
          <a:lstStyle/>
          <a:p>
            <a:pPr lvl="1"/>
            <a:r>
              <a:rPr lang="en-AU" dirty="0"/>
              <a:t>The dam can hold around 4.8 megalitres with a 4.8ha road catchment.</a:t>
            </a:r>
          </a:p>
          <a:p>
            <a:pPr lvl="1"/>
            <a:r>
              <a:rPr lang="en-AU" dirty="0"/>
              <a:t>The road will generate around 30 megalitres/year assuming a runoff coefficient of 80% and rainfall of 776mm/year.</a:t>
            </a:r>
          </a:p>
          <a:p>
            <a:pPr lvl="1"/>
            <a:r>
              <a:rPr lang="en-AU" dirty="0"/>
              <a:t>In a dry year (2002) 572mm fell, this would generate 22 ML.</a:t>
            </a:r>
          </a:p>
          <a:p>
            <a:pPr lvl="1"/>
            <a:r>
              <a:rPr lang="en-AU" dirty="0"/>
              <a:t>In comparison:	</a:t>
            </a:r>
          </a:p>
          <a:p>
            <a:pPr lvl="2"/>
            <a:r>
              <a:rPr lang="en-AU" dirty="0"/>
              <a:t>A perennial pasture with a medium texture soil with a catchment of 4.8 hectares could generate 2.2 ML/year.</a:t>
            </a:r>
          </a:p>
        </p:txBody>
      </p:sp>
      <p:cxnSp>
        <p:nvCxnSpPr>
          <p:cNvPr id="7" name="Straight Arrow Connector 6">
            <a:extLst>
              <a:ext uri="{FF2B5EF4-FFF2-40B4-BE49-F238E27FC236}">
                <a16:creationId xmlns:a16="http://schemas.microsoft.com/office/drawing/2014/main" id="{CCC78F80-98ED-4217-BD07-5F6038C60106}"/>
              </a:ext>
            </a:extLst>
          </p:cNvPr>
          <p:cNvCxnSpPr/>
          <p:nvPr/>
        </p:nvCxnSpPr>
        <p:spPr>
          <a:xfrm flipV="1">
            <a:off x="4646428" y="5645888"/>
            <a:ext cx="170121" cy="7442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93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Using impervious surfaces to improve reliability of supply...</a:t>
            </a:r>
          </a:p>
        </p:txBody>
      </p:sp>
      <p:pic>
        <p:nvPicPr>
          <p:cNvPr id="4098" name="Picture 2" descr="J:\Ellinbank\FARM SERVICES VICTORIA\Dairy Services\NRM 2016 onwards\Dryland Water\Farm Visits\Kristen and David Jones\IMG_2089.JPG"/>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0" y="3449782"/>
            <a:ext cx="9144000" cy="20885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0200"/>
            <a:ext cx="8155172" cy="1808017"/>
          </a:xfrm>
          <a:solidFill>
            <a:schemeClr val="bg1"/>
          </a:solidFill>
        </p:spPr>
        <p:txBody>
          <a:bodyPr>
            <a:normAutofit fontScale="92500" lnSpcReduction="20000"/>
          </a:bodyPr>
          <a:lstStyle/>
          <a:p>
            <a:r>
              <a:rPr lang="en-AU" dirty="0"/>
              <a:t>A roof area can capture approximately 95% of rainfall.</a:t>
            </a:r>
          </a:p>
          <a:p>
            <a:pPr lvl="1"/>
            <a:r>
              <a:rPr lang="en-AU" dirty="0"/>
              <a:t>Especially useful if only running a few stock (lifestyle properties).</a:t>
            </a:r>
          </a:p>
          <a:p>
            <a:pPr marL="0" indent="0">
              <a:buNone/>
            </a:pPr>
            <a:endParaRPr lang="en-AU" u="sng" dirty="0"/>
          </a:p>
          <a:p>
            <a:pPr marL="0" indent="0">
              <a:buNone/>
            </a:pPr>
            <a:r>
              <a:rPr lang="en-AU" u="sng" dirty="0"/>
              <a:t>For example a shed roof </a:t>
            </a:r>
          </a:p>
          <a:p>
            <a:r>
              <a:rPr lang="en-AU" dirty="0"/>
              <a:t>345m² x 776mm/year x 0.95 = 254,334 litres/year</a:t>
            </a:r>
          </a:p>
          <a:p>
            <a:endParaRPr lang="en-AU" dirty="0"/>
          </a:p>
          <a:p>
            <a:pPr lvl="1"/>
            <a:endParaRPr lang="en-AU" dirty="0"/>
          </a:p>
          <a:p>
            <a:endParaRPr lang="en-AU" b="1" dirty="0"/>
          </a:p>
        </p:txBody>
      </p:sp>
    </p:spTree>
    <p:extLst>
      <p:ext uri="{BB962C8B-B14F-4D97-AF65-F5344CB8AC3E}">
        <p14:creationId xmlns:p14="http://schemas.microsoft.com/office/powerpoint/2010/main" val="2869869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5" y="442762"/>
            <a:ext cx="8707581" cy="974876"/>
          </a:xfrm>
        </p:spPr>
        <p:txBody>
          <a:bodyPr>
            <a:normAutofit/>
          </a:bodyPr>
          <a:lstStyle/>
          <a:p>
            <a:r>
              <a:rPr lang="en-AU" dirty="0"/>
              <a:t>Water reliability and change</a:t>
            </a:r>
          </a:p>
        </p:txBody>
      </p:sp>
      <p:graphicFrame>
        <p:nvGraphicFramePr>
          <p:cNvPr id="4" name="Content Placeholder 3">
            <a:extLst>
              <a:ext uri="{FF2B5EF4-FFF2-40B4-BE49-F238E27FC236}">
                <a16:creationId xmlns:a16="http://schemas.microsoft.com/office/drawing/2014/main" id="{A860625C-9DE3-4628-B291-CEE4A0500D6F}"/>
              </a:ext>
            </a:extLst>
          </p:cNvPr>
          <p:cNvGraphicFramePr>
            <a:graphicFrameLocks noGrp="1"/>
          </p:cNvGraphicFramePr>
          <p:nvPr>
            <p:ph idx="1"/>
          </p:nvPr>
        </p:nvGraphicFramePr>
        <p:xfrm>
          <a:off x="723014" y="1134364"/>
          <a:ext cx="7697972" cy="5280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23C044D2-3828-42E2-B7D4-A56090AD0FF6}"/>
              </a:ext>
            </a:extLst>
          </p:cNvPr>
          <p:cNvSpPr/>
          <p:nvPr/>
        </p:nvSpPr>
        <p:spPr>
          <a:xfrm>
            <a:off x="280555" y="6134986"/>
            <a:ext cx="1431287" cy="39340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59031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What are the legal requirements associated with water on your farm?</a:t>
            </a:r>
          </a:p>
        </p:txBody>
      </p:sp>
      <p:sp>
        <p:nvSpPr>
          <p:cNvPr id="4" name="Content Placeholder 2"/>
          <p:cNvSpPr>
            <a:spLocks noGrp="1"/>
          </p:cNvSpPr>
          <p:nvPr>
            <p:ph idx="1"/>
          </p:nvPr>
        </p:nvSpPr>
        <p:spPr>
          <a:xfrm>
            <a:off x="457200" y="1600200"/>
            <a:ext cx="8229600" cy="4894118"/>
          </a:xfrm>
        </p:spPr>
        <p:txBody>
          <a:bodyPr>
            <a:normAutofit/>
          </a:bodyPr>
          <a:lstStyle/>
          <a:p>
            <a:pPr marL="0" indent="0">
              <a:buNone/>
            </a:pPr>
            <a:r>
              <a:rPr lang="en-AU" sz="3200" dirty="0"/>
              <a:t>Water is licensed differently for stock and domestic use compared to a ‘commercial use’ or for ‘irrigation’.</a:t>
            </a:r>
          </a:p>
          <a:p>
            <a:pPr marL="0" indent="0">
              <a:buNone/>
            </a:pPr>
            <a:endParaRPr lang="en-AU" sz="2900" dirty="0"/>
          </a:p>
          <a:p>
            <a:pPr marL="0" indent="0">
              <a:buNone/>
            </a:pPr>
            <a:r>
              <a:rPr lang="en-AU" sz="2900" dirty="0"/>
              <a:t>Dams</a:t>
            </a:r>
          </a:p>
          <a:p>
            <a:pPr marL="342900" lvl="1" indent="-342900">
              <a:buFont typeface="Arial"/>
              <a:buChar char="•"/>
            </a:pPr>
            <a:r>
              <a:rPr lang="en-AU" sz="2300" dirty="0"/>
              <a:t>Dams may also require a license to construct depending on the dam’s location (if it’s in a waterway) and size.</a:t>
            </a:r>
          </a:p>
          <a:p>
            <a:pPr marL="742950" lvl="2" indent="-342900"/>
            <a:r>
              <a:rPr lang="en-AU" sz="2100" dirty="0"/>
              <a:t>Dam wall greater than x metres high</a:t>
            </a:r>
          </a:p>
          <a:p>
            <a:pPr marL="342900" lvl="1" indent="-342900">
              <a:buFont typeface="Arial"/>
              <a:buChar char="•"/>
            </a:pPr>
            <a:endParaRPr lang="en-AU" sz="2300" dirty="0"/>
          </a:p>
          <a:p>
            <a:pPr lvl="1"/>
            <a:endParaRPr lang="en-AU" dirty="0"/>
          </a:p>
        </p:txBody>
      </p:sp>
    </p:spTree>
    <p:extLst>
      <p:ext uri="{BB962C8B-B14F-4D97-AF65-F5344CB8AC3E}">
        <p14:creationId xmlns:p14="http://schemas.microsoft.com/office/powerpoint/2010/main" val="1919785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4A59-52AC-4F07-8700-DE8AE7BD1840}"/>
              </a:ext>
            </a:extLst>
          </p:cNvPr>
          <p:cNvSpPr>
            <a:spLocks noGrp="1"/>
          </p:cNvSpPr>
          <p:nvPr>
            <p:ph type="title"/>
          </p:nvPr>
        </p:nvSpPr>
        <p:spPr/>
        <p:txBody>
          <a:bodyPr/>
          <a:lstStyle/>
          <a:p>
            <a:r>
              <a:rPr lang="en-AU" dirty="0"/>
              <a:t>Why register your bore?</a:t>
            </a:r>
          </a:p>
        </p:txBody>
      </p:sp>
      <p:sp>
        <p:nvSpPr>
          <p:cNvPr id="3" name="Content Placeholder 2">
            <a:extLst>
              <a:ext uri="{FF2B5EF4-FFF2-40B4-BE49-F238E27FC236}">
                <a16:creationId xmlns:a16="http://schemas.microsoft.com/office/drawing/2014/main" id="{1ED6AA09-D0CB-4A18-839C-BBF38A5E70D5}"/>
              </a:ext>
            </a:extLst>
          </p:cNvPr>
          <p:cNvSpPr>
            <a:spLocks noGrp="1"/>
          </p:cNvSpPr>
          <p:nvPr>
            <p:ph idx="1"/>
          </p:nvPr>
        </p:nvSpPr>
        <p:spPr>
          <a:xfrm>
            <a:off x="5901069" y="2139872"/>
            <a:ext cx="2785731" cy="2028092"/>
          </a:xfrm>
        </p:spPr>
        <p:txBody>
          <a:bodyPr/>
          <a:lstStyle/>
          <a:p>
            <a:pPr marL="0" lvl="1" indent="0">
              <a:buNone/>
            </a:pPr>
            <a:r>
              <a:rPr lang="en-AU" sz="2300" dirty="0"/>
              <a:t>A bore construction license is needed prior to construction (for any bore regardless of use)</a:t>
            </a:r>
          </a:p>
          <a:p>
            <a:endParaRPr lang="en-AU" dirty="0"/>
          </a:p>
        </p:txBody>
      </p:sp>
      <p:pic>
        <p:nvPicPr>
          <p:cNvPr id="4" name="Picture 3">
            <a:extLst>
              <a:ext uri="{FF2B5EF4-FFF2-40B4-BE49-F238E27FC236}">
                <a16:creationId xmlns:a16="http://schemas.microsoft.com/office/drawing/2014/main" id="{E023209A-6DB5-4BF6-B027-4E1F5DBCA495}"/>
              </a:ext>
            </a:extLst>
          </p:cNvPr>
          <p:cNvPicPr>
            <a:picLocks noChangeAspect="1"/>
          </p:cNvPicPr>
          <p:nvPr/>
        </p:nvPicPr>
        <p:blipFill>
          <a:blip r:embed="rId3"/>
          <a:stretch>
            <a:fillRect/>
          </a:stretch>
        </p:blipFill>
        <p:spPr>
          <a:xfrm>
            <a:off x="287079" y="2134555"/>
            <a:ext cx="5671475" cy="2142557"/>
          </a:xfrm>
          <a:prstGeom prst="rect">
            <a:avLst/>
          </a:prstGeom>
        </p:spPr>
      </p:pic>
      <p:sp>
        <p:nvSpPr>
          <p:cNvPr id="5" name="TextBox 4">
            <a:extLst>
              <a:ext uri="{FF2B5EF4-FFF2-40B4-BE49-F238E27FC236}">
                <a16:creationId xmlns:a16="http://schemas.microsoft.com/office/drawing/2014/main" id="{3D4549E1-83D4-4587-B89D-CE75C1F2BB24}"/>
              </a:ext>
            </a:extLst>
          </p:cNvPr>
          <p:cNvSpPr txBox="1"/>
          <p:nvPr/>
        </p:nvSpPr>
        <p:spPr>
          <a:xfrm>
            <a:off x="265813" y="5776159"/>
            <a:ext cx="7612911" cy="461665"/>
          </a:xfrm>
          <a:prstGeom prst="rect">
            <a:avLst/>
          </a:prstGeom>
          <a:noFill/>
        </p:spPr>
        <p:txBody>
          <a:bodyPr wrap="square" rtlCol="0">
            <a:spAutoFit/>
          </a:bodyPr>
          <a:lstStyle/>
          <a:p>
            <a:r>
              <a:rPr lang="en-AU" sz="1200" dirty="0"/>
              <a:t>Source: Southern Rural Water, </a:t>
            </a:r>
            <a:r>
              <a:rPr lang="en-AU" sz="1200" dirty="0" err="1"/>
              <a:t>Phort</a:t>
            </a:r>
            <a:r>
              <a:rPr lang="en-AU" sz="1200" dirty="0"/>
              <a:t> Phillip GW Atlas, 2010</a:t>
            </a:r>
          </a:p>
          <a:p>
            <a:r>
              <a:rPr lang="en-AU" sz="1200" dirty="0"/>
              <a:t>http://www.srw.com.au/wp-content/uploads/2016/03/Port-Phillip-GW-Atlas-Complete-Web.pdf</a:t>
            </a:r>
          </a:p>
        </p:txBody>
      </p:sp>
    </p:spTree>
    <p:extLst>
      <p:ext uri="{BB962C8B-B14F-4D97-AF65-F5344CB8AC3E}">
        <p14:creationId xmlns:p14="http://schemas.microsoft.com/office/powerpoint/2010/main" val="2808501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Legal requirements continued…</a:t>
            </a:r>
          </a:p>
        </p:txBody>
      </p:sp>
      <p:sp>
        <p:nvSpPr>
          <p:cNvPr id="3" name="Content Placeholder 2"/>
          <p:cNvSpPr>
            <a:spLocks noGrp="1"/>
          </p:cNvSpPr>
          <p:nvPr>
            <p:ph idx="1"/>
          </p:nvPr>
        </p:nvSpPr>
        <p:spPr>
          <a:xfrm>
            <a:off x="457200" y="1600200"/>
            <a:ext cx="8229600" cy="3960628"/>
          </a:xfrm>
        </p:spPr>
        <p:txBody>
          <a:bodyPr>
            <a:normAutofit fontScale="70000" lnSpcReduction="20000"/>
          </a:bodyPr>
          <a:lstStyle/>
          <a:p>
            <a:endParaRPr lang="en-AU" sz="2300" dirty="0"/>
          </a:p>
          <a:p>
            <a:pPr marL="0" indent="0">
              <a:buNone/>
            </a:pPr>
            <a:r>
              <a:rPr lang="en-AU" sz="2600" dirty="0"/>
              <a:t>Direct access to a creek</a:t>
            </a:r>
          </a:p>
          <a:p>
            <a:r>
              <a:rPr lang="en-AU" sz="2300" dirty="0"/>
              <a:t>May need licensing for stock water depending on if you own both sides of the waterway.</a:t>
            </a:r>
          </a:p>
          <a:p>
            <a:r>
              <a:rPr lang="en-AU" sz="2300" dirty="0"/>
              <a:t>Works on a waterway may also require a works on waterway permit obtained through West Gippsland Catchment Management Authority or Melbourne Water.</a:t>
            </a:r>
          </a:p>
          <a:p>
            <a:pPr marL="0" indent="0">
              <a:buNone/>
            </a:pPr>
            <a:endParaRPr lang="en-AU" sz="2300" dirty="0"/>
          </a:p>
          <a:p>
            <a:pPr marL="0" indent="0">
              <a:buNone/>
            </a:pPr>
            <a:r>
              <a:rPr lang="en-AU" sz="2300" dirty="0"/>
              <a:t>Rainfall collected off a shed roof</a:t>
            </a:r>
          </a:p>
          <a:p>
            <a:r>
              <a:rPr lang="en-AU" sz="2300" dirty="0"/>
              <a:t>Doesn’t require licensing regardless of use (irrigation or for stock and domestic purposes).</a:t>
            </a:r>
          </a:p>
          <a:p>
            <a:pPr marL="0" indent="0">
              <a:buNone/>
            </a:pPr>
            <a:endParaRPr lang="en-AU" sz="2300" dirty="0"/>
          </a:p>
          <a:p>
            <a:r>
              <a:rPr lang="en-AU" sz="2300" dirty="0"/>
              <a:t>Southern Rural Water should be consulted for licensing information.</a:t>
            </a:r>
          </a:p>
          <a:p>
            <a:endParaRPr lang="en-AU" sz="2300" dirty="0"/>
          </a:p>
          <a:p>
            <a:r>
              <a:rPr lang="en-AU" sz="2300" dirty="0"/>
              <a:t>Also consult with your local council if you are conducting earthworks.</a:t>
            </a:r>
          </a:p>
          <a:p>
            <a:endParaRPr lang="en-AU" dirty="0"/>
          </a:p>
        </p:txBody>
      </p:sp>
    </p:spTree>
    <p:extLst>
      <p:ext uri="{BB962C8B-B14F-4D97-AF65-F5344CB8AC3E}">
        <p14:creationId xmlns:p14="http://schemas.microsoft.com/office/powerpoint/2010/main" val="1323244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For times when there may be limited rainfall and runoff on farm storage becomes important</a:t>
            </a:r>
          </a:p>
        </p:txBody>
      </p:sp>
      <p:pic>
        <p:nvPicPr>
          <p:cNvPr id="5" name="Picture 2" descr="E:\H Drive Information\FarmWaterSolutions\CaseStudies\IMGP04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147" y="2245633"/>
            <a:ext cx="3517457" cy="26380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Ellinbank\FARM SERVICES VICTORIA\Dairy Services\NRM 2016 onwards\Dryland Water\Farm Visits\Helen and Ian Hasty\IMG_204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51216" y="2245633"/>
            <a:ext cx="3366657" cy="265244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022C4E6-223E-48C6-99E3-640B3F7872DD}"/>
              </a:ext>
            </a:extLst>
          </p:cNvPr>
          <p:cNvSpPr>
            <a:spLocks noGrp="1"/>
          </p:cNvSpPr>
          <p:nvPr>
            <p:ph idx="1"/>
          </p:nvPr>
        </p:nvSpPr>
        <p:spPr>
          <a:xfrm>
            <a:off x="546147" y="5018567"/>
            <a:ext cx="7914285" cy="1107596"/>
          </a:xfrm>
        </p:spPr>
        <p:txBody>
          <a:bodyPr>
            <a:normAutofit fontScale="92500" lnSpcReduction="10000"/>
          </a:bodyPr>
          <a:lstStyle/>
          <a:p>
            <a:r>
              <a:rPr lang="en-US" dirty="0">
                <a:latin typeface="Calibri" panose="020F0502020204030204" pitchFamily="34" charset="0"/>
              </a:rPr>
              <a:t>Refer to tank and dam look up tables.</a:t>
            </a:r>
          </a:p>
          <a:p>
            <a:r>
              <a:rPr lang="en-US" dirty="0">
                <a:latin typeface="Calibri" panose="020F0502020204030204" pitchFamily="34" charset="0"/>
              </a:rPr>
              <a:t>Online farm water calculator:</a:t>
            </a:r>
          </a:p>
          <a:p>
            <a:pPr lvl="1"/>
            <a:r>
              <a:rPr lang="en-US" dirty="0">
                <a:latin typeface="Calibri" panose="020F0502020204030204" pitchFamily="34" charset="0"/>
                <a:hlinkClick r:id="rId5"/>
              </a:rPr>
              <a:t>http://agriculture.vic.gov.au</a:t>
            </a:r>
            <a:r>
              <a:rPr lang="en-US" dirty="0">
                <a:latin typeface="Calibri" panose="020F0502020204030204" pitchFamily="34" charset="0"/>
              </a:rPr>
              <a:t> search farm water calculator</a:t>
            </a:r>
          </a:p>
        </p:txBody>
      </p:sp>
    </p:spTree>
    <p:extLst>
      <p:ext uri="{BB962C8B-B14F-4D97-AF65-F5344CB8AC3E}">
        <p14:creationId xmlns:p14="http://schemas.microsoft.com/office/powerpoint/2010/main" val="2291108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a:t>A yearly water audit</a:t>
            </a:r>
          </a:p>
        </p:txBody>
      </p:sp>
      <p:graphicFrame>
        <p:nvGraphicFramePr>
          <p:cNvPr id="4" name="Content Placeholder 3"/>
          <p:cNvGraphicFramePr>
            <a:graphicFrameLocks/>
          </p:cNvGraphicFramePr>
          <p:nvPr>
            <p:extLst>
              <p:ext uri="{D42A27DB-BD31-4B8C-83A1-F6EECF244321}">
                <p14:modId xmlns:p14="http://schemas.microsoft.com/office/powerpoint/2010/main" val="3042354010"/>
              </p:ext>
            </p:extLst>
          </p:nvPr>
        </p:nvGraphicFramePr>
        <p:xfrm>
          <a:off x="683568" y="1484784"/>
          <a:ext cx="8002587" cy="3990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4122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39F1-55A2-4AF7-B2F8-06A040130EF5}"/>
              </a:ext>
            </a:extLst>
          </p:cNvPr>
          <p:cNvSpPr>
            <a:spLocks noGrp="1"/>
          </p:cNvSpPr>
          <p:nvPr>
            <p:ph type="title"/>
          </p:nvPr>
        </p:nvSpPr>
        <p:spPr/>
        <p:txBody>
          <a:bodyPr/>
          <a:lstStyle/>
          <a:p>
            <a:r>
              <a:rPr lang="en-AU" dirty="0"/>
              <a:t>A resilient water supply</a:t>
            </a:r>
          </a:p>
        </p:txBody>
      </p:sp>
      <p:graphicFrame>
        <p:nvGraphicFramePr>
          <p:cNvPr id="4" name="Content Placeholder 3">
            <a:extLst>
              <a:ext uri="{FF2B5EF4-FFF2-40B4-BE49-F238E27FC236}">
                <a16:creationId xmlns:a16="http://schemas.microsoft.com/office/drawing/2014/main" id="{B6999ED1-5D0A-45C3-9FAE-80845F149747}"/>
              </a:ext>
            </a:extLst>
          </p:cNvPr>
          <p:cNvGraphicFramePr>
            <a:graphicFrameLocks/>
          </p:cNvGraphicFramePr>
          <p:nvPr>
            <p:extLst>
              <p:ext uri="{D42A27DB-BD31-4B8C-83A1-F6EECF244321}">
                <p14:modId xmlns:p14="http://schemas.microsoft.com/office/powerpoint/2010/main" val="2495676865"/>
              </p:ext>
            </p:extLst>
          </p:nvPr>
        </p:nvGraphicFramePr>
        <p:xfrm>
          <a:off x="457200" y="1417638"/>
          <a:ext cx="8229600" cy="2431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DAB804A-1B69-4202-B6DE-840B0B1B88AE}"/>
              </a:ext>
            </a:extLst>
          </p:cNvPr>
          <p:cNvSpPr txBox="1"/>
          <p:nvPr/>
        </p:nvSpPr>
        <p:spPr>
          <a:xfrm>
            <a:off x="782968" y="3717171"/>
            <a:ext cx="2417432" cy="1323439"/>
          </a:xfrm>
          <a:prstGeom prst="rect">
            <a:avLst/>
          </a:prstGeom>
          <a:noFill/>
        </p:spPr>
        <p:txBody>
          <a:bodyPr wrap="square" rtlCol="0">
            <a:spAutoFit/>
          </a:bodyPr>
          <a:lstStyle/>
          <a:p>
            <a:pPr marL="285750" lvl="0" indent="-285750">
              <a:buFont typeface="Arial" panose="020B0604020202020204" pitchFamily="34" charset="0"/>
              <a:buChar char="•"/>
            </a:pPr>
            <a:r>
              <a:rPr lang="en-AU" sz="2000" dirty="0"/>
              <a:t>Shade and shelter for stock</a:t>
            </a:r>
          </a:p>
          <a:p>
            <a:pPr marL="285750" lvl="0" indent="-285750">
              <a:buFont typeface="Arial" panose="020B0604020202020204" pitchFamily="34" charset="0"/>
              <a:buChar char="•"/>
            </a:pPr>
            <a:r>
              <a:rPr lang="en-AU" sz="2000" dirty="0"/>
              <a:t>Minimal leaks and evaporative losses</a:t>
            </a:r>
          </a:p>
        </p:txBody>
      </p:sp>
      <p:sp>
        <p:nvSpPr>
          <p:cNvPr id="6" name="Rectangle 5">
            <a:extLst>
              <a:ext uri="{FF2B5EF4-FFF2-40B4-BE49-F238E27FC236}">
                <a16:creationId xmlns:a16="http://schemas.microsoft.com/office/drawing/2014/main" id="{8DC6CE87-79D2-424F-BD5E-E48A4C663EEE}"/>
              </a:ext>
            </a:extLst>
          </p:cNvPr>
          <p:cNvSpPr/>
          <p:nvPr/>
        </p:nvSpPr>
        <p:spPr>
          <a:xfrm>
            <a:off x="3491345" y="3740462"/>
            <a:ext cx="2545773" cy="1938992"/>
          </a:xfrm>
          <a:prstGeom prst="rect">
            <a:avLst/>
          </a:prstGeom>
        </p:spPr>
        <p:txBody>
          <a:bodyPr wrap="square">
            <a:spAutoFit/>
          </a:bodyPr>
          <a:lstStyle/>
          <a:p>
            <a:pPr marL="285750" lvl="0" indent="-285750">
              <a:buFont typeface="Arial" panose="020B0604020202020204" pitchFamily="34" charset="0"/>
              <a:buChar char="•"/>
            </a:pPr>
            <a:r>
              <a:rPr lang="en-AU" sz="2000" dirty="0"/>
              <a:t>Quality maintained through fencing to exclude stock</a:t>
            </a:r>
          </a:p>
          <a:p>
            <a:pPr marL="285750" lvl="0" indent="-285750">
              <a:buFont typeface="Arial" panose="020B0604020202020204" pitchFamily="34" charset="0"/>
              <a:buChar char="•"/>
            </a:pPr>
            <a:r>
              <a:rPr lang="en-AU" sz="2000" dirty="0"/>
              <a:t>Multiple supplies  as a back up</a:t>
            </a:r>
          </a:p>
          <a:p>
            <a:pPr marL="285750" lvl="0" indent="-285750">
              <a:buFont typeface="Arial" panose="020B0604020202020204" pitchFamily="34" charset="0"/>
              <a:buChar char="•"/>
            </a:pPr>
            <a:r>
              <a:rPr lang="en-AU" sz="2000" dirty="0"/>
              <a:t>Back up pumps</a:t>
            </a:r>
          </a:p>
        </p:txBody>
      </p:sp>
      <p:sp>
        <p:nvSpPr>
          <p:cNvPr id="7" name="Rectangle 6">
            <a:extLst>
              <a:ext uri="{FF2B5EF4-FFF2-40B4-BE49-F238E27FC236}">
                <a16:creationId xmlns:a16="http://schemas.microsoft.com/office/drawing/2014/main" id="{4E693B50-8D45-4751-B55B-4B76C07994A4}"/>
              </a:ext>
            </a:extLst>
          </p:cNvPr>
          <p:cNvSpPr/>
          <p:nvPr/>
        </p:nvSpPr>
        <p:spPr>
          <a:xfrm>
            <a:off x="6380018" y="3781070"/>
            <a:ext cx="2545773" cy="2215991"/>
          </a:xfrm>
          <a:prstGeom prst="rect">
            <a:avLst/>
          </a:prstGeom>
        </p:spPr>
        <p:txBody>
          <a:bodyPr wrap="square">
            <a:spAutoFit/>
          </a:bodyPr>
          <a:lstStyle/>
          <a:p>
            <a:pPr marL="285750" lvl="0" indent="-285750">
              <a:buFont typeface="Arial" panose="020B0604020202020204" pitchFamily="34" charset="0"/>
              <a:buChar char="•"/>
            </a:pPr>
            <a:r>
              <a:rPr lang="en-AU" sz="2000" dirty="0"/>
              <a:t>Water tanks - if used as header tank to troughs with 3 days of storage</a:t>
            </a:r>
          </a:p>
          <a:p>
            <a:pPr marL="285750" lvl="0" indent="-285750">
              <a:buFont typeface="Arial" panose="020B0604020202020204" pitchFamily="34" charset="0"/>
              <a:buChar char="•"/>
            </a:pPr>
            <a:r>
              <a:rPr lang="en-AU" sz="2000" dirty="0"/>
              <a:t>Dams - a year of on-farm storage</a:t>
            </a:r>
          </a:p>
          <a:p>
            <a:pPr lvl="0"/>
            <a:endParaRPr lang="en-AU" dirty="0"/>
          </a:p>
        </p:txBody>
      </p:sp>
    </p:spTree>
    <p:extLst>
      <p:ext uri="{BB962C8B-B14F-4D97-AF65-F5344CB8AC3E}">
        <p14:creationId xmlns:p14="http://schemas.microsoft.com/office/powerpoint/2010/main" val="483802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Other Risk Strategies</a:t>
            </a:r>
          </a:p>
        </p:txBody>
      </p:sp>
      <p:sp>
        <p:nvSpPr>
          <p:cNvPr id="3" name="Content Placeholder 2"/>
          <p:cNvSpPr>
            <a:spLocks noGrp="1"/>
          </p:cNvSpPr>
          <p:nvPr>
            <p:ph idx="1"/>
          </p:nvPr>
        </p:nvSpPr>
        <p:spPr>
          <a:xfrm>
            <a:off x="4364182" y="1600200"/>
            <a:ext cx="4322617" cy="4312227"/>
          </a:xfrm>
          <a:solidFill>
            <a:schemeClr val="bg1"/>
          </a:solidFill>
        </p:spPr>
        <p:txBody>
          <a:bodyPr>
            <a:normAutofit fontScale="85000" lnSpcReduction="20000"/>
          </a:bodyPr>
          <a:lstStyle/>
          <a:p>
            <a:r>
              <a:rPr lang="en-AU" dirty="0"/>
              <a:t>Incorporation of multiple supplies to manage risk if one supply fails.</a:t>
            </a:r>
          </a:p>
          <a:p>
            <a:r>
              <a:rPr lang="en-AU" dirty="0"/>
              <a:t>Use of gravity such as a header tank ideally with 3 days back up to manage risk associated with power (no sun for solar system).</a:t>
            </a:r>
          </a:p>
          <a:p>
            <a:r>
              <a:rPr lang="en-AU" dirty="0"/>
              <a:t>Consider options for when power outage or away from the farm.  Such as dam access.</a:t>
            </a:r>
          </a:p>
          <a:p>
            <a:r>
              <a:rPr lang="en-AU" dirty="0"/>
              <a:t>Ensure storages such as dams and tanks are large enough to overcome periods without runoff.</a:t>
            </a:r>
          </a:p>
          <a:p>
            <a:r>
              <a:rPr lang="en-AU" dirty="0"/>
              <a:t>Minimise losses and/or cut back use.</a:t>
            </a:r>
          </a:p>
          <a:p>
            <a:r>
              <a:rPr lang="en-AU" dirty="0"/>
              <a:t>Have a plan in place for fires.</a:t>
            </a:r>
          </a:p>
          <a:p>
            <a:endParaRPr lang="en-AU" dirty="0"/>
          </a:p>
        </p:txBody>
      </p:sp>
      <p:pic>
        <p:nvPicPr>
          <p:cNvPr id="1026" name="Picture 2" descr="J:\Ellinbank\FARM SERVICES VICTORIA\Dairy Services\NRM 2016 onwards\Dryland Water\Farm Visits\Libby and Colin\IMG_2130.JPG"/>
          <p:cNvPicPr>
            <a:picLocks noChangeAspect="1" noChangeArrowheads="1"/>
          </p:cNvPicPr>
          <p:nvPr/>
        </p:nvPicPr>
        <p:blipFill rotWithShape="1">
          <a:blip r:embed="rId3">
            <a:extLst>
              <a:ext uri="{28A0092B-C50C-407E-A947-70E740481C1C}">
                <a14:useLocalDpi xmlns:a14="http://schemas.microsoft.com/office/drawing/2010/main" val="0"/>
              </a:ext>
            </a:extLst>
          </a:blip>
          <a:srcRect l="27273" t="33333" r="11818"/>
          <a:stretch/>
        </p:blipFill>
        <p:spPr bwMode="auto">
          <a:xfrm>
            <a:off x="457201" y="1600200"/>
            <a:ext cx="3778418" cy="413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706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728B-056E-49EB-881B-5CDC9F4C8D1C}"/>
              </a:ext>
            </a:extLst>
          </p:cNvPr>
          <p:cNvSpPr>
            <a:spLocks noGrp="1"/>
          </p:cNvSpPr>
          <p:nvPr>
            <p:ph type="title"/>
          </p:nvPr>
        </p:nvSpPr>
        <p:spPr/>
        <p:txBody>
          <a:bodyPr/>
          <a:lstStyle/>
          <a:p>
            <a:r>
              <a:rPr lang="en-AU" dirty="0"/>
              <a:t>Learnings from the system</a:t>
            </a:r>
          </a:p>
        </p:txBody>
      </p:sp>
      <p:sp>
        <p:nvSpPr>
          <p:cNvPr id="3" name="Content Placeholder 2">
            <a:extLst>
              <a:ext uri="{FF2B5EF4-FFF2-40B4-BE49-F238E27FC236}">
                <a16:creationId xmlns:a16="http://schemas.microsoft.com/office/drawing/2014/main" id="{DA72BC0A-E7A1-4BAC-AE8B-694D00F2ECFE}"/>
              </a:ext>
            </a:extLst>
          </p:cNvPr>
          <p:cNvSpPr>
            <a:spLocks noGrp="1"/>
          </p:cNvSpPr>
          <p:nvPr>
            <p:ph idx="1"/>
          </p:nvPr>
        </p:nvSpPr>
        <p:spPr>
          <a:xfrm>
            <a:off x="457200" y="1307806"/>
            <a:ext cx="8229600" cy="4954772"/>
          </a:xfrm>
        </p:spPr>
        <p:txBody>
          <a:bodyPr>
            <a:normAutofit/>
          </a:bodyPr>
          <a:lstStyle/>
          <a:p>
            <a:pPr marL="0" indent="0">
              <a:buNone/>
            </a:pPr>
            <a:r>
              <a:rPr lang="en-AU" sz="1800" dirty="0"/>
              <a:t>Things that have worked well</a:t>
            </a:r>
          </a:p>
          <a:p>
            <a:r>
              <a:rPr lang="en-AU" sz="1800" dirty="0"/>
              <a:t>There is a two stage valve (reverse acting pressure switch) on the header tank, so pump isn’t switching on and off continuously to reduce wear and tear.  This has worked really well.  When the tank drops a foot it then refills.</a:t>
            </a:r>
          </a:p>
          <a:p>
            <a:r>
              <a:rPr lang="en-AU" sz="1800" dirty="0"/>
              <a:t>Troughs that protect the float valve. </a:t>
            </a:r>
          </a:p>
          <a:p>
            <a:r>
              <a:rPr lang="en-AU" sz="1800" dirty="0"/>
              <a:t>Having smaller troughs specifically for sheep work well.</a:t>
            </a:r>
          </a:p>
          <a:p>
            <a:r>
              <a:rPr lang="en-AU" sz="1800" dirty="0"/>
              <a:t>Troughs result in less stock dying if getting </a:t>
            </a:r>
            <a:r>
              <a:rPr lang="en-AU" sz="1800"/>
              <a:t>stuck in dams.</a:t>
            </a:r>
            <a:endParaRPr lang="en-AU" sz="1800" dirty="0"/>
          </a:p>
          <a:p>
            <a:pPr marL="0" indent="0">
              <a:buNone/>
            </a:pPr>
            <a:endParaRPr lang="en-AU" sz="1800" dirty="0"/>
          </a:p>
          <a:p>
            <a:pPr marL="0" indent="0">
              <a:buNone/>
            </a:pPr>
            <a:r>
              <a:rPr lang="en-AU" sz="1800" dirty="0"/>
              <a:t>Areas for future improvements</a:t>
            </a:r>
          </a:p>
          <a:p>
            <a:r>
              <a:rPr lang="en-AU" sz="1800" dirty="0"/>
              <a:t>Would like to relocate the spillway on dam to reduce the risk of dam wall failure.</a:t>
            </a:r>
          </a:p>
          <a:p>
            <a:r>
              <a:rPr lang="en-AU" sz="1800" dirty="0"/>
              <a:t>If didn’t have mains water, Bill would install a second header tank as a back up.</a:t>
            </a:r>
          </a:p>
          <a:p>
            <a:r>
              <a:rPr lang="en-AU" sz="1800" dirty="0"/>
              <a:t>Plastic round troughs are being replaced for concrete troughs and/or modified to help trapped birds get out.</a:t>
            </a:r>
          </a:p>
          <a:p>
            <a:pPr marL="0" indent="0">
              <a:buNone/>
            </a:pPr>
            <a:endParaRPr lang="en-AU" sz="1600" dirty="0"/>
          </a:p>
          <a:p>
            <a:endParaRPr lang="en-AU" sz="1600" dirty="0"/>
          </a:p>
          <a:p>
            <a:endParaRPr lang="en-AU" sz="1600" dirty="0"/>
          </a:p>
          <a:p>
            <a:endParaRPr lang="en-AU" sz="1600" dirty="0"/>
          </a:p>
        </p:txBody>
      </p:sp>
    </p:spTree>
    <p:extLst>
      <p:ext uri="{BB962C8B-B14F-4D97-AF65-F5344CB8AC3E}">
        <p14:creationId xmlns:p14="http://schemas.microsoft.com/office/powerpoint/2010/main" val="3521990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858"/>
            <a:ext cx="6984776" cy="1008063"/>
          </a:xfrm>
        </p:spPr>
        <p:txBody>
          <a:bodyPr>
            <a:normAutofit/>
          </a:bodyPr>
          <a:lstStyle/>
          <a:p>
            <a:r>
              <a:rPr lang="en-US" sz="3200" dirty="0">
                <a:latin typeface="Calibri" panose="020F0502020204030204" pitchFamily="34" charset="0"/>
              </a:rPr>
              <a:t>Examples for reducing water use</a:t>
            </a:r>
          </a:p>
        </p:txBody>
      </p:sp>
      <p:graphicFrame>
        <p:nvGraphicFramePr>
          <p:cNvPr id="3" name="Diagram 2">
            <a:extLst>
              <a:ext uri="{FF2B5EF4-FFF2-40B4-BE49-F238E27FC236}">
                <a16:creationId xmlns:a16="http://schemas.microsoft.com/office/drawing/2014/main" id="{DB50777F-13A5-4FD7-B2B3-63DB24E2A397}"/>
              </a:ext>
            </a:extLst>
          </p:cNvPr>
          <p:cNvGraphicFramePr/>
          <p:nvPr>
            <p:extLst>
              <p:ext uri="{D42A27DB-BD31-4B8C-83A1-F6EECF244321}">
                <p14:modId xmlns:p14="http://schemas.microsoft.com/office/powerpoint/2010/main" val="4186134514"/>
              </p:ext>
            </p:extLst>
          </p:nvPr>
        </p:nvGraphicFramePr>
        <p:xfrm>
          <a:off x="425303" y="1244009"/>
          <a:ext cx="8314660" cy="5443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71974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EB94-D092-4652-B023-5107DA085AD8}"/>
              </a:ext>
            </a:extLst>
          </p:cNvPr>
          <p:cNvSpPr>
            <a:spLocks noGrp="1"/>
          </p:cNvSpPr>
          <p:nvPr>
            <p:ph type="title"/>
          </p:nvPr>
        </p:nvSpPr>
        <p:spPr>
          <a:xfrm>
            <a:off x="3147236" y="442762"/>
            <a:ext cx="5539563" cy="974876"/>
          </a:xfrm>
          <a:prstGeom prst="rect">
            <a:avLst/>
          </a:prstGeom>
        </p:spPr>
        <p:txBody>
          <a:bodyPr anchor="ctr">
            <a:normAutofit/>
          </a:bodyPr>
          <a:lstStyle/>
          <a:p>
            <a:r>
              <a:rPr lang="en-AU" dirty="0"/>
              <a:t>Water quality</a:t>
            </a:r>
          </a:p>
        </p:txBody>
      </p:sp>
      <p:pic>
        <p:nvPicPr>
          <p:cNvPr id="5" name="Content Placeholder 4" descr="A river running through a body of water&#10;&#10;Description automatically generated">
            <a:extLst>
              <a:ext uri="{FF2B5EF4-FFF2-40B4-BE49-F238E27FC236}">
                <a16:creationId xmlns:a16="http://schemas.microsoft.com/office/drawing/2014/main" id="{FCBDF8C9-1EFF-426C-8454-0B8A42ECFB53}"/>
              </a:ext>
            </a:extLst>
          </p:cNvPr>
          <p:cNvPicPr>
            <a:picLocks noGrp="1" noChangeAspect="1"/>
          </p:cNvPicPr>
          <p:nvPr>
            <p:ph sz="half" idx="1"/>
          </p:nvPr>
        </p:nvPicPr>
        <p:blipFill rotWithShape="1">
          <a:blip r:embed="rId3"/>
          <a:srcRect l="15091" r="42191" b="-2"/>
          <a:stretch/>
        </p:blipFill>
        <p:spPr>
          <a:xfrm>
            <a:off x="457200" y="1600200"/>
            <a:ext cx="2509284" cy="4405649"/>
          </a:xfrm>
          <a:prstGeom prst="rect">
            <a:avLst/>
          </a:prstGeom>
          <a:noFill/>
        </p:spPr>
      </p:pic>
      <p:sp>
        <p:nvSpPr>
          <p:cNvPr id="10" name="Content Placeholder 3">
            <a:extLst>
              <a:ext uri="{FF2B5EF4-FFF2-40B4-BE49-F238E27FC236}">
                <a16:creationId xmlns:a16="http://schemas.microsoft.com/office/drawing/2014/main" id="{BD747921-FC77-478C-9435-8B7F4AAE95BC}"/>
              </a:ext>
            </a:extLst>
          </p:cNvPr>
          <p:cNvSpPr>
            <a:spLocks noGrp="1"/>
          </p:cNvSpPr>
          <p:nvPr>
            <p:ph sz="half" idx="2"/>
          </p:nvPr>
        </p:nvSpPr>
        <p:spPr>
          <a:xfrm>
            <a:off x="3147237" y="1600200"/>
            <a:ext cx="5539563" cy="4405649"/>
          </a:xfrm>
        </p:spPr>
        <p:txBody>
          <a:bodyPr>
            <a:normAutofit fontScale="92500" lnSpcReduction="10000"/>
          </a:bodyPr>
          <a:lstStyle/>
          <a:p>
            <a:r>
              <a:rPr lang="en-AU" dirty="0">
                <a:solidFill>
                  <a:srgbClr val="000000"/>
                </a:solidFill>
              </a:rPr>
              <a:t>Water quality can impact on</a:t>
            </a:r>
          </a:p>
          <a:p>
            <a:pPr lvl="1"/>
            <a:r>
              <a:rPr lang="en-AU" dirty="0">
                <a:solidFill>
                  <a:srgbClr val="000000"/>
                </a:solidFill>
              </a:rPr>
              <a:t>People, animal and plant health, infrastructure and chemical efficiency.</a:t>
            </a:r>
          </a:p>
          <a:p>
            <a:r>
              <a:rPr lang="en-AU" dirty="0">
                <a:solidFill>
                  <a:srgbClr val="000000"/>
                </a:solidFill>
              </a:rPr>
              <a:t>Testing water quality can be useful when;</a:t>
            </a:r>
          </a:p>
          <a:p>
            <a:pPr lvl="1"/>
            <a:r>
              <a:rPr lang="en-AU" dirty="0">
                <a:solidFill>
                  <a:srgbClr val="000000"/>
                </a:solidFill>
              </a:rPr>
              <a:t>New water source or you notice a change in supply.</a:t>
            </a:r>
          </a:p>
          <a:p>
            <a:r>
              <a:rPr lang="en-AU" dirty="0">
                <a:solidFill>
                  <a:srgbClr val="000000"/>
                </a:solidFill>
              </a:rPr>
              <a:t>Reducing sediment and nutrient runoff helps maintain water quality;</a:t>
            </a:r>
          </a:p>
          <a:p>
            <a:pPr lvl="1"/>
            <a:r>
              <a:rPr lang="en-AU" dirty="0">
                <a:solidFill>
                  <a:srgbClr val="000000"/>
                </a:solidFill>
              </a:rPr>
              <a:t>Stock exclusion from water sources and rivers</a:t>
            </a:r>
          </a:p>
          <a:p>
            <a:pPr lvl="1"/>
            <a:r>
              <a:rPr lang="en-AU" dirty="0">
                <a:solidFill>
                  <a:srgbClr val="000000"/>
                </a:solidFill>
              </a:rPr>
              <a:t>Fertiliser management to avoid applying to wet soils or before rainfall events.</a:t>
            </a:r>
          </a:p>
          <a:p>
            <a:pPr lvl="1"/>
            <a:endParaRPr lang="en-AU" dirty="0">
              <a:solidFill>
                <a:srgbClr val="000000"/>
              </a:solidFill>
            </a:endParaRPr>
          </a:p>
          <a:p>
            <a:pPr lvl="1"/>
            <a:endParaRPr lang="en-AU" dirty="0">
              <a:solidFill>
                <a:srgbClr val="000000"/>
              </a:solidFill>
            </a:endParaRPr>
          </a:p>
          <a:p>
            <a:pPr marL="0" indent="0">
              <a:buNone/>
            </a:pPr>
            <a:endParaRPr lang="en-US" dirty="0"/>
          </a:p>
        </p:txBody>
      </p:sp>
    </p:spTree>
    <p:extLst>
      <p:ext uri="{BB962C8B-B14F-4D97-AF65-F5344CB8AC3E}">
        <p14:creationId xmlns:p14="http://schemas.microsoft.com/office/powerpoint/2010/main" val="1311185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776D2-9C9B-4DB2-8994-F8BD442B17FC}"/>
              </a:ext>
            </a:extLst>
          </p:cNvPr>
          <p:cNvSpPr>
            <a:spLocks noGrp="1"/>
          </p:cNvSpPr>
          <p:nvPr>
            <p:ph type="title"/>
          </p:nvPr>
        </p:nvSpPr>
        <p:spPr/>
        <p:txBody>
          <a:bodyPr/>
          <a:lstStyle/>
          <a:p>
            <a:r>
              <a:rPr lang="en-AU" dirty="0"/>
              <a:t>Water reliability and change</a:t>
            </a:r>
          </a:p>
        </p:txBody>
      </p:sp>
      <p:graphicFrame>
        <p:nvGraphicFramePr>
          <p:cNvPr id="4" name="Content Placeholder 3">
            <a:extLst>
              <a:ext uri="{FF2B5EF4-FFF2-40B4-BE49-F238E27FC236}">
                <a16:creationId xmlns:a16="http://schemas.microsoft.com/office/drawing/2014/main" id="{11DC377C-2A26-4C3A-AC3E-3D8C7F1DE9AE}"/>
              </a:ext>
            </a:extLst>
          </p:cNvPr>
          <p:cNvGraphicFramePr>
            <a:graphicFrameLocks/>
          </p:cNvGraphicFramePr>
          <p:nvPr>
            <p:extLst>
              <p:ext uri="{D42A27DB-BD31-4B8C-83A1-F6EECF244321}">
                <p14:modId xmlns:p14="http://schemas.microsoft.com/office/powerpoint/2010/main" val="584613044"/>
              </p:ext>
            </p:extLst>
          </p:nvPr>
        </p:nvGraphicFramePr>
        <p:xfrm>
          <a:off x="457200" y="1318437"/>
          <a:ext cx="8229600" cy="4667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2698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A8C26-6FFB-43BB-B69E-1C8EBF950B7F}"/>
              </a:ext>
            </a:extLst>
          </p:cNvPr>
          <p:cNvSpPr>
            <a:spLocks noGrp="1"/>
          </p:cNvSpPr>
          <p:nvPr>
            <p:ph type="title"/>
          </p:nvPr>
        </p:nvSpPr>
        <p:spPr/>
        <p:txBody>
          <a:bodyPr/>
          <a:lstStyle/>
          <a:p>
            <a:r>
              <a:rPr lang="en-AU" dirty="0"/>
              <a:t>Melbourne Water – Rural Land Program</a:t>
            </a:r>
          </a:p>
        </p:txBody>
      </p:sp>
      <p:sp>
        <p:nvSpPr>
          <p:cNvPr id="4" name="Content Placeholder 3">
            <a:extLst>
              <a:ext uri="{FF2B5EF4-FFF2-40B4-BE49-F238E27FC236}">
                <a16:creationId xmlns:a16="http://schemas.microsoft.com/office/drawing/2014/main" id="{4A70F66F-B243-41CE-89C7-08F8E7ECBBE4}"/>
              </a:ext>
            </a:extLst>
          </p:cNvPr>
          <p:cNvSpPr>
            <a:spLocks noGrp="1"/>
          </p:cNvSpPr>
          <p:nvPr>
            <p:ph sz="half" idx="2"/>
          </p:nvPr>
        </p:nvSpPr>
        <p:spPr>
          <a:xfrm>
            <a:off x="5528930" y="1727790"/>
            <a:ext cx="3157870" cy="4405649"/>
          </a:xfrm>
        </p:spPr>
        <p:txBody>
          <a:bodyPr>
            <a:normAutofit fontScale="92500" lnSpcReduction="10000"/>
          </a:bodyPr>
          <a:lstStyle/>
          <a:p>
            <a:r>
              <a:rPr lang="en-AU" dirty="0"/>
              <a:t>Incentives available through Melbourne Water to reduce nutrient runoff and improve water quality.</a:t>
            </a:r>
          </a:p>
          <a:p>
            <a:r>
              <a:rPr lang="en-AU" dirty="0"/>
              <a:t>E.g. upgrading effluent systems, fencing gullies, wetlands, fencing to land class, upgrading drainage associated with tracks.</a:t>
            </a:r>
          </a:p>
        </p:txBody>
      </p:sp>
      <p:pic>
        <p:nvPicPr>
          <p:cNvPr id="6" name="Picture 5">
            <a:extLst>
              <a:ext uri="{FF2B5EF4-FFF2-40B4-BE49-F238E27FC236}">
                <a16:creationId xmlns:a16="http://schemas.microsoft.com/office/drawing/2014/main" id="{1066D7A5-93D4-465F-BE58-ECF26B34F21F}"/>
              </a:ext>
            </a:extLst>
          </p:cNvPr>
          <p:cNvPicPr>
            <a:picLocks noChangeAspect="1"/>
          </p:cNvPicPr>
          <p:nvPr/>
        </p:nvPicPr>
        <p:blipFill rotWithShape="1">
          <a:blip r:embed="rId3"/>
          <a:srcRect r="4147"/>
          <a:stretch/>
        </p:blipFill>
        <p:spPr>
          <a:xfrm>
            <a:off x="407393" y="1600199"/>
            <a:ext cx="4865291" cy="4405649"/>
          </a:xfrm>
          <a:prstGeom prst="rect">
            <a:avLst/>
          </a:prstGeom>
        </p:spPr>
      </p:pic>
    </p:spTree>
    <p:extLst>
      <p:ext uri="{BB962C8B-B14F-4D97-AF65-F5344CB8AC3E}">
        <p14:creationId xmlns:p14="http://schemas.microsoft.com/office/powerpoint/2010/main" val="2095568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a:xfrm>
            <a:off x="757791" y="548680"/>
            <a:ext cx="8362950" cy="1287463"/>
          </a:xfrm>
        </p:spPr>
        <p:txBody>
          <a:bodyPr/>
          <a:lstStyle/>
          <a:p>
            <a:r>
              <a:rPr lang="en-AU" sz="4000" dirty="0">
                <a:solidFill>
                  <a:schemeClr val="accent6">
                    <a:lumMod val="50000"/>
                  </a:schemeClr>
                </a:solidFill>
              </a:rPr>
              <a:t>Questions?</a:t>
            </a:r>
          </a:p>
        </p:txBody>
      </p:sp>
      <p:sp>
        <p:nvSpPr>
          <p:cNvPr id="2" name="TextBox 1"/>
          <p:cNvSpPr txBox="1"/>
          <p:nvPr/>
        </p:nvSpPr>
        <p:spPr>
          <a:xfrm>
            <a:off x="827584" y="1646178"/>
            <a:ext cx="6624736" cy="4401205"/>
          </a:xfrm>
          <a:prstGeom prst="rect">
            <a:avLst/>
          </a:prstGeom>
          <a:noFill/>
        </p:spPr>
        <p:txBody>
          <a:bodyPr wrap="square" rtlCol="0">
            <a:spAutoFit/>
          </a:bodyPr>
          <a:lstStyle/>
          <a:p>
            <a:r>
              <a:rPr lang="en-AU" sz="2800" dirty="0"/>
              <a:t>Farm Water Calculator</a:t>
            </a:r>
          </a:p>
          <a:p>
            <a:r>
              <a:rPr lang="en-AU" sz="2800" dirty="0">
                <a:hlinkClick r:id="rId3"/>
              </a:rPr>
              <a:t>http://www.agriculture.vic.gov.au</a:t>
            </a:r>
            <a:r>
              <a:rPr lang="en-AU" sz="2800" dirty="0"/>
              <a:t> then search ‘farm water calculator’</a:t>
            </a:r>
          </a:p>
          <a:p>
            <a:endParaRPr lang="en-AU" sz="2800" dirty="0"/>
          </a:p>
          <a:p>
            <a:r>
              <a:rPr lang="en-AU" sz="2800" dirty="0"/>
              <a:t>Southern Rural Water</a:t>
            </a:r>
          </a:p>
          <a:p>
            <a:r>
              <a:rPr lang="en-AU" sz="2800" dirty="0">
                <a:hlinkClick r:id="rId4"/>
              </a:rPr>
              <a:t>http://www.srw.com.au/</a:t>
            </a:r>
            <a:endParaRPr lang="en-AU" sz="2800" dirty="0"/>
          </a:p>
          <a:p>
            <a:endParaRPr lang="en-AU" sz="2800" dirty="0">
              <a:highlight>
                <a:srgbClr val="FFFF00"/>
              </a:highlight>
            </a:endParaRPr>
          </a:p>
          <a:p>
            <a:r>
              <a:rPr lang="en-AU" sz="2800" dirty="0"/>
              <a:t>Melbourne Water Rural Land Program</a:t>
            </a:r>
          </a:p>
          <a:p>
            <a:r>
              <a:rPr lang="en-AU" sz="2800" dirty="0">
                <a:hlinkClick r:id="rId5"/>
              </a:rPr>
              <a:t>http://www.melbournewater.com.au</a:t>
            </a:r>
            <a:r>
              <a:rPr lang="en-AU" sz="2800" dirty="0"/>
              <a:t> </a:t>
            </a:r>
          </a:p>
          <a:p>
            <a:r>
              <a:rPr lang="en-AU" sz="2800" dirty="0"/>
              <a:t>search ‘Rural Land Program’</a:t>
            </a:r>
          </a:p>
        </p:txBody>
      </p:sp>
    </p:spTree>
    <p:extLst>
      <p:ext uri="{BB962C8B-B14F-4D97-AF65-F5344CB8AC3E}">
        <p14:creationId xmlns:p14="http://schemas.microsoft.com/office/powerpoint/2010/main" val="3483266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Ensure a reliable supply through maintaining and protecting water quality</a:t>
            </a:r>
          </a:p>
        </p:txBody>
      </p:sp>
      <p:sp>
        <p:nvSpPr>
          <p:cNvPr id="4" name="Content Placeholder 3"/>
          <p:cNvSpPr>
            <a:spLocks noGrp="1"/>
          </p:cNvSpPr>
          <p:nvPr>
            <p:ph sz="half" idx="2"/>
          </p:nvPr>
        </p:nvSpPr>
        <p:spPr>
          <a:xfrm>
            <a:off x="4648200" y="1693719"/>
            <a:ext cx="4304414" cy="5026058"/>
          </a:xfrm>
        </p:spPr>
        <p:txBody>
          <a:bodyPr>
            <a:normAutofit fontScale="85000" lnSpcReduction="10000"/>
          </a:bodyPr>
          <a:lstStyle/>
          <a:p>
            <a:r>
              <a:rPr lang="en-AU" dirty="0"/>
              <a:t>Stock exclusion from waterways and dams can helps to maintain water quality by:</a:t>
            </a:r>
          </a:p>
          <a:p>
            <a:pPr lvl="1"/>
            <a:r>
              <a:rPr lang="en-AU" dirty="0"/>
              <a:t>Reducing bank erosion, direct deposition of manure and urine;</a:t>
            </a:r>
          </a:p>
          <a:p>
            <a:pPr lvl="1"/>
            <a:r>
              <a:rPr lang="en-AU" dirty="0"/>
              <a:t>Trapping sediments in vegetation before reaching the water.</a:t>
            </a:r>
          </a:p>
          <a:p>
            <a:r>
              <a:rPr lang="en-AU" dirty="0"/>
              <a:t>It also prevents animals from getting bogged and potentially dying.</a:t>
            </a:r>
          </a:p>
          <a:p>
            <a:r>
              <a:rPr lang="en-AU" dirty="0"/>
              <a:t>Stock prefer to drink from troughs.</a:t>
            </a:r>
          </a:p>
          <a:p>
            <a:r>
              <a:rPr lang="en-AU" dirty="0"/>
              <a:t>Avoiding applying fertiliser to wet soils or before heavy rainfall will help to prevent nutrient loss.</a:t>
            </a:r>
          </a:p>
          <a:p>
            <a:endParaRPr lang="en-AU" dirty="0"/>
          </a:p>
        </p:txBody>
      </p:sp>
      <p:pic>
        <p:nvPicPr>
          <p:cNvPr id="5" name="Picture 4" descr="A grassy field with trees in the background&#10;&#10;Description automatically generated">
            <a:extLst>
              <a:ext uri="{FF2B5EF4-FFF2-40B4-BE49-F238E27FC236}">
                <a16:creationId xmlns:a16="http://schemas.microsoft.com/office/drawing/2014/main" id="{722B4E32-4925-4F4E-9652-50D81006FCBA}"/>
              </a:ext>
            </a:extLst>
          </p:cNvPr>
          <p:cNvPicPr>
            <a:picLocks noChangeAspect="1"/>
          </p:cNvPicPr>
          <p:nvPr/>
        </p:nvPicPr>
        <p:blipFill rotWithShape="1">
          <a:blip r:embed="rId2"/>
          <a:srcRect l="31522" r="13759" b="20065"/>
          <a:stretch/>
        </p:blipFill>
        <p:spPr>
          <a:xfrm>
            <a:off x="457200" y="1674569"/>
            <a:ext cx="4038600" cy="4424799"/>
          </a:xfrm>
          <a:prstGeom prst="rect">
            <a:avLst/>
          </a:prstGeom>
        </p:spPr>
      </p:pic>
    </p:spTree>
    <p:extLst>
      <p:ext uri="{BB962C8B-B14F-4D97-AF65-F5344CB8AC3E}">
        <p14:creationId xmlns:p14="http://schemas.microsoft.com/office/powerpoint/2010/main" val="359248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EE495-CDB4-4C28-99E1-A72F5143360D}"/>
              </a:ext>
            </a:extLst>
          </p:cNvPr>
          <p:cNvSpPr>
            <a:spLocks noGrp="1"/>
          </p:cNvSpPr>
          <p:nvPr>
            <p:ph type="title"/>
          </p:nvPr>
        </p:nvSpPr>
        <p:spPr/>
        <p:txBody>
          <a:bodyPr/>
          <a:lstStyle/>
          <a:p>
            <a:r>
              <a:rPr lang="en-AU" dirty="0"/>
              <a:t>Understanding and planning for floods</a:t>
            </a:r>
          </a:p>
        </p:txBody>
      </p:sp>
      <p:sp>
        <p:nvSpPr>
          <p:cNvPr id="4" name="Content Placeholder 3">
            <a:extLst>
              <a:ext uri="{FF2B5EF4-FFF2-40B4-BE49-F238E27FC236}">
                <a16:creationId xmlns:a16="http://schemas.microsoft.com/office/drawing/2014/main" id="{2D4A6E07-D00A-45DF-A9F8-AC8C54E09819}"/>
              </a:ext>
            </a:extLst>
          </p:cNvPr>
          <p:cNvSpPr>
            <a:spLocks noGrp="1"/>
          </p:cNvSpPr>
          <p:nvPr>
            <p:ph sz="half" idx="2"/>
          </p:nvPr>
        </p:nvSpPr>
        <p:spPr>
          <a:xfrm>
            <a:off x="5794744" y="1600200"/>
            <a:ext cx="3157870" cy="4405649"/>
          </a:xfrm>
        </p:spPr>
        <p:txBody>
          <a:bodyPr/>
          <a:lstStyle/>
          <a:p>
            <a:pPr marL="0" indent="0">
              <a:buNone/>
            </a:pPr>
            <a:r>
              <a:rPr lang="en-AU" b="1" u="sng" dirty="0"/>
              <a:t>VicPlan</a:t>
            </a:r>
          </a:p>
          <a:p>
            <a:r>
              <a:rPr lang="en-AU" dirty="0"/>
              <a:t>Land subject to inundation overlay</a:t>
            </a:r>
          </a:p>
          <a:p>
            <a:r>
              <a:rPr lang="en-AU" dirty="0"/>
              <a:t>1:100 year flood level</a:t>
            </a:r>
          </a:p>
          <a:p>
            <a:r>
              <a:rPr lang="en-AU" dirty="0"/>
              <a:t>Web:</a:t>
            </a:r>
          </a:p>
          <a:p>
            <a:pPr lvl="1"/>
            <a:r>
              <a:rPr lang="en-AU" dirty="0"/>
              <a:t>Planning.vic.gov.au</a:t>
            </a:r>
          </a:p>
          <a:p>
            <a:endParaRPr lang="en-AU" dirty="0"/>
          </a:p>
        </p:txBody>
      </p:sp>
      <p:pic>
        <p:nvPicPr>
          <p:cNvPr id="5" name="Picture 4">
            <a:extLst>
              <a:ext uri="{FF2B5EF4-FFF2-40B4-BE49-F238E27FC236}">
                <a16:creationId xmlns:a16="http://schemas.microsoft.com/office/drawing/2014/main" id="{FF16244D-AAC0-4026-8CA4-7B02B460A072}"/>
              </a:ext>
            </a:extLst>
          </p:cNvPr>
          <p:cNvPicPr>
            <a:picLocks noChangeAspect="1"/>
          </p:cNvPicPr>
          <p:nvPr/>
        </p:nvPicPr>
        <p:blipFill>
          <a:blip r:embed="rId2"/>
          <a:stretch>
            <a:fillRect/>
          </a:stretch>
        </p:blipFill>
        <p:spPr>
          <a:xfrm>
            <a:off x="376013" y="1600200"/>
            <a:ext cx="5174182" cy="4593465"/>
          </a:xfrm>
          <a:prstGeom prst="rect">
            <a:avLst/>
          </a:prstGeom>
        </p:spPr>
      </p:pic>
    </p:spTree>
    <p:extLst>
      <p:ext uri="{BB962C8B-B14F-4D97-AF65-F5344CB8AC3E}">
        <p14:creationId xmlns:p14="http://schemas.microsoft.com/office/powerpoint/2010/main" val="1711683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76514" name="Rectangle 2"/>
          <p:cNvSpPr>
            <a:spLocks noGrp="1" noChangeArrowheads="1"/>
          </p:cNvSpPr>
          <p:nvPr>
            <p:ph type="title"/>
          </p:nvPr>
        </p:nvSpPr>
        <p:spPr>
          <a:xfrm>
            <a:off x="468313" y="333375"/>
            <a:ext cx="8362950" cy="649288"/>
          </a:xfrm>
        </p:spPr>
        <p:txBody>
          <a:bodyPr/>
          <a:lstStyle/>
          <a:p>
            <a:r>
              <a:rPr lang="en-AU" sz="3600" dirty="0"/>
              <a:t>Stock drinking quality and salinity</a:t>
            </a:r>
            <a:endParaRPr lang="en-AU" sz="3600" b="1" dirty="0"/>
          </a:p>
        </p:txBody>
      </p:sp>
      <p:sp>
        <p:nvSpPr>
          <p:cNvPr id="576515" name="Text Box 3"/>
          <p:cNvSpPr txBox="1">
            <a:spLocks noChangeArrowheads="1"/>
          </p:cNvSpPr>
          <p:nvPr/>
        </p:nvSpPr>
        <p:spPr bwMode="auto">
          <a:xfrm>
            <a:off x="1189038" y="2381250"/>
            <a:ext cx="7127875" cy="1004888"/>
          </a:xfrm>
          <a:prstGeom prst="rect">
            <a:avLst/>
          </a:prstGeom>
          <a:noFill/>
          <a:ln>
            <a:noFill/>
          </a:ln>
          <a:effectLst/>
          <a:extLst>
            <a:ext uri="{909E8E84-426E-40DD-AFC4-6F175D3DCCD1}">
              <a14:hiddenFill xmlns:a14="http://schemas.microsoft.com/office/drawing/2010/main">
                <a:solidFill>
                  <a:srgbClr val="006E5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endParaRPr kumimoji="0" lang="en-AU" sz="2400" b="0" i="0" u="none" strike="noStrike" kern="1200" cap="none" spc="0" normalizeH="0" baseline="0" noProof="0">
              <a:ln>
                <a:noFill/>
              </a:ln>
              <a:solidFill>
                <a:srgbClr val="000000"/>
              </a:solidFill>
              <a:effectLst/>
              <a:uLnTx/>
              <a:uFillTx/>
              <a:latin typeface="Lucida Sans" pitchFamily="34" charset="0"/>
              <a:ea typeface="+mn-ea"/>
              <a:cs typeface="+mn-cs"/>
            </a:endParaRPr>
          </a:p>
          <a:p>
            <a:pPr marL="0" marR="0" lvl="0" indent="0" algn="l" defTabSz="457200" rtl="0" eaLnBrk="0" fontAlgn="auto" latinLnBrk="0" hangingPunct="0">
              <a:lnSpc>
                <a:spcPct val="100000"/>
              </a:lnSpc>
              <a:spcBef>
                <a:spcPct val="50000"/>
              </a:spcBef>
              <a:spcAft>
                <a:spcPts val="0"/>
              </a:spcAft>
              <a:buClrTx/>
              <a:buSzTx/>
              <a:buFontTx/>
              <a:buNone/>
              <a:tabLst/>
              <a:defRPr/>
            </a:pPr>
            <a:endParaRPr kumimoji="0" lang="en-AU" sz="2400" b="0" i="0" u="none" strike="noStrike" kern="1200" cap="none" spc="0" normalizeH="0" baseline="0" noProof="0">
              <a:ln>
                <a:noFill/>
              </a:ln>
              <a:solidFill>
                <a:srgbClr val="000000"/>
              </a:solidFill>
              <a:effectLst/>
              <a:uLnTx/>
              <a:uFillTx/>
              <a:latin typeface="Lucida Sans" pitchFamily="34" charset="0"/>
              <a:ea typeface="+mn-ea"/>
              <a:cs typeface="+mn-cs"/>
            </a:endParaRPr>
          </a:p>
        </p:txBody>
      </p:sp>
      <p:graphicFrame>
        <p:nvGraphicFramePr>
          <p:cNvPr id="576516" name="Group 4"/>
          <p:cNvGraphicFramePr>
            <a:graphicFrameLocks noGrp="1"/>
          </p:cNvGraphicFramePr>
          <p:nvPr>
            <p:ph idx="1"/>
          </p:nvPr>
        </p:nvGraphicFramePr>
        <p:xfrm>
          <a:off x="395288" y="1125538"/>
          <a:ext cx="8362950" cy="4708526"/>
        </p:xfrm>
        <a:graphic>
          <a:graphicData uri="http://schemas.openxmlformats.org/drawingml/2006/table">
            <a:tbl>
              <a:tblPr/>
              <a:tblGrid>
                <a:gridCol w="2157412">
                  <a:extLst>
                    <a:ext uri="{9D8B030D-6E8A-4147-A177-3AD203B41FA5}">
                      <a16:colId xmlns:a16="http://schemas.microsoft.com/office/drawing/2014/main" val="20000"/>
                    </a:ext>
                  </a:extLst>
                </a:gridCol>
                <a:gridCol w="1660525">
                  <a:extLst>
                    <a:ext uri="{9D8B030D-6E8A-4147-A177-3AD203B41FA5}">
                      <a16:colId xmlns:a16="http://schemas.microsoft.com/office/drawing/2014/main" val="20001"/>
                    </a:ext>
                  </a:extLst>
                </a:gridCol>
                <a:gridCol w="1557338">
                  <a:extLst>
                    <a:ext uri="{9D8B030D-6E8A-4147-A177-3AD203B41FA5}">
                      <a16:colId xmlns:a16="http://schemas.microsoft.com/office/drawing/2014/main" val="20002"/>
                    </a:ext>
                  </a:extLst>
                </a:gridCol>
                <a:gridCol w="1436687">
                  <a:extLst>
                    <a:ext uri="{9D8B030D-6E8A-4147-A177-3AD203B41FA5}">
                      <a16:colId xmlns:a16="http://schemas.microsoft.com/office/drawing/2014/main" val="20003"/>
                    </a:ext>
                  </a:extLst>
                </a:gridCol>
                <a:gridCol w="1550988">
                  <a:extLst>
                    <a:ext uri="{9D8B030D-6E8A-4147-A177-3AD203B41FA5}">
                      <a16:colId xmlns:a16="http://schemas.microsoft.com/office/drawing/2014/main" val="20004"/>
                    </a:ext>
                  </a:extLst>
                </a:gridCol>
              </a:tblGrid>
              <a:tr h="371475">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Times New Roman" pitchFamily="18" charset="0"/>
                          <a:cs typeface="Arial" charset="0"/>
                        </a:rPr>
                        <a:t>Salinity Tolerance Levels for Stock Drinking Water</a:t>
                      </a:r>
                      <a:endParaRPr kumimoji="0" lang="en-AU" sz="1800" b="0" i="0" u="none" strike="noStrike" cap="none" normalizeH="0" baseline="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000"/>
                  </a:ext>
                </a:extLst>
              </a:tr>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 Production decline begins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AU"/>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 Maximum allowable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AU"/>
                    </a:p>
                  </a:txBody>
                  <a:tcPr/>
                </a:tc>
                <a:extLst>
                  <a:ext uri="{0D108BD9-81ED-4DB2-BD59-A6C34878D82A}">
                    <a16:rowId xmlns:a16="http://schemas.microsoft.com/office/drawing/2014/main" val="10001"/>
                  </a:ext>
                </a:extLst>
              </a:tr>
              <a:tr h="485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EC (ųS/cm)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mg/l (or ppm)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EC (ųS/cm)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Times New Roman" pitchFamily="18" charset="0"/>
                          <a:cs typeface="Arial" charset="0"/>
                        </a:rPr>
                        <a:t>mg/l (or ppm)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Lactating Ewes, Weaners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6000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3800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6400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1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Sheep (dry feed)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9300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6000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21800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14000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9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Beef Cattle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6250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4000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15600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10000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9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Dairy Cattle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4700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3000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9300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6000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9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Horses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6250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4000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10900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7000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1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Pigs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3100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2000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6250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4000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9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Poultry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3100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2000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6250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Times New Roman" pitchFamily="18" charset="0"/>
                          <a:cs typeface="Arial" charset="0"/>
                        </a:rPr>
                        <a:t>4000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739775">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   Production decline begins: Desirable maximum salt concentration for healthy growth</a:t>
                      </a:r>
                      <a:endParaRPr kumimoji="0" lang="en-AU" sz="1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 Maximum: maximum salt concentration that may be safe for limited periods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Times New Roman" pitchFamily="18" charset="0"/>
                          <a:cs typeface="Arial" charset="0"/>
                        </a:rPr>
                        <a:t>Source    Victorian Department of Primary Industries</a:t>
                      </a:r>
                      <a:endParaRPr kumimoji="0" lang="en-AU" sz="14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19509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F49BBE-0FD3-4A7D-B59A-19575EA3E2D6}"/>
              </a:ext>
            </a:extLst>
          </p:cNvPr>
          <p:cNvSpPr/>
          <p:nvPr/>
        </p:nvSpPr>
        <p:spPr>
          <a:xfrm>
            <a:off x="-1" y="-52729"/>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3DAE415E-7D47-4EDE-A0C1-9FFF9ED0D6AB}"/>
              </a:ext>
            </a:extLst>
          </p:cNvPr>
          <p:cNvPicPr>
            <a:picLocks noChangeAspect="1"/>
          </p:cNvPicPr>
          <p:nvPr/>
        </p:nvPicPr>
        <p:blipFill rotWithShape="1">
          <a:blip r:embed="rId3"/>
          <a:srcRect l="3747" t="6967" r="30972" b="3640"/>
          <a:stretch/>
        </p:blipFill>
        <p:spPr>
          <a:xfrm>
            <a:off x="1562985" y="-105458"/>
            <a:ext cx="6018029" cy="6963458"/>
          </a:xfrm>
          <a:prstGeom prst="rect">
            <a:avLst/>
          </a:prstGeom>
        </p:spPr>
      </p:pic>
      <p:sp>
        <p:nvSpPr>
          <p:cNvPr id="5" name="TextBox 4">
            <a:extLst>
              <a:ext uri="{FF2B5EF4-FFF2-40B4-BE49-F238E27FC236}">
                <a16:creationId xmlns:a16="http://schemas.microsoft.com/office/drawing/2014/main" id="{FBE55CE1-C1ED-4968-B261-3823B2A1F223}"/>
              </a:ext>
            </a:extLst>
          </p:cNvPr>
          <p:cNvSpPr txBox="1"/>
          <p:nvPr/>
        </p:nvSpPr>
        <p:spPr>
          <a:xfrm>
            <a:off x="148855" y="6046806"/>
            <a:ext cx="5699051" cy="523220"/>
          </a:xfrm>
          <a:prstGeom prst="rect">
            <a:avLst/>
          </a:prstGeom>
          <a:noFill/>
        </p:spPr>
        <p:txBody>
          <a:bodyPr wrap="square" rtlCol="0">
            <a:spAutoFit/>
          </a:bodyPr>
          <a:lstStyle/>
          <a:p>
            <a:r>
              <a:rPr lang="en-AU" sz="1400" dirty="0">
                <a:hlinkClick r:id="rId4">
                  <a:extLst>
                    <a:ext uri="{A12FA001-AC4F-418D-AE19-62706E023703}">
                      <ahyp:hlinkClr xmlns:ahyp="http://schemas.microsoft.com/office/drawing/2018/hyperlinkcolor" val="tx"/>
                    </a:ext>
                  </a:extLst>
                </a:hlinkClick>
              </a:rPr>
              <a:t>https://www.water.vic.gov.au/__data/assets/pdf_file/0018/63270/NRSWS-Full-Document.pdf</a:t>
            </a:r>
            <a:endParaRPr lang="en-AU" sz="1400" dirty="0"/>
          </a:p>
        </p:txBody>
      </p:sp>
    </p:spTree>
    <p:extLst>
      <p:ext uri="{BB962C8B-B14F-4D97-AF65-F5344CB8AC3E}">
        <p14:creationId xmlns:p14="http://schemas.microsoft.com/office/powerpoint/2010/main" val="871730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p:txBody>
          <a:bodyPr/>
          <a:lstStyle/>
          <a:p>
            <a:r>
              <a:rPr lang="en-AU"/>
              <a:t>Water quality</a:t>
            </a:r>
          </a:p>
        </p:txBody>
      </p:sp>
      <p:sp>
        <p:nvSpPr>
          <p:cNvPr id="534531" name="Rectangle 3"/>
          <p:cNvSpPr>
            <a:spLocks noGrp="1" noChangeArrowheads="1"/>
          </p:cNvSpPr>
          <p:nvPr>
            <p:ph type="body" idx="1"/>
          </p:nvPr>
        </p:nvSpPr>
        <p:spPr>
          <a:xfrm>
            <a:off x="755576" y="1556792"/>
            <a:ext cx="8003232" cy="4858446"/>
          </a:xfrm>
        </p:spPr>
        <p:txBody>
          <a:bodyPr>
            <a:normAutofit/>
          </a:bodyPr>
          <a:lstStyle/>
          <a:p>
            <a:pPr>
              <a:buFontTx/>
              <a:buChar char="•"/>
            </a:pPr>
            <a:r>
              <a:rPr lang="en-AU" dirty="0">
                <a:solidFill>
                  <a:srgbClr val="000000"/>
                </a:solidFill>
              </a:rPr>
              <a:t>Water quality testing can be useful when:</a:t>
            </a:r>
          </a:p>
          <a:p>
            <a:pPr lvl="1">
              <a:buFontTx/>
              <a:buChar char="•"/>
            </a:pPr>
            <a:r>
              <a:rPr lang="en-AU" dirty="0">
                <a:solidFill>
                  <a:srgbClr val="000000"/>
                </a:solidFill>
              </a:rPr>
              <a:t>You notice a change in the water supply</a:t>
            </a:r>
          </a:p>
          <a:p>
            <a:pPr lvl="1">
              <a:buFontTx/>
              <a:buChar char="•"/>
            </a:pPr>
            <a:r>
              <a:rPr lang="en-AU" dirty="0">
                <a:solidFill>
                  <a:srgbClr val="000000"/>
                </a:solidFill>
              </a:rPr>
              <a:t>Investigating a new water supply especially groundwater</a:t>
            </a:r>
          </a:p>
          <a:p>
            <a:pPr lvl="2">
              <a:buFontTx/>
              <a:buChar char="•"/>
            </a:pPr>
            <a:r>
              <a:rPr lang="en-AU" dirty="0">
                <a:solidFill>
                  <a:srgbClr val="000000"/>
                </a:solidFill>
              </a:rPr>
              <a:t>Groundwater can be of poorer quality in parts of Gippsland especially salinity, hardness and iron levels.</a:t>
            </a:r>
          </a:p>
          <a:p>
            <a:pPr marL="457200" lvl="1" indent="0">
              <a:buNone/>
            </a:pPr>
            <a:endParaRPr lang="en-AU" dirty="0">
              <a:solidFill>
                <a:srgbClr val="000000"/>
              </a:solidFill>
            </a:endParaRPr>
          </a:p>
          <a:p>
            <a:pPr>
              <a:buFontTx/>
              <a:buChar char="•"/>
            </a:pPr>
            <a:r>
              <a:rPr lang="en-AU" dirty="0">
                <a:solidFill>
                  <a:srgbClr val="000000"/>
                </a:solidFill>
              </a:rPr>
              <a:t>Water quality testing can be undertaken for:</a:t>
            </a:r>
          </a:p>
          <a:p>
            <a:pPr lvl="1">
              <a:buFontTx/>
              <a:buChar char="•"/>
            </a:pPr>
            <a:r>
              <a:rPr lang="en-AU" dirty="0">
                <a:solidFill>
                  <a:srgbClr val="000000"/>
                </a:solidFill>
              </a:rPr>
              <a:t>pH, Total Dissolved Salts (salinity), hardness, iron, some particular ions (Cl, Mg), turbidity), nutrients (N &amp; P)</a:t>
            </a:r>
          </a:p>
          <a:p>
            <a:pPr lvl="1">
              <a:buFontTx/>
              <a:buChar char="•"/>
            </a:pPr>
            <a:r>
              <a:rPr lang="en-AU" dirty="0">
                <a:solidFill>
                  <a:srgbClr val="000000"/>
                </a:solidFill>
              </a:rPr>
              <a:t>E.coli, blue green algae, iron bacteria can also be tested for but require specific sampling procedures.  </a:t>
            </a:r>
          </a:p>
          <a:p>
            <a:pPr lvl="1"/>
            <a:endParaRPr lang="en-AU" dirty="0">
              <a:solidFill>
                <a:srgbClr val="000000"/>
              </a:solidFill>
            </a:endParaRPr>
          </a:p>
          <a:p>
            <a:endParaRPr lang="en-AU" dirty="0"/>
          </a:p>
        </p:txBody>
      </p:sp>
    </p:spTree>
    <p:extLst>
      <p:ext uri="{BB962C8B-B14F-4D97-AF65-F5344CB8AC3E}">
        <p14:creationId xmlns:p14="http://schemas.microsoft.com/office/powerpoint/2010/main" val="3366680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97B1D20-5478-4C03-B9A1-3CDB1E85FC5E}"/>
              </a:ext>
            </a:extLst>
          </p:cNvPr>
          <p:cNvGraphicFramePr>
            <a:graphicFrameLocks noGrp="1"/>
          </p:cNvGraphicFramePr>
          <p:nvPr>
            <p:ph idx="1"/>
            <p:extLst>
              <p:ext uri="{D42A27DB-BD31-4B8C-83A1-F6EECF244321}">
                <p14:modId xmlns:p14="http://schemas.microsoft.com/office/powerpoint/2010/main" val="814957139"/>
              </p:ext>
            </p:extLst>
          </p:nvPr>
        </p:nvGraphicFramePr>
        <p:xfrm>
          <a:off x="372139" y="1073889"/>
          <a:ext cx="8229600" cy="4690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3650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D8CA-E9AA-4177-97D3-0FD7001CCFD5}"/>
              </a:ext>
            </a:extLst>
          </p:cNvPr>
          <p:cNvSpPr>
            <a:spLocks noGrp="1"/>
          </p:cNvSpPr>
          <p:nvPr>
            <p:ph type="title"/>
          </p:nvPr>
        </p:nvSpPr>
        <p:spPr/>
        <p:txBody>
          <a:bodyPr/>
          <a:lstStyle/>
          <a:p>
            <a:r>
              <a:rPr lang="en-AU" dirty="0"/>
              <a:t>Farming System</a:t>
            </a:r>
          </a:p>
        </p:txBody>
      </p:sp>
      <p:sp>
        <p:nvSpPr>
          <p:cNvPr id="3" name="Content Placeholder 2">
            <a:extLst>
              <a:ext uri="{FF2B5EF4-FFF2-40B4-BE49-F238E27FC236}">
                <a16:creationId xmlns:a16="http://schemas.microsoft.com/office/drawing/2014/main" id="{95A9249A-5FDB-4DA2-A08B-6FD7A55EA15E}"/>
              </a:ext>
            </a:extLst>
          </p:cNvPr>
          <p:cNvSpPr>
            <a:spLocks noGrp="1"/>
          </p:cNvSpPr>
          <p:nvPr>
            <p:ph sz="half" idx="1"/>
          </p:nvPr>
        </p:nvSpPr>
        <p:spPr>
          <a:xfrm>
            <a:off x="457200" y="1600200"/>
            <a:ext cx="8229600" cy="4405649"/>
          </a:xfrm>
        </p:spPr>
        <p:txBody>
          <a:bodyPr>
            <a:normAutofit/>
          </a:bodyPr>
          <a:lstStyle/>
          <a:p>
            <a:r>
              <a:rPr lang="en-AU" dirty="0"/>
              <a:t>The home property runs </a:t>
            </a:r>
          </a:p>
          <a:p>
            <a:pPr lvl="1"/>
            <a:r>
              <a:rPr lang="en-AU" dirty="0"/>
              <a:t>320 breeding ewes with lambing starting 1</a:t>
            </a:r>
            <a:r>
              <a:rPr lang="en-AU" baseline="30000" dirty="0"/>
              <a:t>st</a:t>
            </a:r>
            <a:r>
              <a:rPr lang="en-AU" dirty="0"/>
              <a:t> June</a:t>
            </a:r>
          </a:p>
          <a:p>
            <a:pPr lvl="2"/>
            <a:r>
              <a:rPr lang="en-AU" dirty="0"/>
              <a:t>Half sold before end Dec</a:t>
            </a:r>
          </a:p>
          <a:p>
            <a:pPr lvl="2"/>
            <a:r>
              <a:rPr lang="en-AU" dirty="0"/>
              <a:t>Other half sold March-April</a:t>
            </a:r>
          </a:p>
          <a:p>
            <a:pPr lvl="1"/>
            <a:r>
              <a:rPr lang="en-AU" dirty="0"/>
              <a:t>97 one year old heifers and 20 two year old steers/heifers and 3 bulls.</a:t>
            </a:r>
          </a:p>
          <a:p>
            <a:r>
              <a:rPr lang="en-AU" dirty="0"/>
              <a:t>Neighbouring leased properties run</a:t>
            </a:r>
          </a:p>
          <a:p>
            <a:pPr lvl="1"/>
            <a:r>
              <a:rPr lang="en-AU" dirty="0"/>
              <a:t>80 breeding cows and Dargo stock</a:t>
            </a:r>
          </a:p>
          <a:p>
            <a:pPr lvl="1"/>
            <a:r>
              <a:rPr lang="en-AU" dirty="0"/>
              <a:t>Cattle are autumn calving (Feb) </a:t>
            </a:r>
          </a:p>
          <a:p>
            <a:pPr lvl="2"/>
            <a:r>
              <a:rPr lang="en-AU" dirty="0"/>
              <a:t>With milder winters autumn calving is working well</a:t>
            </a:r>
          </a:p>
        </p:txBody>
      </p:sp>
    </p:spTree>
    <p:extLst>
      <p:ext uri="{BB962C8B-B14F-4D97-AF65-F5344CB8AC3E}">
        <p14:creationId xmlns:p14="http://schemas.microsoft.com/office/powerpoint/2010/main" val="1954606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C42-76FF-4164-B232-F234E440AB7D}"/>
              </a:ext>
            </a:extLst>
          </p:cNvPr>
          <p:cNvSpPr>
            <a:spLocks noGrp="1"/>
          </p:cNvSpPr>
          <p:nvPr>
            <p:ph type="title"/>
          </p:nvPr>
        </p:nvSpPr>
        <p:spPr/>
        <p:txBody>
          <a:bodyPr/>
          <a:lstStyle/>
          <a:p>
            <a:r>
              <a:rPr lang="en-AU" dirty="0"/>
              <a:t>The water supply - past</a:t>
            </a:r>
          </a:p>
        </p:txBody>
      </p:sp>
      <p:pic>
        <p:nvPicPr>
          <p:cNvPr id="6" name="Content Placeholder 5" descr="A large green field&#10;&#10;Description automatically generated">
            <a:extLst>
              <a:ext uri="{FF2B5EF4-FFF2-40B4-BE49-F238E27FC236}">
                <a16:creationId xmlns:a16="http://schemas.microsoft.com/office/drawing/2014/main" id="{17FDC54E-3E14-49B0-89AD-A9C747DBFEB1}"/>
              </a:ext>
            </a:extLst>
          </p:cNvPr>
          <p:cNvPicPr>
            <a:picLocks noGrp="1" noChangeAspect="1"/>
          </p:cNvPicPr>
          <p:nvPr>
            <p:ph sz="half" idx="1"/>
          </p:nvPr>
        </p:nvPicPr>
        <p:blipFill rotWithShape="1">
          <a:blip r:embed="rId2"/>
          <a:srcRect l="27529" t="44502" r="45149" b="15072"/>
          <a:stretch/>
        </p:blipFill>
        <p:spPr>
          <a:xfrm>
            <a:off x="457200" y="1600201"/>
            <a:ext cx="4038600" cy="4481622"/>
          </a:xfrm>
        </p:spPr>
      </p:pic>
      <p:sp>
        <p:nvSpPr>
          <p:cNvPr id="4" name="Content Placeholder 3">
            <a:extLst>
              <a:ext uri="{FF2B5EF4-FFF2-40B4-BE49-F238E27FC236}">
                <a16:creationId xmlns:a16="http://schemas.microsoft.com/office/drawing/2014/main" id="{7AEC710D-FD7D-4292-9F8E-69D010F47C2E}"/>
              </a:ext>
            </a:extLst>
          </p:cNvPr>
          <p:cNvSpPr>
            <a:spLocks noGrp="1"/>
          </p:cNvSpPr>
          <p:nvPr>
            <p:ph sz="half" idx="2"/>
          </p:nvPr>
        </p:nvSpPr>
        <p:spPr/>
        <p:txBody>
          <a:bodyPr/>
          <a:lstStyle/>
          <a:p>
            <a:r>
              <a:rPr lang="en-AU" dirty="0"/>
              <a:t>Stock directly accessed dams in paddocks, relying on catchment runoff to fill them.</a:t>
            </a:r>
          </a:p>
          <a:p>
            <a:r>
              <a:rPr lang="en-AU" dirty="0"/>
              <a:t>Town water was used as the primary supply of water during dry periods.</a:t>
            </a:r>
          </a:p>
          <a:p>
            <a:endParaRPr lang="en-AU" dirty="0"/>
          </a:p>
        </p:txBody>
      </p:sp>
    </p:spTree>
    <p:extLst>
      <p:ext uri="{BB962C8B-B14F-4D97-AF65-F5344CB8AC3E}">
        <p14:creationId xmlns:p14="http://schemas.microsoft.com/office/powerpoint/2010/main" val="4275528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dy of water&#10;&#10;Description automatically generated">
            <a:extLst>
              <a:ext uri="{FF2B5EF4-FFF2-40B4-BE49-F238E27FC236}">
                <a16:creationId xmlns:a16="http://schemas.microsoft.com/office/drawing/2014/main" id="{7ABF2F99-B702-4623-8E53-EB0F4C6DC105}"/>
              </a:ext>
            </a:extLst>
          </p:cNvPr>
          <p:cNvPicPr>
            <a:picLocks noChangeAspect="1"/>
          </p:cNvPicPr>
          <p:nvPr/>
        </p:nvPicPr>
        <p:blipFill rotWithShape="1">
          <a:blip r:embed="rId3"/>
          <a:srcRect l="56943" r="1"/>
          <a:stretch/>
        </p:blipFill>
        <p:spPr>
          <a:xfrm>
            <a:off x="2228630" y="1574412"/>
            <a:ext cx="2628260" cy="4578202"/>
          </a:xfrm>
          <a:prstGeom prst="rect">
            <a:avLst/>
          </a:prstGeom>
        </p:spPr>
      </p:pic>
      <p:sp>
        <p:nvSpPr>
          <p:cNvPr id="2" name="Title 1">
            <a:extLst>
              <a:ext uri="{FF2B5EF4-FFF2-40B4-BE49-F238E27FC236}">
                <a16:creationId xmlns:a16="http://schemas.microsoft.com/office/drawing/2014/main" id="{8A75411D-EF00-45F4-A516-AC34FB8C8007}"/>
              </a:ext>
            </a:extLst>
          </p:cNvPr>
          <p:cNvSpPr>
            <a:spLocks noGrp="1"/>
          </p:cNvSpPr>
          <p:nvPr>
            <p:ph type="title"/>
          </p:nvPr>
        </p:nvSpPr>
        <p:spPr/>
        <p:txBody>
          <a:bodyPr/>
          <a:lstStyle/>
          <a:p>
            <a:r>
              <a:rPr lang="en-AU" dirty="0"/>
              <a:t>The water supply - present</a:t>
            </a:r>
          </a:p>
        </p:txBody>
      </p:sp>
      <p:pic>
        <p:nvPicPr>
          <p:cNvPr id="8" name="Picture 7" descr="A picture containing person, man, outdoor, wearing&#10;&#10;Description automatically generated">
            <a:extLst>
              <a:ext uri="{FF2B5EF4-FFF2-40B4-BE49-F238E27FC236}">
                <a16:creationId xmlns:a16="http://schemas.microsoft.com/office/drawing/2014/main" id="{CEFF3932-106C-496C-867A-7D4AEB29095A}"/>
              </a:ext>
            </a:extLst>
          </p:cNvPr>
          <p:cNvPicPr>
            <a:picLocks noChangeAspect="1"/>
          </p:cNvPicPr>
          <p:nvPr/>
        </p:nvPicPr>
        <p:blipFill rotWithShape="1">
          <a:blip r:embed="rId4"/>
          <a:srcRect t="19166" b="12422"/>
          <a:stretch/>
        </p:blipFill>
        <p:spPr>
          <a:xfrm rot="5400000">
            <a:off x="-615361" y="2819525"/>
            <a:ext cx="4405649" cy="2260528"/>
          </a:xfrm>
          <a:prstGeom prst="rect">
            <a:avLst/>
          </a:prstGeom>
        </p:spPr>
      </p:pic>
      <p:pic>
        <p:nvPicPr>
          <p:cNvPr id="6" name="Content Placeholder 5" descr="A picture containing outdoor, grass, building, green&#10;&#10;Description automatically generated">
            <a:extLst>
              <a:ext uri="{FF2B5EF4-FFF2-40B4-BE49-F238E27FC236}">
                <a16:creationId xmlns:a16="http://schemas.microsoft.com/office/drawing/2014/main" id="{79E03905-64BB-41E1-8DE6-56EF94E9A5F9}"/>
              </a:ext>
            </a:extLst>
          </p:cNvPr>
          <p:cNvPicPr>
            <a:picLocks noGrp="1" noChangeAspect="1"/>
          </p:cNvPicPr>
          <p:nvPr>
            <p:ph sz="half" idx="1"/>
          </p:nvPr>
        </p:nvPicPr>
        <p:blipFill rotWithShape="1">
          <a:blip r:embed="rId5"/>
          <a:srcRect l="39712" t="21265" r="33505" b="18210"/>
          <a:stretch/>
        </p:blipFill>
        <p:spPr>
          <a:xfrm rot="5400000">
            <a:off x="920563" y="1111049"/>
            <a:ext cx="1333801" cy="2260528"/>
          </a:xfrm>
        </p:spPr>
      </p:pic>
      <p:sp>
        <p:nvSpPr>
          <p:cNvPr id="3" name="TextBox 2">
            <a:extLst>
              <a:ext uri="{FF2B5EF4-FFF2-40B4-BE49-F238E27FC236}">
                <a16:creationId xmlns:a16="http://schemas.microsoft.com/office/drawing/2014/main" id="{47895C43-B76C-4BDF-9DFE-865ED3F1427C}"/>
              </a:ext>
            </a:extLst>
          </p:cNvPr>
          <p:cNvSpPr txBox="1"/>
          <p:nvPr/>
        </p:nvSpPr>
        <p:spPr>
          <a:xfrm>
            <a:off x="5220586" y="1658679"/>
            <a:ext cx="3732028" cy="4401205"/>
          </a:xfrm>
          <a:prstGeom prst="rect">
            <a:avLst/>
          </a:prstGeom>
          <a:noFill/>
        </p:spPr>
        <p:txBody>
          <a:bodyPr wrap="square" rtlCol="0">
            <a:spAutoFit/>
          </a:bodyPr>
          <a:lstStyle/>
          <a:p>
            <a:r>
              <a:rPr lang="en-AU" sz="2000" dirty="0"/>
              <a:t>Upgraded the water supply system with support through various grants;</a:t>
            </a:r>
          </a:p>
          <a:p>
            <a:pPr marL="800100" lvl="1" indent="-342900">
              <a:buFont typeface="Arial" panose="020B0604020202020204" pitchFamily="34" charset="0"/>
              <a:buChar char="•"/>
            </a:pPr>
            <a:r>
              <a:rPr lang="en-AU" sz="2000" dirty="0"/>
              <a:t>Constructed a new 4.8 megalitre dam that collects road runoff</a:t>
            </a:r>
          </a:p>
          <a:p>
            <a:pPr marL="800100" lvl="1" indent="-342900">
              <a:buFont typeface="Arial" panose="020B0604020202020204" pitchFamily="34" charset="0"/>
              <a:buChar char="•"/>
            </a:pPr>
            <a:r>
              <a:rPr lang="en-AU" sz="2000" dirty="0"/>
              <a:t>Placed troughs in each paddock</a:t>
            </a:r>
          </a:p>
          <a:p>
            <a:pPr marL="800100" lvl="1" indent="-342900">
              <a:buFont typeface="Arial" panose="020B0604020202020204" pitchFamily="34" charset="0"/>
              <a:buChar char="•"/>
            </a:pPr>
            <a:r>
              <a:rPr lang="en-AU" sz="2000" dirty="0"/>
              <a:t>Installed a 31,700 L header tank and solar pump</a:t>
            </a:r>
          </a:p>
          <a:p>
            <a:pPr marL="800100" lvl="1" indent="-342900">
              <a:buFont typeface="Arial" panose="020B0604020202020204" pitchFamily="34" charset="0"/>
              <a:buChar char="•"/>
            </a:pPr>
            <a:r>
              <a:rPr lang="en-AU" sz="2000" dirty="0"/>
              <a:t>New system paid for itself in 6 years compared to price of mains water</a:t>
            </a:r>
          </a:p>
        </p:txBody>
      </p:sp>
    </p:spTree>
    <p:extLst>
      <p:ext uri="{BB962C8B-B14F-4D97-AF65-F5344CB8AC3E}">
        <p14:creationId xmlns:p14="http://schemas.microsoft.com/office/powerpoint/2010/main" val="937318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46FC0B-3F01-41C2-BE11-63A3289D6AED}"/>
              </a:ext>
            </a:extLst>
          </p:cNvPr>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2D29590-F762-4172-9227-EAD788C0691B}"/>
              </a:ext>
            </a:extLst>
          </p:cNvPr>
          <p:cNvPicPr>
            <a:picLocks noChangeAspect="1"/>
          </p:cNvPicPr>
          <p:nvPr/>
        </p:nvPicPr>
        <p:blipFill rotWithShape="1">
          <a:blip r:embed="rId3"/>
          <a:srcRect l="6528" t="1441"/>
          <a:stretch/>
        </p:blipFill>
        <p:spPr>
          <a:xfrm>
            <a:off x="787075" y="1"/>
            <a:ext cx="7899724" cy="6858000"/>
          </a:xfrm>
          <a:prstGeom prst="rect">
            <a:avLst/>
          </a:prstGeom>
        </p:spPr>
      </p:pic>
      <p:sp>
        <p:nvSpPr>
          <p:cNvPr id="4" name="TextBox 3">
            <a:extLst>
              <a:ext uri="{FF2B5EF4-FFF2-40B4-BE49-F238E27FC236}">
                <a16:creationId xmlns:a16="http://schemas.microsoft.com/office/drawing/2014/main" id="{FBC26A27-3DE2-4098-9C8B-BDDCCCF201CB}"/>
              </a:ext>
            </a:extLst>
          </p:cNvPr>
          <p:cNvSpPr txBox="1"/>
          <p:nvPr/>
        </p:nvSpPr>
        <p:spPr>
          <a:xfrm>
            <a:off x="3907465" y="4486939"/>
            <a:ext cx="132907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AU" dirty="0"/>
              <a:t>Main dam </a:t>
            </a:r>
          </a:p>
        </p:txBody>
      </p:sp>
      <p:sp>
        <p:nvSpPr>
          <p:cNvPr id="5" name="TextBox 4">
            <a:extLst>
              <a:ext uri="{FF2B5EF4-FFF2-40B4-BE49-F238E27FC236}">
                <a16:creationId xmlns:a16="http://schemas.microsoft.com/office/drawing/2014/main" id="{19EC80B2-6E5E-4042-9F87-02A320C56135}"/>
              </a:ext>
            </a:extLst>
          </p:cNvPr>
          <p:cNvSpPr txBox="1"/>
          <p:nvPr/>
        </p:nvSpPr>
        <p:spPr>
          <a:xfrm>
            <a:off x="680749" y="963374"/>
            <a:ext cx="132907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AU" dirty="0"/>
              <a:t>Header tank 31,700L </a:t>
            </a:r>
          </a:p>
        </p:txBody>
      </p:sp>
      <p:cxnSp>
        <p:nvCxnSpPr>
          <p:cNvPr id="7" name="Straight Arrow Connector 6">
            <a:extLst>
              <a:ext uri="{FF2B5EF4-FFF2-40B4-BE49-F238E27FC236}">
                <a16:creationId xmlns:a16="http://schemas.microsoft.com/office/drawing/2014/main" id="{49CCFAB0-3767-42A2-BB5B-14CF780DE576}"/>
              </a:ext>
            </a:extLst>
          </p:cNvPr>
          <p:cNvCxnSpPr/>
          <p:nvPr/>
        </p:nvCxnSpPr>
        <p:spPr>
          <a:xfrm flipH="1" flipV="1">
            <a:off x="2116145" y="1286540"/>
            <a:ext cx="1456395" cy="3200399"/>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FCC7FEFA-4BCA-4B76-A596-E6EDB36A3BD7}"/>
              </a:ext>
            </a:extLst>
          </p:cNvPr>
          <p:cNvCxnSpPr>
            <a:cxnSpLocks/>
          </p:cNvCxnSpPr>
          <p:nvPr/>
        </p:nvCxnSpPr>
        <p:spPr>
          <a:xfrm>
            <a:off x="3211033" y="4561367"/>
            <a:ext cx="409354" cy="0"/>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11" name="Star: 5 Points 10">
            <a:extLst>
              <a:ext uri="{FF2B5EF4-FFF2-40B4-BE49-F238E27FC236}">
                <a16:creationId xmlns:a16="http://schemas.microsoft.com/office/drawing/2014/main" id="{1B1FB01B-EC46-4AEC-A750-1D5D359BBFED}"/>
              </a:ext>
            </a:extLst>
          </p:cNvPr>
          <p:cNvSpPr/>
          <p:nvPr/>
        </p:nvSpPr>
        <p:spPr>
          <a:xfrm>
            <a:off x="1930474" y="967563"/>
            <a:ext cx="371874" cy="31897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BCCA2625-B3D8-4A5C-BB19-CDF97AF04C85}"/>
              </a:ext>
            </a:extLst>
          </p:cNvPr>
          <p:cNvSpPr txBox="1"/>
          <p:nvPr/>
        </p:nvSpPr>
        <p:spPr>
          <a:xfrm>
            <a:off x="1738424" y="4339487"/>
            <a:ext cx="132907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AU" dirty="0"/>
              <a:t>Road runoff</a:t>
            </a:r>
          </a:p>
        </p:txBody>
      </p:sp>
    </p:spTree>
    <p:extLst>
      <p:ext uri="{BB962C8B-B14F-4D97-AF65-F5344CB8AC3E}">
        <p14:creationId xmlns:p14="http://schemas.microsoft.com/office/powerpoint/2010/main" val="582593944"/>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6D5650E6D6FF47ABBD8C12B84FD02F" ma:contentTypeVersion="10" ma:contentTypeDescription="Create a new document." ma:contentTypeScope="" ma:versionID="5787a6d543bda3b9d5ece8164c1754f7">
  <xsd:schema xmlns:xsd="http://www.w3.org/2001/XMLSchema" xmlns:xs="http://www.w3.org/2001/XMLSchema" xmlns:p="http://schemas.microsoft.com/office/2006/metadata/properties" xmlns:ns3="71ad2657-dae8-4826-bee2-6d345d45c910" targetNamespace="http://schemas.microsoft.com/office/2006/metadata/properties" ma:root="true" ma:fieldsID="71034b9bfbc0153d040007cad21db7bc" ns3:_="">
    <xsd:import namespace="71ad2657-dae8-4826-bee2-6d345d45c91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d2657-dae8-4826-bee2-6d345d45c9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A7C6D7-CB60-4F9E-B0E2-971649BE3ED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71ad2657-dae8-4826-bee2-6d345d45c910"/>
    <ds:schemaRef ds:uri="http://www.w3.org/XML/1998/namespace"/>
    <ds:schemaRef ds:uri="http://purl.org/dc/dcmitype/"/>
  </ds:schemaRefs>
</ds:datastoreItem>
</file>

<file path=customXml/itemProps2.xml><?xml version="1.0" encoding="utf-8"?>
<ds:datastoreItem xmlns:ds="http://schemas.openxmlformats.org/officeDocument/2006/customXml" ds:itemID="{0D65E6D7-7622-4C44-8E37-1D5339EF0B9F}">
  <ds:schemaRefs>
    <ds:schemaRef ds:uri="http://schemas.microsoft.com/sharepoint/v3/contenttype/forms"/>
  </ds:schemaRefs>
</ds:datastoreItem>
</file>

<file path=customXml/itemProps3.xml><?xml version="1.0" encoding="utf-8"?>
<ds:datastoreItem xmlns:ds="http://schemas.openxmlformats.org/officeDocument/2006/customXml" ds:itemID="{6D1A72E3-DE34-4712-9205-13593E8DC9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d2657-dae8-4826-bee2-6d345d45c9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736</TotalTime>
  <Words>4355</Words>
  <Application>Microsoft Office PowerPoint</Application>
  <PresentationFormat>On-screen Show (4:3)</PresentationFormat>
  <Paragraphs>554</Paragraphs>
  <Slides>46</Slides>
  <Notes>36</Notes>
  <HiddenSlides>5</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46</vt:i4>
      </vt:variant>
    </vt:vector>
  </HeadingPairs>
  <TitlesOfParts>
    <vt:vector size="56" baseType="lpstr">
      <vt:lpstr>Arial</vt:lpstr>
      <vt:lpstr>Arial</vt:lpstr>
      <vt:lpstr>Calibri</vt:lpstr>
      <vt:lpstr>Calibri Light</vt:lpstr>
      <vt:lpstr>Lucida Sans</vt:lpstr>
      <vt:lpstr>Times New Roman</vt:lpstr>
      <vt:lpstr>Office Theme</vt:lpstr>
      <vt:lpstr>Custom Design</vt:lpstr>
      <vt:lpstr>1_Office Theme</vt:lpstr>
      <vt:lpstr>2_Office Theme</vt:lpstr>
      <vt:lpstr>Water planning and budgeting</vt:lpstr>
      <vt:lpstr>PowerPoint Presentation</vt:lpstr>
      <vt:lpstr>Water reliability and change</vt:lpstr>
      <vt:lpstr>Water reliability and change</vt:lpstr>
      <vt:lpstr>PowerPoint Presentation</vt:lpstr>
      <vt:lpstr>Farming System</vt:lpstr>
      <vt:lpstr>The water supply - past</vt:lpstr>
      <vt:lpstr>The water supply - present</vt:lpstr>
      <vt:lpstr>PowerPoint Presentation</vt:lpstr>
      <vt:lpstr>Challenges and opportunities facing water supply</vt:lpstr>
      <vt:lpstr>Farm Water Requirements</vt:lpstr>
      <vt:lpstr>Determine how much water you will need</vt:lpstr>
      <vt:lpstr>Stock water requirements</vt:lpstr>
      <vt:lpstr>How much water does a steer need per day in summer?</vt:lpstr>
      <vt:lpstr>Table of stock water requirements </vt:lpstr>
      <vt:lpstr>Water needs for the property</vt:lpstr>
      <vt:lpstr>Summer peak daily water requirement</vt:lpstr>
      <vt:lpstr>Other uses of water</vt:lpstr>
      <vt:lpstr>PowerPoint Presentation</vt:lpstr>
      <vt:lpstr>Water Supply</vt:lpstr>
      <vt:lpstr>PowerPoint Presentation</vt:lpstr>
      <vt:lpstr>Groundwater management areas </vt:lpstr>
      <vt:lpstr>Groundwater resources</vt:lpstr>
      <vt:lpstr>Surface water</vt:lpstr>
      <vt:lpstr>Stream flow </vt:lpstr>
      <vt:lpstr>What factors influence catchment runoff?</vt:lpstr>
      <vt:lpstr>Some ‘average’ runoff coefficients</vt:lpstr>
      <vt:lpstr>Water supply for stock from catchment runoff into a dam</vt:lpstr>
      <vt:lpstr>Using impervious surfaces to improve reliability of supply...</vt:lpstr>
      <vt:lpstr>What are the legal requirements associated with water on your farm?</vt:lpstr>
      <vt:lpstr>Why register your bore?</vt:lpstr>
      <vt:lpstr>Legal requirements continued…</vt:lpstr>
      <vt:lpstr>For times when there may be limited rainfall and runoff on farm storage becomes important</vt:lpstr>
      <vt:lpstr>A yearly water audit</vt:lpstr>
      <vt:lpstr>A resilient water supply</vt:lpstr>
      <vt:lpstr>Other Risk Strategies</vt:lpstr>
      <vt:lpstr>Learnings from the system</vt:lpstr>
      <vt:lpstr>Examples for reducing water use</vt:lpstr>
      <vt:lpstr>Water quality</vt:lpstr>
      <vt:lpstr>Melbourne Water – Rural Land Program</vt:lpstr>
      <vt:lpstr>Questions?</vt:lpstr>
      <vt:lpstr>Ensure a reliable supply through maintaining and protecting water quality</vt:lpstr>
      <vt:lpstr>Understanding and planning for floods</vt:lpstr>
      <vt:lpstr>Stock drinking quality and salinity</vt:lpstr>
      <vt:lpstr>PowerPoint Presentation</vt:lpstr>
      <vt:lpstr>Water quality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planning and budgeting</dc:title>
  <dc:creator>Benita Kelsall (DEDJTR)</dc:creator>
  <cp:lastModifiedBy>Joel Geoghegan</cp:lastModifiedBy>
  <cp:revision>2</cp:revision>
  <cp:lastPrinted>2020-02-27T20:35:47Z</cp:lastPrinted>
  <dcterms:created xsi:type="dcterms:W3CDTF">2020-02-24T00:23:05Z</dcterms:created>
  <dcterms:modified xsi:type="dcterms:W3CDTF">2020-07-15T00:33:58Z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0x010100DD6D5650E6D6FF47ABBD8C12B84FD02F</vt:lpwstr>
  </property>
</Properties>
</file>