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662" r:id="rId7"/>
  </p:sldMasterIdLst>
  <p:notesMasterIdLst>
    <p:notesMasterId r:id="rId45"/>
  </p:notesMasterIdLst>
  <p:sldIdLst>
    <p:sldId id="256" r:id="rId8"/>
    <p:sldId id="995" r:id="rId9"/>
    <p:sldId id="829" r:id="rId10"/>
    <p:sldId id="1008" r:id="rId11"/>
    <p:sldId id="821" r:id="rId12"/>
    <p:sldId id="1007" r:id="rId13"/>
    <p:sldId id="430" r:id="rId14"/>
    <p:sldId id="424" r:id="rId15"/>
    <p:sldId id="1014" r:id="rId16"/>
    <p:sldId id="998" r:id="rId17"/>
    <p:sldId id="840" r:id="rId18"/>
    <p:sldId id="999" r:id="rId19"/>
    <p:sldId id="1009" r:id="rId20"/>
    <p:sldId id="1015" r:id="rId21"/>
    <p:sldId id="1001" r:id="rId22"/>
    <p:sldId id="996" r:id="rId23"/>
    <p:sldId id="443" r:id="rId24"/>
    <p:sldId id="276" r:id="rId25"/>
    <p:sldId id="444" r:id="rId26"/>
    <p:sldId id="997" r:id="rId27"/>
    <p:sldId id="448" r:id="rId28"/>
    <p:sldId id="450" r:id="rId29"/>
    <p:sldId id="878" r:id="rId30"/>
    <p:sldId id="270" r:id="rId31"/>
    <p:sldId id="839" r:id="rId32"/>
    <p:sldId id="293" r:id="rId33"/>
    <p:sldId id="991" r:id="rId34"/>
    <p:sldId id="1012" r:id="rId35"/>
    <p:sldId id="1002" r:id="rId36"/>
    <p:sldId id="838" r:id="rId37"/>
    <p:sldId id="1003" r:id="rId38"/>
    <p:sldId id="1004" r:id="rId39"/>
    <p:sldId id="1005" r:id="rId40"/>
    <p:sldId id="291" r:id="rId41"/>
    <p:sldId id="1006" r:id="rId42"/>
    <p:sldId id="1016" r:id="rId43"/>
    <p:sldId id="27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ona I Dalla Pozza (DELWP)" initials="RIDP(" lastIdx="24" clrIdx="0">
    <p:extLst>
      <p:ext uri="{19B8F6BF-5375-455C-9EA6-DF929625EA0E}">
        <p15:presenceInfo xmlns:p15="http://schemas.microsoft.com/office/powerpoint/2012/main" userId="S::ramona.dallapozza@delwp.vic.gov.au::ff087cc6-11f4-4c70-8f91-3a9414183f07" providerId="AD"/>
      </p:ext>
    </p:extLst>
  </p:cmAuthor>
  <p:cmAuthor id="2" name="Marty L Gent (DELWP)" initials="MLG(" lastIdx="4" clrIdx="1">
    <p:extLst>
      <p:ext uri="{19B8F6BF-5375-455C-9EA6-DF929625EA0E}">
        <p15:presenceInfo xmlns:p15="http://schemas.microsoft.com/office/powerpoint/2012/main" userId="S::marty.gent@delwp.vic.gov.au::c7641fd5-5835-48f8-b2c6-6c5d8380fea3" providerId="AD"/>
      </p:ext>
    </p:extLst>
  </p:cmAuthor>
  <p:cmAuthor id="3" name="Clare Brownridge (DELWP)" initials="CB(" lastIdx="1" clrIdx="2">
    <p:extLst>
      <p:ext uri="{19B8F6BF-5375-455C-9EA6-DF929625EA0E}">
        <p15:presenceInfo xmlns:p15="http://schemas.microsoft.com/office/powerpoint/2012/main" userId="S::clare.brownridge@delwp.vic.gov.au::5abb5956-09a6-45b6-89b3-5f98299b729c" providerId="AD"/>
      </p:ext>
    </p:extLst>
  </p:cmAuthor>
  <p:cmAuthor id="4" name="Daniel P Zwartz (DELWP)" initials="DPZ(" lastIdx="10" clrIdx="3">
    <p:extLst>
      <p:ext uri="{19B8F6BF-5375-455C-9EA6-DF929625EA0E}">
        <p15:presenceInfo xmlns:p15="http://schemas.microsoft.com/office/powerpoint/2012/main" userId="S::daniel.zwartz@delwp.vic.gov.au::22925e78-709d-46f6-8335-548975d293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B2A9"/>
    <a:srgbClr val="FEF0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44AD2D-ADE4-4E08-BA61-0525BC03E2D2}" v="2" dt="2020-08-11T01:29:04.3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06" autoAdjust="0"/>
    <p:restoredTop sz="63378" autoAdjust="0"/>
  </p:normalViewPr>
  <p:slideViewPr>
    <p:cSldViewPr snapToGrid="0">
      <p:cViewPr varScale="1">
        <p:scale>
          <a:sx n="42" d="100"/>
          <a:sy n="42" d="100"/>
        </p:scale>
        <p:origin x="1908" y="40"/>
      </p:cViewPr>
      <p:guideLst>
        <p:guide orient="horz" pos="2160"/>
        <p:guide pos="3840"/>
      </p:guideLst>
    </p:cSldViewPr>
  </p:slideViewPr>
  <p:notesTextViewPr>
    <p:cViewPr>
      <p:scale>
        <a:sx n="75" d="100"/>
        <a:sy n="75"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 Id="rId51"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D158C6-1570-4660-8ED7-F64579AD291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AU"/>
        </a:p>
      </dgm:t>
    </dgm:pt>
    <dgm:pt modelId="{CE99C47C-0EF0-404D-B6FB-A5D9A6EF98CA}">
      <dgm:prSet phldrT="[Text]"/>
      <dgm:spPr>
        <a:solidFill>
          <a:schemeClr val="accent3">
            <a:lumMod val="75000"/>
            <a:lumOff val="25000"/>
          </a:schemeClr>
        </a:solidFill>
      </dgm:spPr>
      <dgm:t>
        <a:bodyPr/>
        <a:lstStyle/>
        <a:p>
          <a:r>
            <a:rPr lang="en-AU"/>
            <a:t>Change factor</a:t>
          </a:r>
        </a:p>
      </dgm:t>
    </dgm:pt>
    <dgm:pt modelId="{EBE0E579-4E38-40DA-AA1E-9B5D3EE42B7F}" type="parTrans" cxnId="{5818F63E-37EF-4DC7-92DC-82E2D7B9EEAF}">
      <dgm:prSet/>
      <dgm:spPr/>
      <dgm:t>
        <a:bodyPr/>
        <a:lstStyle/>
        <a:p>
          <a:endParaRPr lang="en-AU"/>
        </a:p>
      </dgm:t>
    </dgm:pt>
    <dgm:pt modelId="{8A5B40B1-2F88-444F-B568-A5EDE021BF00}" type="sibTrans" cxnId="{5818F63E-37EF-4DC7-92DC-82E2D7B9EEAF}">
      <dgm:prSet/>
      <dgm:spPr/>
      <dgm:t>
        <a:bodyPr/>
        <a:lstStyle/>
        <a:p>
          <a:endParaRPr lang="en-AU"/>
        </a:p>
      </dgm:t>
    </dgm:pt>
    <dgm:pt modelId="{C47B28BE-8B88-409F-9CA8-A8EB5A818BFC}">
      <dgm:prSet phldrT="[Text]"/>
      <dgm:spPr>
        <a:solidFill>
          <a:srgbClr val="7030A0"/>
        </a:solidFill>
      </dgm:spPr>
      <dgm:t>
        <a:bodyPr/>
        <a:lstStyle/>
        <a:p>
          <a:r>
            <a:rPr lang="en-AU"/>
            <a:t>Gridded</a:t>
          </a:r>
        </a:p>
      </dgm:t>
    </dgm:pt>
    <dgm:pt modelId="{E7E6E859-3291-44AE-8AC9-A83501FE6C75}" type="parTrans" cxnId="{6BC099BD-C00C-457F-B823-046781206434}">
      <dgm:prSet/>
      <dgm:spPr/>
      <dgm:t>
        <a:bodyPr/>
        <a:lstStyle/>
        <a:p>
          <a:endParaRPr lang="en-AU"/>
        </a:p>
      </dgm:t>
    </dgm:pt>
    <dgm:pt modelId="{281684DA-52F9-4939-9253-010AC54C1846}" type="sibTrans" cxnId="{6BC099BD-C00C-457F-B823-046781206434}">
      <dgm:prSet/>
      <dgm:spPr/>
      <dgm:t>
        <a:bodyPr/>
        <a:lstStyle/>
        <a:p>
          <a:endParaRPr lang="en-AU"/>
        </a:p>
      </dgm:t>
    </dgm:pt>
    <dgm:pt modelId="{74B23D0B-1651-4FBD-81F6-D9299B2AA98D}">
      <dgm:prSet phldrT="[Text]"/>
      <dgm:spPr>
        <a:solidFill>
          <a:schemeClr val="tx1">
            <a:lumMod val="60000"/>
            <a:lumOff val="40000"/>
          </a:schemeClr>
        </a:solidFill>
      </dgm:spPr>
      <dgm:t>
        <a:bodyPr/>
        <a:lstStyle/>
        <a:p>
          <a:r>
            <a:rPr lang="en-AU"/>
            <a:t>Area average</a:t>
          </a:r>
        </a:p>
      </dgm:t>
    </dgm:pt>
    <dgm:pt modelId="{2ECF036F-E6CA-44EC-B2A0-ABE81897117F}" type="parTrans" cxnId="{F2D4E7E5-7048-4D34-ACD0-2AB55808C08F}">
      <dgm:prSet/>
      <dgm:spPr/>
      <dgm:t>
        <a:bodyPr/>
        <a:lstStyle/>
        <a:p>
          <a:endParaRPr lang="en-AU"/>
        </a:p>
      </dgm:t>
    </dgm:pt>
    <dgm:pt modelId="{42A944AE-31F9-405D-97F1-C491A625CD81}" type="sibTrans" cxnId="{F2D4E7E5-7048-4D34-ACD0-2AB55808C08F}">
      <dgm:prSet/>
      <dgm:spPr/>
      <dgm:t>
        <a:bodyPr/>
        <a:lstStyle/>
        <a:p>
          <a:endParaRPr lang="en-AU"/>
        </a:p>
      </dgm:t>
    </dgm:pt>
    <dgm:pt modelId="{659766CA-C169-4252-A098-44532A4E2F1F}">
      <dgm:prSet phldrT="[Text]"/>
      <dgm:spPr>
        <a:solidFill>
          <a:schemeClr val="tx2">
            <a:lumMod val="50000"/>
          </a:schemeClr>
        </a:solidFill>
      </dgm:spPr>
      <dgm:t>
        <a:bodyPr/>
        <a:lstStyle/>
        <a:p>
          <a:r>
            <a:rPr lang="en-AU"/>
            <a:t>Application-ready</a:t>
          </a:r>
        </a:p>
      </dgm:t>
    </dgm:pt>
    <dgm:pt modelId="{907B313C-6CE3-4CE9-928A-B2090326F43F}" type="parTrans" cxnId="{71FF94C9-50B8-480D-97BF-56BDB627828F}">
      <dgm:prSet/>
      <dgm:spPr/>
      <dgm:t>
        <a:bodyPr/>
        <a:lstStyle/>
        <a:p>
          <a:endParaRPr lang="en-AU"/>
        </a:p>
      </dgm:t>
    </dgm:pt>
    <dgm:pt modelId="{CC98BE91-E7DD-44F7-9ADA-8A097DBD33FF}" type="sibTrans" cxnId="{71FF94C9-50B8-480D-97BF-56BDB627828F}">
      <dgm:prSet/>
      <dgm:spPr/>
      <dgm:t>
        <a:bodyPr/>
        <a:lstStyle/>
        <a:p>
          <a:endParaRPr lang="en-AU"/>
        </a:p>
      </dgm:t>
    </dgm:pt>
    <dgm:pt modelId="{6F66DAF6-FFA7-4F66-853B-DE49F7EC6082}">
      <dgm:prSet phldrT="[Text]"/>
      <dgm:spPr>
        <a:solidFill>
          <a:srgbClr val="7030A0"/>
        </a:solidFill>
      </dgm:spPr>
      <dgm:t>
        <a:bodyPr/>
        <a:lstStyle/>
        <a:p>
          <a:r>
            <a:rPr lang="en-AU"/>
            <a:t>Gridded</a:t>
          </a:r>
        </a:p>
      </dgm:t>
    </dgm:pt>
    <dgm:pt modelId="{A1E1CBE9-B9D1-435A-A83D-BAAFC364274B}" type="parTrans" cxnId="{4ECBE50A-E024-484D-AFA1-8C5E7C3419E2}">
      <dgm:prSet/>
      <dgm:spPr/>
      <dgm:t>
        <a:bodyPr/>
        <a:lstStyle/>
        <a:p>
          <a:endParaRPr lang="en-AU"/>
        </a:p>
      </dgm:t>
    </dgm:pt>
    <dgm:pt modelId="{1DE82653-923F-4A48-A344-E65EFAC7897F}" type="sibTrans" cxnId="{4ECBE50A-E024-484D-AFA1-8C5E7C3419E2}">
      <dgm:prSet/>
      <dgm:spPr/>
      <dgm:t>
        <a:bodyPr/>
        <a:lstStyle/>
        <a:p>
          <a:endParaRPr lang="en-AU"/>
        </a:p>
      </dgm:t>
    </dgm:pt>
    <dgm:pt modelId="{860DEBF6-0422-4C6E-9FBF-D3C3AFABD786}">
      <dgm:prSet/>
      <dgm:spPr>
        <a:solidFill>
          <a:schemeClr val="accent6">
            <a:lumMod val="75000"/>
          </a:schemeClr>
        </a:solidFill>
      </dgm:spPr>
      <dgm:t>
        <a:bodyPr/>
        <a:lstStyle/>
        <a:p>
          <a:r>
            <a:rPr lang="en-AU"/>
            <a:t>City/town</a:t>
          </a:r>
        </a:p>
      </dgm:t>
    </dgm:pt>
    <dgm:pt modelId="{6C50967F-16FF-4C79-8DBD-EF92D4628F5E}" type="parTrans" cxnId="{492A73C3-FBC3-476A-BF78-7906BB11AC8B}">
      <dgm:prSet/>
      <dgm:spPr/>
      <dgm:t>
        <a:bodyPr/>
        <a:lstStyle/>
        <a:p>
          <a:endParaRPr lang="en-AU"/>
        </a:p>
      </dgm:t>
    </dgm:pt>
    <dgm:pt modelId="{8683EBE8-2C57-44C8-9A4F-BA4D97148935}" type="sibTrans" cxnId="{492A73C3-FBC3-476A-BF78-7906BB11AC8B}">
      <dgm:prSet/>
      <dgm:spPr/>
      <dgm:t>
        <a:bodyPr/>
        <a:lstStyle/>
        <a:p>
          <a:endParaRPr lang="en-AU"/>
        </a:p>
      </dgm:t>
    </dgm:pt>
    <dgm:pt modelId="{C424A12C-CA82-4C0D-A862-379660103A84}">
      <dgm:prSet/>
      <dgm:spPr>
        <a:solidFill>
          <a:schemeClr val="accent1">
            <a:lumMod val="75000"/>
          </a:schemeClr>
        </a:solidFill>
      </dgm:spPr>
      <dgm:t>
        <a:bodyPr/>
        <a:lstStyle/>
        <a:p>
          <a:r>
            <a:rPr lang="en-AU"/>
            <a:t>Average</a:t>
          </a:r>
        </a:p>
      </dgm:t>
    </dgm:pt>
    <dgm:pt modelId="{8D0F00AF-0DB6-4680-8B3C-5A31C4E8A4D5}" type="parTrans" cxnId="{F2F37CD7-36A8-4013-832C-739D3C8D7B41}">
      <dgm:prSet/>
      <dgm:spPr/>
      <dgm:t>
        <a:bodyPr/>
        <a:lstStyle/>
        <a:p>
          <a:endParaRPr lang="en-AU"/>
        </a:p>
      </dgm:t>
    </dgm:pt>
    <dgm:pt modelId="{3D3C0569-FD55-44E7-A447-8E2CE3929006}" type="sibTrans" cxnId="{F2F37CD7-36A8-4013-832C-739D3C8D7B41}">
      <dgm:prSet/>
      <dgm:spPr/>
      <dgm:t>
        <a:bodyPr/>
        <a:lstStyle/>
        <a:p>
          <a:endParaRPr lang="en-AU"/>
        </a:p>
      </dgm:t>
    </dgm:pt>
    <dgm:pt modelId="{34947ED2-E42E-484C-96A3-D3567369739A}">
      <dgm:prSet phldrT="[Text]"/>
      <dgm:spPr>
        <a:solidFill>
          <a:schemeClr val="accent1">
            <a:lumMod val="75000"/>
          </a:schemeClr>
        </a:solidFill>
      </dgm:spPr>
      <dgm:t>
        <a:bodyPr/>
        <a:lstStyle/>
        <a:p>
          <a:r>
            <a:rPr lang="en-AU"/>
            <a:t>Average</a:t>
          </a:r>
        </a:p>
      </dgm:t>
    </dgm:pt>
    <dgm:pt modelId="{9FEF4BFB-9C24-4AA7-8BBA-B774DFA57057}" type="parTrans" cxnId="{BEC383DE-DBD1-45A7-9936-2CEEDA3190EA}">
      <dgm:prSet/>
      <dgm:spPr/>
      <dgm:t>
        <a:bodyPr/>
        <a:lstStyle/>
        <a:p>
          <a:endParaRPr lang="en-AU"/>
        </a:p>
      </dgm:t>
    </dgm:pt>
    <dgm:pt modelId="{4E3CD5B7-B0B6-4FB1-B2F4-DCA463397C45}" type="sibTrans" cxnId="{BEC383DE-DBD1-45A7-9936-2CEEDA3190EA}">
      <dgm:prSet/>
      <dgm:spPr/>
      <dgm:t>
        <a:bodyPr/>
        <a:lstStyle/>
        <a:p>
          <a:endParaRPr lang="en-AU"/>
        </a:p>
      </dgm:t>
    </dgm:pt>
    <dgm:pt modelId="{7133DD3F-71EA-4287-8758-8FE35ED86B36}">
      <dgm:prSet phldrT="[Text]"/>
      <dgm:spPr>
        <a:solidFill>
          <a:schemeClr val="bg2">
            <a:lumMod val="25000"/>
          </a:schemeClr>
        </a:solidFill>
      </dgm:spPr>
      <dgm:t>
        <a:bodyPr/>
        <a:lstStyle/>
        <a:p>
          <a:r>
            <a:rPr lang="en-AU"/>
            <a:t>Time series</a:t>
          </a:r>
        </a:p>
      </dgm:t>
    </dgm:pt>
    <dgm:pt modelId="{957F837A-0857-4747-AB62-800A87FDD5DB}" type="parTrans" cxnId="{456C0D72-5A9E-47A6-AA78-20157624A988}">
      <dgm:prSet/>
      <dgm:spPr/>
      <dgm:t>
        <a:bodyPr/>
        <a:lstStyle/>
        <a:p>
          <a:endParaRPr lang="en-AU"/>
        </a:p>
      </dgm:t>
    </dgm:pt>
    <dgm:pt modelId="{DF9F25B8-9230-4B9A-BED4-456469976327}" type="sibTrans" cxnId="{456C0D72-5A9E-47A6-AA78-20157624A988}">
      <dgm:prSet/>
      <dgm:spPr/>
      <dgm:t>
        <a:bodyPr/>
        <a:lstStyle/>
        <a:p>
          <a:endParaRPr lang="en-AU"/>
        </a:p>
      </dgm:t>
    </dgm:pt>
    <dgm:pt modelId="{4320719B-1C15-4CA1-A830-025D443FE7D6}">
      <dgm:prSet/>
      <dgm:spPr>
        <a:solidFill>
          <a:schemeClr val="bg2">
            <a:lumMod val="25000"/>
          </a:schemeClr>
        </a:solidFill>
      </dgm:spPr>
      <dgm:t>
        <a:bodyPr/>
        <a:lstStyle/>
        <a:p>
          <a:r>
            <a:rPr lang="en-AU"/>
            <a:t>Time series</a:t>
          </a:r>
        </a:p>
      </dgm:t>
    </dgm:pt>
    <dgm:pt modelId="{B9F9147A-C061-4319-91A3-4A099E12778D}" type="parTrans" cxnId="{136482EF-98B8-454D-8950-8771450524FF}">
      <dgm:prSet/>
      <dgm:spPr/>
      <dgm:t>
        <a:bodyPr/>
        <a:lstStyle/>
        <a:p>
          <a:endParaRPr lang="en-AU"/>
        </a:p>
      </dgm:t>
    </dgm:pt>
    <dgm:pt modelId="{994C4D8E-83B9-40BF-A33F-7BE4EB2F39CF}" type="sibTrans" cxnId="{136482EF-98B8-454D-8950-8771450524FF}">
      <dgm:prSet/>
      <dgm:spPr/>
      <dgm:t>
        <a:bodyPr/>
        <a:lstStyle/>
        <a:p>
          <a:endParaRPr lang="en-AU"/>
        </a:p>
      </dgm:t>
    </dgm:pt>
    <dgm:pt modelId="{B1A29171-9F3A-4592-B13E-79396FD19935}">
      <dgm:prSet phldrT="[Text]"/>
      <dgm:spPr>
        <a:solidFill>
          <a:schemeClr val="accent1">
            <a:lumMod val="75000"/>
          </a:schemeClr>
        </a:solidFill>
      </dgm:spPr>
      <dgm:t>
        <a:bodyPr/>
        <a:lstStyle/>
        <a:p>
          <a:r>
            <a:rPr lang="en-AU"/>
            <a:t>Average</a:t>
          </a:r>
        </a:p>
      </dgm:t>
    </dgm:pt>
    <dgm:pt modelId="{1BCD2D1A-8EC9-4D81-AE2A-3765F45AF61E}" type="parTrans" cxnId="{3165F47A-D99D-4A01-872B-2DC31AFFD1C0}">
      <dgm:prSet/>
      <dgm:spPr/>
      <dgm:t>
        <a:bodyPr/>
        <a:lstStyle/>
        <a:p>
          <a:endParaRPr lang="en-AU"/>
        </a:p>
      </dgm:t>
    </dgm:pt>
    <dgm:pt modelId="{7BA845B2-4778-41B7-9F1E-20689B8B3DFC}" type="sibTrans" cxnId="{3165F47A-D99D-4A01-872B-2DC31AFFD1C0}">
      <dgm:prSet/>
      <dgm:spPr/>
      <dgm:t>
        <a:bodyPr/>
        <a:lstStyle/>
        <a:p>
          <a:endParaRPr lang="en-AU"/>
        </a:p>
      </dgm:t>
    </dgm:pt>
    <dgm:pt modelId="{D9809837-3A21-42E4-8683-C8D2449A406F}">
      <dgm:prSet phldrT="[Text]"/>
      <dgm:spPr>
        <a:solidFill>
          <a:schemeClr val="accent3"/>
        </a:solidFill>
        <a:ln w="28575">
          <a:solidFill>
            <a:schemeClr val="accent3">
              <a:lumMod val="50000"/>
            </a:schemeClr>
          </a:solidFill>
        </a:ln>
      </dgm:spPr>
      <dgm:t>
        <a:bodyPr/>
        <a:lstStyle/>
        <a:p>
          <a:r>
            <a:rPr lang="en-AU"/>
            <a:t>VCP19 datasets</a:t>
          </a:r>
        </a:p>
      </dgm:t>
    </dgm:pt>
    <dgm:pt modelId="{48AC516C-05D8-4F06-B2BD-2D818DBFD8F9}" type="sibTrans" cxnId="{77AC9618-3A63-466F-B29A-5B150E453928}">
      <dgm:prSet/>
      <dgm:spPr/>
      <dgm:t>
        <a:bodyPr/>
        <a:lstStyle/>
        <a:p>
          <a:endParaRPr lang="en-AU"/>
        </a:p>
      </dgm:t>
    </dgm:pt>
    <dgm:pt modelId="{957474EB-1E51-4181-839C-52310F2B6068}" type="parTrans" cxnId="{77AC9618-3A63-466F-B29A-5B150E453928}">
      <dgm:prSet/>
      <dgm:spPr/>
      <dgm:t>
        <a:bodyPr/>
        <a:lstStyle/>
        <a:p>
          <a:endParaRPr lang="en-AU"/>
        </a:p>
      </dgm:t>
    </dgm:pt>
    <dgm:pt modelId="{CF6130DB-AC26-482A-9DC9-EC74A616A7B8}">
      <dgm:prSet/>
      <dgm:spPr>
        <a:solidFill>
          <a:schemeClr val="accent1">
            <a:lumMod val="75000"/>
          </a:schemeClr>
        </a:solidFill>
      </dgm:spPr>
      <dgm:t>
        <a:bodyPr/>
        <a:lstStyle/>
        <a:p>
          <a:r>
            <a:rPr lang="en-AU"/>
            <a:t>Average</a:t>
          </a:r>
        </a:p>
      </dgm:t>
    </dgm:pt>
    <dgm:pt modelId="{2D50BE72-61E2-4C80-9951-721E3A5EA09D}" type="parTrans" cxnId="{97BB6653-6E6C-424F-A203-5E56D1457AED}">
      <dgm:prSet/>
      <dgm:spPr/>
      <dgm:t>
        <a:bodyPr/>
        <a:lstStyle/>
        <a:p>
          <a:endParaRPr lang="en-AU"/>
        </a:p>
      </dgm:t>
    </dgm:pt>
    <dgm:pt modelId="{0708F12A-7A38-4AA0-B5DC-099D9AC9FC75}" type="sibTrans" cxnId="{97BB6653-6E6C-424F-A203-5E56D1457AED}">
      <dgm:prSet/>
      <dgm:spPr/>
      <dgm:t>
        <a:bodyPr/>
        <a:lstStyle/>
        <a:p>
          <a:endParaRPr lang="en-AU"/>
        </a:p>
      </dgm:t>
    </dgm:pt>
    <dgm:pt modelId="{B7728C6F-BB26-4AAF-B3E5-2AC26110FB59}" type="pres">
      <dgm:prSet presAssocID="{2DD158C6-1570-4660-8ED7-F64579AD2919}" presName="diagram" presStyleCnt="0">
        <dgm:presLayoutVars>
          <dgm:chPref val="1"/>
          <dgm:dir/>
          <dgm:animOne val="branch"/>
          <dgm:animLvl val="lvl"/>
          <dgm:resizeHandles val="exact"/>
        </dgm:presLayoutVars>
      </dgm:prSet>
      <dgm:spPr/>
    </dgm:pt>
    <dgm:pt modelId="{472A5A2E-F4E1-4634-8E28-F9DAA809D71D}" type="pres">
      <dgm:prSet presAssocID="{D9809837-3A21-42E4-8683-C8D2449A406F}" presName="root1" presStyleCnt="0"/>
      <dgm:spPr/>
    </dgm:pt>
    <dgm:pt modelId="{13918F1C-B054-4874-96E8-64481DFF4844}" type="pres">
      <dgm:prSet presAssocID="{D9809837-3A21-42E4-8683-C8D2449A406F}" presName="LevelOneTextNode" presStyleLbl="node0" presStyleIdx="0" presStyleCnt="1">
        <dgm:presLayoutVars>
          <dgm:chPref val="3"/>
        </dgm:presLayoutVars>
      </dgm:prSet>
      <dgm:spPr/>
    </dgm:pt>
    <dgm:pt modelId="{F0867A74-A927-4E94-97E3-B7CB4A00B725}" type="pres">
      <dgm:prSet presAssocID="{D9809837-3A21-42E4-8683-C8D2449A406F}" presName="level2hierChild" presStyleCnt="0"/>
      <dgm:spPr/>
    </dgm:pt>
    <dgm:pt modelId="{124EEFFA-A7F2-4FAA-B89A-AADC712697F8}" type="pres">
      <dgm:prSet presAssocID="{EBE0E579-4E38-40DA-AA1E-9B5D3EE42B7F}" presName="conn2-1" presStyleLbl="parChTrans1D2" presStyleIdx="0" presStyleCnt="2"/>
      <dgm:spPr/>
    </dgm:pt>
    <dgm:pt modelId="{AD15228B-BD67-4F8C-B808-FB5391E38B99}" type="pres">
      <dgm:prSet presAssocID="{EBE0E579-4E38-40DA-AA1E-9B5D3EE42B7F}" presName="connTx" presStyleLbl="parChTrans1D2" presStyleIdx="0" presStyleCnt="2"/>
      <dgm:spPr/>
    </dgm:pt>
    <dgm:pt modelId="{CAD52A6B-D5FC-4251-A49D-CA1D56022C2E}" type="pres">
      <dgm:prSet presAssocID="{CE99C47C-0EF0-404D-B6FB-A5D9A6EF98CA}" presName="root2" presStyleCnt="0"/>
      <dgm:spPr/>
    </dgm:pt>
    <dgm:pt modelId="{A2358B4D-591E-4EE3-B33D-499D40DAC96E}" type="pres">
      <dgm:prSet presAssocID="{CE99C47C-0EF0-404D-B6FB-A5D9A6EF98CA}" presName="LevelTwoTextNode" presStyleLbl="node2" presStyleIdx="0" presStyleCnt="2">
        <dgm:presLayoutVars>
          <dgm:chPref val="3"/>
        </dgm:presLayoutVars>
      </dgm:prSet>
      <dgm:spPr/>
    </dgm:pt>
    <dgm:pt modelId="{BF9012F9-4987-4485-8CD5-F90F0D00970C}" type="pres">
      <dgm:prSet presAssocID="{CE99C47C-0EF0-404D-B6FB-A5D9A6EF98CA}" presName="level3hierChild" presStyleCnt="0"/>
      <dgm:spPr/>
    </dgm:pt>
    <dgm:pt modelId="{E6A68736-FCC2-4095-982C-6BD4B364111E}" type="pres">
      <dgm:prSet presAssocID="{E7E6E859-3291-44AE-8AC9-A83501FE6C75}" presName="conn2-1" presStyleLbl="parChTrans1D3" presStyleIdx="0" presStyleCnt="4"/>
      <dgm:spPr/>
    </dgm:pt>
    <dgm:pt modelId="{425FC6A4-1F6A-4E80-BF4D-FD4B45E86ED5}" type="pres">
      <dgm:prSet presAssocID="{E7E6E859-3291-44AE-8AC9-A83501FE6C75}" presName="connTx" presStyleLbl="parChTrans1D3" presStyleIdx="0" presStyleCnt="4"/>
      <dgm:spPr/>
    </dgm:pt>
    <dgm:pt modelId="{27476AC8-1280-462D-BAB2-2BD9ED64CC0F}" type="pres">
      <dgm:prSet presAssocID="{C47B28BE-8B88-409F-9CA8-A8EB5A818BFC}" presName="root2" presStyleCnt="0"/>
      <dgm:spPr/>
    </dgm:pt>
    <dgm:pt modelId="{F9AE7224-09A2-42AD-93F1-84D4C7B5DBCB}" type="pres">
      <dgm:prSet presAssocID="{C47B28BE-8B88-409F-9CA8-A8EB5A818BFC}" presName="LevelTwoTextNode" presStyleLbl="node3" presStyleIdx="0" presStyleCnt="4">
        <dgm:presLayoutVars>
          <dgm:chPref val="3"/>
        </dgm:presLayoutVars>
      </dgm:prSet>
      <dgm:spPr/>
    </dgm:pt>
    <dgm:pt modelId="{921BEBF6-EE95-4E95-8D32-1CBFA69CD0C2}" type="pres">
      <dgm:prSet presAssocID="{C47B28BE-8B88-409F-9CA8-A8EB5A818BFC}" presName="level3hierChild" presStyleCnt="0"/>
      <dgm:spPr/>
    </dgm:pt>
    <dgm:pt modelId="{2484CC46-0F7B-4368-B6EF-90580AFA3735}" type="pres">
      <dgm:prSet presAssocID="{1BCD2D1A-8EC9-4D81-AE2A-3765F45AF61E}" presName="conn2-1" presStyleLbl="parChTrans1D4" presStyleIdx="0" presStyleCnt="6"/>
      <dgm:spPr/>
    </dgm:pt>
    <dgm:pt modelId="{6BE3AF57-9D85-4E67-A60A-C4833B03C089}" type="pres">
      <dgm:prSet presAssocID="{1BCD2D1A-8EC9-4D81-AE2A-3765F45AF61E}" presName="connTx" presStyleLbl="parChTrans1D4" presStyleIdx="0" presStyleCnt="6"/>
      <dgm:spPr/>
    </dgm:pt>
    <dgm:pt modelId="{2A8447F9-F9E0-41A4-99EA-3F2A1CA391EA}" type="pres">
      <dgm:prSet presAssocID="{B1A29171-9F3A-4592-B13E-79396FD19935}" presName="root2" presStyleCnt="0"/>
      <dgm:spPr/>
    </dgm:pt>
    <dgm:pt modelId="{F1B5597A-CAB9-4584-9F7C-311B07B1FD59}" type="pres">
      <dgm:prSet presAssocID="{B1A29171-9F3A-4592-B13E-79396FD19935}" presName="LevelTwoTextNode" presStyleLbl="node4" presStyleIdx="0" presStyleCnt="6" custLinFactNeighborX="4">
        <dgm:presLayoutVars>
          <dgm:chPref val="3"/>
        </dgm:presLayoutVars>
      </dgm:prSet>
      <dgm:spPr/>
    </dgm:pt>
    <dgm:pt modelId="{F815EE24-8582-428A-907A-799D767C3505}" type="pres">
      <dgm:prSet presAssocID="{B1A29171-9F3A-4592-B13E-79396FD19935}" presName="level3hierChild" presStyleCnt="0"/>
      <dgm:spPr/>
    </dgm:pt>
    <dgm:pt modelId="{9669E93D-DA56-4105-91CC-28ED81C117E0}" type="pres">
      <dgm:prSet presAssocID="{2ECF036F-E6CA-44EC-B2A0-ABE81897117F}" presName="conn2-1" presStyleLbl="parChTrans1D3" presStyleIdx="1" presStyleCnt="4"/>
      <dgm:spPr/>
    </dgm:pt>
    <dgm:pt modelId="{212591C6-6D33-45B1-93AF-12697A018AB1}" type="pres">
      <dgm:prSet presAssocID="{2ECF036F-E6CA-44EC-B2A0-ABE81897117F}" presName="connTx" presStyleLbl="parChTrans1D3" presStyleIdx="1" presStyleCnt="4"/>
      <dgm:spPr/>
    </dgm:pt>
    <dgm:pt modelId="{E8099E39-5FCE-4B8A-AD62-950FEF0E59B9}" type="pres">
      <dgm:prSet presAssocID="{74B23D0B-1651-4FBD-81F6-D9299B2AA98D}" presName="root2" presStyleCnt="0"/>
      <dgm:spPr/>
    </dgm:pt>
    <dgm:pt modelId="{F7278E31-95EB-4AEA-B3B3-37F235B6966C}" type="pres">
      <dgm:prSet presAssocID="{74B23D0B-1651-4FBD-81F6-D9299B2AA98D}" presName="LevelTwoTextNode" presStyleLbl="node3" presStyleIdx="1" presStyleCnt="4" custLinFactNeighborY="0">
        <dgm:presLayoutVars>
          <dgm:chPref val="3"/>
        </dgm:presLayoutVars>
      </dgm:prSet>
      <dgm:spPr/>
    </dgm:pt>
    <dgm:pt modelId="{54044703-3781-4423-B2B7-F16F73461ADF}" type="pres">
      <dgm:prSet presAssocID="{74B23D0B-1651-4FBD-81F6-D9299B2AA98D}" presName="level3hierChild" presStyleCnt="0"/>
      <dgm:spPr/>
    </dgm:pt>
    <dgm:pt modelId="{C76E195C-3D31-4A87-92AA-7579F6F2AC72}" type="pres">
      <dgm:prSet presAssocID="{2D50BE72-61E2-4C80-9951-721E3A5EA09D}" presName="conn2-1" presStyleLbl="parChTrans1D4" presStyleIdx="1" presStyleCnt="6"/>
      <dgm:spPr/>
    </dgm:pt>
    <dgm:pt modelId="{A4DFB764-130A-4AF2-972F-F35E16202553}" type="pres">
      <dgm:prSet presAssocID="{2D50BE72-61E2-4C80-9951-721E3A5EA09D}" presName="connTx" presStyleLbl="parChTrans1D4" presStyleIdx="1" presStyleCnt="6"/>
      <dgm:spPr/>
    </dgm:pt>
    <dgm:pt modelId="{152C214A-DE26-48C5-8A12-78BBC42F9563}" type="pres">
      <dgm:prSet presAssocID="{CF6130DB-AC26-482A-9DC9-EC74A616A7B8}" presName="root2" presStyleCnt="0"/>
      <dgm:spPr/>
    </dgm:pt>
    <dgm:pt modelId="{B47901A6-DC69-48DC-8475-D3BBC51831CE}" type="pres">
      <dgm:prSet presAssocID="{CF6130DB-AC26-482A-9DC9-EC74A616A7B8}" presName="LevelTwoTextNode" presStyleLbl="node4" presStyleIdx="1" presStyleCnt="6">
        <dgm:presLayoutVars>
          <dgm:chPref val="3"/>
        </dgm:presLayoutVars>
      </dgm:prSet>
      <dgm:spPr/>
    </dgm:pt>
    <dgm:pt modelId="{8FA9B037-7FA0-49E7-9327-86F32465F76B}" type="pres">
      <dgm:prSet presAssocID="{CF6130DB-AC26-482A-9DC9-EC74A616A7B8}" presName="level3hierChild" presStyleCnt="0"/>
      <dgm:spPr/>
    </dgm:pt>
    <dgm:pt modelId="{9D448951-4E7E-45F6-9924-E84D37FFC5B0}" type="pres">
      <dgm:prSet presAssocID="{907B313C-6CE3-4CE9-928A-B2090326F43F}" presName="conn2-1" presStyleLbl="parChTrans1D2" presStyleIdx="1" presStyleCnt="2"/>
      <dgm:spPr/>
    </dgm:pt>
    <dgm:pt modelId="{4D5E39B6-7674-4643-95E5-C48E9AD40B96}" type="pres">
      <dgm:prSet presAssocID="{907B313C-6CE3-4CE9-928A-B2090326F43F}" presName="connTx" presStyleLbl="parChTrans1D2" presStyleIdx="1" presStyleCnt="2"/>
      <dgm:spPr/>
    </dgm:pt>
    <dgm:pt modelId="{5941818C-9380-4008-917B-608222C1E552}" type="pres">
      <dgm:prSet presAssocID="{659766CA-C169-4252-A098-44532A4E2F1F}" presName="root2" presStyleCnt="0"/>
      <dgm:spPr/>
    </dgm:pt>
    <dgm:pt modelId="{140D36C3-F627-4CA6-930B-CF7964023506}" type="pres">
      <dgm:prSet presAssocID="{659766CA-C169-4252-A098-44532A4E2F1F}" presName="LevelTwoTextNode" presStyleLbl="node2" presStyleIdx="1" presStyleCnt="2">
        <dgm:presLayoutVars>
          <dgm:chPref val="3"/>
        </dgm:presLayoutVars>
      </dgm:prSet>
      <dgm:spPr/>
    </dgm:pt>
    <dgm:pt modelId="{72B495BE-8D6A-4493-833E-F2586446B1CB}" type="pres">
      <dgm:prSet presAssocID="{659766CA-C169-4252-A098-44532A4E2F1F}" presName="level3hierChild" presStyleCnt="0"/>
      <dgm:spPr/>
    </dgm:pt>
    <dgm:pt modelId="{C0E66667-971E-463F-8435-386F0A3B536E}" type="pres">
      <dgm:prSet presAssocID="{A1E1CBE9-B9D1-435A-A83D-BAAFC364274B}" presName="conn2-1" presStyleLbl="parChTrans1D3" presStyleIdx="2" presStyleCnt="4"/>
      <dgm:spPr/>
    </dgm:pt>
    <dgm:pt modelId="{7C214104-6EA9-4025-97BF-3E4AF3B0B099}" type="pres">
      <dgm:prSet presAssocID="{A1E1CBE9-B9D1-435A-A83D-BAAFC364274B}" presName="connTx" presStyleLbl="parChTrans1D3" presStyleIdx="2" presStyleCnt="4"/>
      <dgm:spPr/>
    </dgm:pt>
    <dgm:pt modelId="{01FCAE07-7155-4916-AD9A-6970BDA440E2}" type="pres">
      <dgm:prSet presAssocID="{6F66DAF6-FFA7-4F66-853B-DE49F7EC6082}" presName="root2" presStyleCnt="0"/>
      <dgm:spPr/>
    </dgm:pt>
    <dgm:pt modelId="{8993331B-DD2E-4C11-BFD7-FCB6F9246D38}" type="pres">
      <dgm:prSet presAssocID="{6F66DAF6-FFA7-4F66-853B-DE49F7EC6082}" presName="LevelTwoTextNode" presStyleLbl="node3" presStyleIdx="2" presStyleCnt="4">
        <dgm:presLayoutVars>
          <dgm:chPref val="3"/>
        </dgm:presLayoutVars>
      </dgm:prSet>
      <dgm:spPr/>
    </dgm:pt>
    <dgm:pt modelId="{911229B6-EB6B-461A-A018-AD9972543F30}" type="pres">
      <dgm:prSet presAssocID="{6F66DAF6-FFA7-4F66-853B-DE49F7EC6082}" presName="level3hierChild" presStyleCnt="0"/>
      <dgm:spPr/>
    </dgm:pt>
    <dgm:pt modelId="{D9BA19DB-45F1-4E81-9CA5-51830CC6F3A5}" type="pres">
      <dgm:prSet presAssocID="{9FEF4BFB-9C24-4AA7-8BBA-B774DFA57057}" presName="conn2-1" presStyleLbl="parChTrans1D4" presStyleIdx="2" presStyleCnt="6"/>
      <dgm:spPr/>
    </dgm:pt>
    <dgm:pt modelId="{0E19E86F-D1B0-4EFA-A061-9385378685FA}" type="pres">
      <dgm:prSet presAssocID="{9FEF4BFB-9C24-4AA7-8BBA-B774DFA57057}" presName="connTx" presStyleLbl="parChTrans1D4" presStyleIdx="2" presStyleCnt="6"/>
      <dgm:spPr/>
    </dgm:pt>
    <dgm:pt modelId="{1ED52D9D-B822-4D7E-8002-13FEB4936F22}" type="pres">
      <dgm:prSet presAssocID="{34947ED2-E42E-484C-96A3-D3567369739A}" presName="root2" presStyleCnt="0"/>
      <dgm:spPr/>
    </dgm:pt>
    <dgm:pt modelId="{06339F67-86DA-456E-B19A-9CB040712289}" type="pres">
      <dgm:prSet presAssocID="{34947ED2-E42E-484C-96A3-D3567369739A}" presName="LevelTwoTextNode" presStyleLbl="node4" presStyleIdx="2" presStyleCnt="6">
        <dgm:presLayoutVars>
          <dgm:chPref val="3"/>
        </dgm:presLayoutVars>
      </dgm:prSet>
      <dgm:spPr/>
    </dgm:pt>
    <dgm:pt modelId="{53D36285-DEEE-4AFB-84D1-75647B4F29D3}" type="pres">
      <dgm:prSet presAssocID="{34947ED2-E42E-484C-96A3-D3567369739A}" presName="level3hierChild" presStyleCnt="0"/>
      <dgm:spPr/>
    </dgm:pt>
    <dgm:pt modelId="{7792464F-08B2-4D62-BB55-874735516015}" type="pres">
      <dgm:prSet presAssocID="{957F837A-0857-4747-AB62-800A87FDD5DB}" presName="conn2-1" presStyleLbl="parChTrans1D4" presStyleIdx="3" presStyleCnt="6"/>
      <dgm:spPr/>
    </dgm:pt>
    <dgm:pt modelId="{33F05B86-B449-4F2A-BC3B-3B46EE105917}" type="pres">
      <dgm:prSet presAssocID="{957F837A-0857-4747-AB62-800A87FDD5DB}" presName="connTx" presStyleLbl="parChTrans1D4" presStyleIdx="3" presStyleCnt="6"/>
      <dgm:spPr/>
    </dgm:pt>
    <dgm:pt modelId="{B5FC0DBF-87CD-49B2-AE52-F772803A5E29}" type="pres">
      <dgm:prSet presAssocID="{7133DD3F-71EA-4287-8758-8FE35ED86B36}" presName="root2" presStyleCnt="0"/>
      <dgm:spPr/>
    </dgm:pt>
    <dgm:pt modelId="{A4074A68-57AC-46A9-B623-E4E37A427DE2}" type="pres">
      <dgm:prSet presAssocID="{7133DD3F-71EA-4287-8758-8FE35ED86B36}" presName="LevelTwoTextNode" presStyleLbl="node4" presStyleIdx="3" presStyleCnt="6">
        <dgm:presLayoutVars>
          <dgm:chPref val="3"/>
        </dgm:presLayoutVars>
      </dgm:prSet>
      <dgm:spPr/>
    </dgm:pt>
    <dgm:pt modelId="{B3519B10-CC12-4B07-8542-9C7C27C89272}" type="pres">
      <dgm:prSet presAssocID="{7133DD3F-71EA-4287-8758-8FE35ED86B36}" presName="level3hierChild" presStyleCnt="0"/>
      <dgm:spPr/>
    </dgm:pt>
    <dgm:pt modelId="{28A94263-3106-4760-B6EE-69BA6C8F646A}" type="pres">
      <dgm:prSet presAssocID="{6C50967F-16FF-4C79-8DBD-EF92D4628F5E}" presName="conn2-1" presStyleLbl="parChTrans1D3" presStyleIdx="3" presStyleCnt="4"/>
      <dgm:spPr/>
    </dgm:pt>
    <dgm:pt modelId="{54464E58-181A-4525-BD44-16D6C8C6876A}" type="pres">
      <dgm:prSet presAssocID="{6C50967F-16FF-4C79-8DBD-EF92D4628F5E}" presName="connTx" presStyleLbl="parChTrans1D3" presStyleIdx="3" presStyleCnt="4"/>
      <dgm:spPr/>
    </dgm:pt>
    <dgm:pt modelId="{8D60521A-7A03-4938-8ED8-C6A33DB1D38A}" type="pres">
      <dgm:prSet presAssocID="{860DEBF6-0422-4C6E-9FBF-D3C3AFABD786}" presName="root2" presStyleCnt="0"/>
      <dgm:spPr/>
    </dgm:pt>
    <dgm:pt modelId="{57574176-E2A3-4663-8401-03A332C3146F}" type="pres">
      <dgm:prSet presAssocID="{860DEBF6-0422-4C6E-9FBF-D3C3AFABD786}" presName="LevelTwoTextNode" presStyleLbl="node3" presStyleIdx="3" presStyleCnt="4">
        <dgm:presLayoutVars>
          <dgm:chPref val="3"/>
        </dgm:presLayoutVars>
      </dgm:prSet>
      <dgm:spPr/>
    </dgm:pt>
    <dgm:pt modelId="{AECFE4CE-6E41-454B-B06B-6DE8A814C20F}" type="pres">
      <dgm:prSet presAssocID="{860DEBF6-0422-4C6E-9FBF-D3C3AFABD786}" presName="level3hierChild" presStyleCnt="0"/>
      <dgm:spPr/>
    </dgm:pt>
    <dgm:pt modelId="{210C3FFF-0ABF-4159-8070-75FF401C5877}" type="pres">
      <dgm:prSet presAssocID="{8D0F00AF-0DB6-4680-8B3C-5A31C4E8A4D5}" presName="conn2-1" presStyleLbl="parChTrans1D4" presStyleIdx="4" presStyleCnt="6"/>
      <dgm:spPr/>
    </dgm:pt>
    <dgm:pt modelId="{147D226F-8EC2-402A-AA46-C27517D5465A}" type="pres">
      <dgm:prSet presAssocID="{8D0F00AF-0DB6-4680-8B3C-5A31C4E8A4D5}" presName="connTx" presStyleLbl="parChTrans1D4" presStyleIdx="4" presStyleCnt="6"/>
      <dgm:spPr/>
    </dgm:pt>
    <dgm:pt modelId="{F4AC01C6-FE31-444F-996E-382A32C0246B}" type="pres">
      <dgm:prSet presAssocID="{C424A12C-CA82-4C0D-A862-379660103A84}" presName="root2" presStyleCnt="0"/>
      <dgm:spPr/>
    </dgm:pt>
    <dgm:pt modelId="{6464AE45-6CC5-4292-8C36-B73B83D402A3}" type="pres">
      <dgm:prSet presAssocID="{C424A12C-CA82-4C0D-A862-379660103A84}" presName="LevelTwoTextNode" presStyleLbl="node4" presStyleIdx="4" presStyleCnt="6">
        <dgm:presLayoutVars>
          <dgm:chPref val="3"/>
        </dgm:presLayoutVars>
      </dgm:prSet>
      <dgm:spPr/>
    </dgm:pt>
    <dgm:pt modelId="{EAB2B3BF-59AC-4654-9FAE-AA3911C46183}" type="pres">
      <dgm:prSet presAssocID="{C424A12C-CA82-4C0D-A862-379660103A84}" presName="level3hierChild" presStyleCnt="0"/>
      <dgm:spPr/>
    </dgm:pt>
    <dgm:pt modelId="{3F5E6801-D8F4-42B9-9DF9-40613B2AEAEA}" type="pres">
      <dgm:prSet presAssocID="{B9F9147A-C061-4319-91A3-4A099E12778D}" presName="conn2-1" presStyleLbl="parChTrans1D4" presStyleIdx="5" presStyleCnt="6"/>
      <dgm:spPr/>
    </dgm:pt>
    <dgm:pt modelId="{EF526C69-BBC7-4FEE-869D-89CEB1CC75CC}" type="pres">
      <dgm:prSet presAssocID="{B9F9147A-C061-4319-91A3-4A099E12778D}" presName="connTx" presStyleLbl="parChTrans1D4" presStyleIdx="5" presStyleCnt="6"/>
      <dgm:spPr/>
    </dgm:pt>
    <dgm:pt modelId="{D4501F97-8513-468C-A1B7-E0A4558FBEF6}" type="pres">
      <dgm:prSet presAssocID="{4320719B-1C15-4CA1-A830-025D443FE7D6}" presName="root2" presStyleCnt="0"/>
      <dgm:spPr/>
    </dgm:pt>
    <dgm:pt modelId="{D50E1268-B51F-4ED4-BBCC-3E06157A60AA}" type="pres">
      <dgm:prSet presAssocID="{4320719B-1C15-4CA1-A830-025D443FE7D6}" presName="LevelTwoTextNode" presStyleLbl="node4" presStyleIdx="5" presStyleCnt="6">
        <dgm:presLayoutVars>
          <dgm:chPref val="3"/>
        </dgm:presLayoutVars>
      </dgm:prSet>
      <dgm:spPr/>
    </dgm:pt>
    <dgm:pt modelId="{809AB976-34B7-4D71-8572-B2FCF266A1DC}" type="pres">
      <dgm:prSet presAssocID="{4320719B-1C15-4CA1-A830-025D443FE7D6}" presName="level3hierChild" presStyleCnt="0"/>
      <dgm:spPr/>
    </dgm:pt>
  </dgm:ptLst>
  <dgm:cxnLst>
    <dgm:cxn modelId="{20B54205-1FFA-4FBE-9E89-1F8C12E85115}" type="presOf" srcId="{8D0F00AF-0DB6-4680-8B3C-5A31C4E8A4D5}" destId="{147D226F-8EC2-402A-AA46-C27517D5465A}" srcOrd="1" destOrd="0" presId="urn:microsoft.com/office/officeart/2005/8/layout/hierarchy2"/>
    <dgm:cxn modelId="{4ECBE50A-E024-484D-AFA1-8C5E7C3419E2}" srcId="{659766CA-C169-4252-A098-44532A4E2F1F}" destId="{6F66DAF6-FFA7-4F66-853B-DE49F7EC6082}" srcOrd="0" destOrd="0" parTransId="{A1E1CBE9-B9D1-435A-A83D-BAAFC364274B}" sibTransId="{1DE82653-923F-4A48-A344-E65EFAC7897F}"/>
    <dgm:cxn modelId="{3669140E-F7B7-47A2-BA94-81B96AA44D0B}" type="presOf" srcId="{C47B28BE-8B88-409F-9CA8-A8EB5A818BFC}" destId="{F9AE7224-09A2-42AD-93F1-84D4C7B5DBCB}" srcOrd="0" destOrd="0" presId="urn:microsoft.com/office/officeart/2005/8/layout/hierarchy2"/>
    <dgm:cxn modelId="{DC1D8013-A380-43A2-A0D3-0599BFF4B214}" type="presOf" srcId="{2DD158C6-1570-4660-8ED7-F64579AD2919}" destId="{B7728C6F-BB26-4AAF-B3E5-2AC26110FB59}" srcOrd="0" destOrd="0" presId="urn:microsoft.com/office/officeart/2005/8/layout/hierarchy2"/>
    <dgm:cxn modelId="{77AC9618-3A63-466F-B29A-5B150E453928}" srcId="{2DD158C6-1570-4660-8ED7-F64579AD2919}" destId="{D9809837-3A21-42E4-8683-C8D2449A406F}" srcOrd="0" destOrd="0" parTransId="{957474EB-1E51-4181-839C-52310F2B6068}" sibTransId="{48AC516C-05D8-4F06-B2BD-2D818DBFD8F9}"/>
    <dgm:cxn modelId="{2450A023-6AE6-4597-9A1D-AB349505D844}" type="presOf" srcId="{74B23D0B-1651-4FBD-81F6-D9299B2AA98D}" destId="{F7278E31-95EB-4AEA-B3B3-37F235B6966C}" srcOrd="0" destOrd="0" presId="urn:microsoft.com/office/officeart/2005/8/layout/hierarchy2"/>
    <dgm:cxn modelId="{7BD51629-18A2-43B2-A763-EA157DD1E31D}" type="presOf" srcId="{EBE0E579-4E38-40DA-AA1E-9B5D3EE42B7F}" destId="{124EEFFA-A7F2-4FAA-B89A-AADC712697F8}" srcOrd="0" destOrd="0" presId="urn:microsoft.com/office/officeart/2005/8/layout/hierarchy2"/>
    <dgm:cxn modelId="{B0C82B36-9712-4FE3-9B8D-A3B696CE44B4}" type="presOf" srcId="{907B313C-6CE3-4CE9-928A-B2090326F43F}" destId="{4D5E39B6-7674-4643-95E5-C48E9AD40B96}" srcOrd="1" destOrd="0" presId="urn:microsoft.com/office/officeart/2005/8/layout/hierarchy2"/>
    <dgm:cxn modelId="{5818F63E-37EF-4DC7-92DC-82E2D7B9EEAF}" srcId="{D9809837-3A21-42E4-8683-C8D2449A406F}" destId="{CE99C47C-0EF0-404D-B6FB-A5D9A6EF98CA}" srcOrd="0" destOrd="0" parTransId="{EBE0E579-4E38-40DA-AA1E-9B5D3EE42B7F}" sibTransId="{8A5B40B1-2F88-444F-B568-A5EDE021BF00}"/>
    <dgm:cxn modelId="{B2F1DA3F-9521-476D-AE13-D7C94F2E2329}" type="presOf" srcId="{CF6130DB-AC26-482A-9DC9-EC74A616A7B8}" destId="{B47901A6-DC69-48DC-8475-D3BBC51831CE}" srcOrd="0" destOrd="0" presId="urn:microsoft.com/office/officeart/2005/8/layout/hierarchy2"/>
    <dgm:cxn modelId="{D29FCA41-DCF4-4714-B060-86C41C88A942}" type="presOf" srcId="{B9F9147A-C061-4319-91A3-4A099E12778D}" destId="{3F5E6801-D8F4-42B9-9DF9-40613B2AEAEA}" srcOrd="0" destOrd="0" presId="urn:microsoft.com/office/officeart/2005/8/layout/hierarchy2"/>
    <dgm:cxn modelId="{1E2CD645-1C06-4BDD-8E98-84A9C4392649}" type="presOf" srcId="{6C50967F-16FF-4C79-8DBD-EF92D4628F5E}" destId="{28A94263-3106-4760-B6EE-69BA6C8F646A}" srcOrd="0" destOrd="0" presId="urn:microsoft.com/office/officeart/2005/8/layout/hierarchy2"/>
    <dgm:cxn modelId="{4C434367-BD29-4DD5-8774-57DE049AF8E4}" type="presOf" srcId="{D9809837-3A21-42E4-8683-C8D2449A406F}" destId="{13918F1C-B054-4874-96E8-64481DFF4844}" srcOrd="0" destOrd="0" presId="urn:microsoft.com/office/officeart/2005/8/layout/hierarchy2"/>
    <dgm:cxn modelId="{F882294C-3C87-4683-AAE2-78C26C3D21B8}" type="presOf" srcId="{E7E6E859-3291-44AE-8AC9-A83501FE6C75}" destId="{E6A68736-FCC2-4095-982C-6BD4B364111E}" srcOrd="0" destOrd="0" presId="urn:microsoft.com/office/officeart/2005/8/layout/hierarchy2"/>
    <dgm:cxn modelId="{335FF36D-0FAE-43AB-ABD9-0EE2F8AF23E0}" type="presOf" srcId="{6C50967F-16FF-4C79-8DBD-EF92D4628F5E}" destId="{54464E58-181A-4525-BD44-16D6C8C6876A}" srcOrd="1" destOrd="0" presId="urn:microsoft.com/office/officeart/2005/8/layout/hierarchy2"/>
    <dgm:cxn modelId="{33EAAB4F-6B06-47CF-8070-67370661ECA9}" type="presOf" srcId="{A1E1CBE9-B9D1-435A-A83D-BAAFC364274B}" destId="{C0E66667-971E-463F-8435-386F0A3B536E}" srcOrd="0" destOrd="0" presId="urn:microsoft.com/office/officeart/2005/8/layout/hierarchy2"/>
    <dgm:cxn modelId="{456C0D72-5A9E-47A6-AA78-20157624A988}" srcId="{6F66DAF6-FFA7-4F66-853B-DE49F7EC6082}" destId="{7133DD3F-71EA-4287-8758-8FE35ED86B36}" srcOrd="1" destOrd="0" parTransId="{957F837A-0857-4747-AB62-800A87FDD5DB}" sibTransId="{DF9F25B8-9230-4B9A-BED4-456469976327}"/>
    <dgm:cxn modelId="{97BB6653-6E6C-424F-A203-5E56D1457AED}" srcId="{74B23D0B-1651-4FBD-81F6-D9299B2AA98D}" destId="{CF6130DB-AC26-482A-9DC9-EC74A616A7B8}" srcOrd="0" destOrd="0" parTransId="{2D50BE72-61E2-4C80-9951-721E3A5EA09D}" sibTransId="{0708F12A-7A38-4AA0-B5DC-099D9AC9FC75}"/>
    <dgm:cxn modelId="{9D7DA455-D88E-4427-AE6A-8C6BA33F0BED}" type="presOf" srcId="{957F837A-0857-4747-AB62-800A87FDD5DB}" destId="{33F05B86-B449-4F2A-BC3B-3B46EE105917}" srcOrd="1" destOrd="0" presId="urn:microsoft.com/office/officeart/2005/8/layout/hierarchy2"/>
    <dgm:cxn modelId="{013F1577-9A7B-426D-81E1-0CAFFEA62317}" type="presOf" srcId="{1BCD2D1A-8EC9-4D81-AE2A-3765F45AF61E}" destId="{6BE3AF57-9D85-4E67-A60A-C4833B03C089}" srcOrd="1" destOrd="0" presId="urn:microsoft.com/office/officeart/2005/8/layout/hierarchy2"/>
    <dgm:cxn modelId="{8B916577-31B9-4F82-8A0E-B418BC5A5302}" type="presOf" srcId="{659766CA-C169-4252-A098-44532A4E2F1F}" destId="{140D36C3-F627-4CA6-930B-CF7964023506}" srcOrd="0" destOrd="0" presId="urn:microsoft.com/office/officeart/2005/8/layout/hierarchy2"/>
    <dgm:cxn modelId="{3E0CA477-FB8F-40D2-AB29-7299339DF5EA}" type="presOf" srcId="{A1E1CBE9-B9D1-435A-A83D-BAAFC364274B}" destId="{7C214104-6EA9-4025-97BF-3E4AF3B0B099}" srcOrd="1" destOrd="0" presId="urn:microsoft.com/office/officeart/2005/8/layout/hierarchy2"/>
    <dgm:cxn modelId="{DA9E9778-838E-4E6F-AE12-75D491D38154}" type="presOf" srcId="{B1A29171-9F3A-4592-B13E-79396FD19935}" destId="{F1B5597A-CAB9-4584-9F7C-311B07B1FD59}" srcOrd="0" destOrd="0" presId="urn:microsoft.com/office/officeart/2005/8/layout/hierarchy2"/>
    <dgm:cxn modelId="{3165F47A-D99D-4A01-872B-2DC31AFFD1C0}" srcId="{C47B28BE-8B88-409F-9CA8-A8EB5A818BFC}" destId="{B1A29171-9F3A-4592-B13E-79396FD19935}" srcOrd="0" destOrd="0" parTransId="{1BCD2D1A-8EC9-4D81-AE2A-3765F45AF61E}" sibTransId="{7BA845B2-4778-41B7-9F1E-20689B8B3DFC}"/>
    <dgm:cxn modelId="{7478F45A-2532-47C7-BE8C-517EC6A1D203}" type="presOf" srcId="{EBE0E579-4E38-40DA-AA1E-9B5D3EE42B7F}" destId="{AD15228B-BD67-4F8C-B808-FB5391E38B99}" srcOrd="1" destOrd="0" presId="urn:microsoft.com/office/officeart/2005/8/layout/hierarchy2"/>
    <dgm:cxn modelId="{EEAA2380-9CC4-495A-B2FF-33BEE739CE81}" type="presOf" srcId="{2ECF036F-E6CA-44EC-B2A0-ABE81897117F}" destId="{9669E93D-DA56-4105-91CC-28ED81C117E0}" srcOrd="0" destOrd="0" presId="urn:microsoft.com/office/officeart/2005/8/layout/hierarchy2"/>
    <dgm:cxn modelId="{1ED41584-CFE9-4C59-BB4E-8E20746E2478}" type="presOf" srcId="{6F66DAF6-FFA7-4F66-853B-DE49F7EC6082}" destId="{8993331B-DD2E-4C11-BFD7-FCB6F9246D38}" srcOrd="0" destOrd="0" presId="urn:microsoft.com/office/officeart/2005/8/layout/hierarchy2"/>
    <dgm:cxn modelId="{E29AE196-E083-4C43-9D90-9BE5644A5559}" type="presOf" srcId="{2ECF036F-E6CA-44EC-B2A0-ABE81897117F}" destId="{212591C6-6D33-45B1-93AF-12697A018AB1}" srcOrd="1" destOrd="0" presId="urn:microsoft.com/office/officeart/2005/8/layout/hierarchy2"/>
    <dgm:cxn modelId="{4FB383A3-6063-4455-8CD0-42F753555CF4}" type="presOf" srcId="{E7E6E859-3291-44AE-8AC9-A83501FE6C75}" destId="{425FC6A4-1F6A-4E80-BF4D-FD4B45E86ED5}" srcOrd="1" destOrd="0" presId="urn:microsoft.com/office/officeart/2005/8/layout/hierarchy2"/>
    <dgm:cxn modelId="{B1E970A5-C22D-44E7-BBCA-970F5DECDF8E}" type="presOf" srcId="{2D50BE72-61E2-4C80-9951-721E3A5EA09D}" destId="{A4DFB764-130A-4AF2-972F-F35E16202553}" srcOrd="1" destOrd="0" presId="urn:microsoft.com/office/officeart/2005/8/layout/hierarchy2"/>
    <dgm:cxn modelId="{710985A9-4880-4F37-B7A0-25758C4B099E}" type="presOf" srcId="{B9F9147A-C061-4319-91A3-4A099E12778D}" destId="{EF526C69-BBC7-4FEE-869D-89CEB1CC75CC}" srcOrd="1" destOrd="0" presId="urn:microsoft.com/office/officeart/2005/8/layout/hierarchy2"/>
    <dgm:cxn modelId="{EC1D20AE-1698-4091-8269-D5EBE4484406}" type="presOf" srcId="{8D0F00AF-0DB6-4680-8B3C-5A31C4E8A4D5}" destId="{210C3FFF-0ABF-4159-8070-75FF401C5877}" srcOrd="0" destOrd="0" presId="urn:microsoft.com/office/officeart/2005/8/layout/hierarchy2"/>
    <dgm:cxn modelId="{4AB520B9-35F3-42CE-8D6B-EA1DAFEC1DF9}" type="presOf" srcId="{860DEBF6-0422-4C6E-9FBF-D3C3AFABD786}" destId="{57574176-E2A3-4663-8401-03A332C3146F}" srcOrd="0" destOrd="0" presId="urn:microsoft.com/office/officeart/2005/8/layout/hierarchy2"/>
    <dgm:cxn modelId="{6BC099BD-C00C-457F-B823-046781206434}" srcId="{CE99C47C-0EF0-404D-B6FB-A5D9A6EF98CA}" destId="{C47B28BE-8B88-409F-9CA8-A8EB5A818BFC}" srcOrd="0" destOrd="0" parTransId="{E7E6E859-3291-44AE-8AC9-A83501FE6C75}" sibTransId="{281684DA-52F9-4939-9253-010AC54C1846}"/>
    <dgm:cxn modelId="{492A73C3-FBC3-476A-BF78-7906BB11AC8B}" srcId="{659766CA-C169-4252-A098-44532A4E2F1F}" destId="{860DEBF6-0422-4C6E-9FBF-D3C3AFABD786}" srcOrd="1" destOrd="0" parTransId="{6C50967F-16FF-4C79-8DBD-EF92D4628F5E}" sibTransId="{8683EBE8-2C57-44C8-9A4F-BA4D97148935}"/>
    <dgm:cxn modelId="{EC13A0C3-6054-45C8-A7B7-7ED50AFBACDC}" type="presOf" srcId="{4320719B-1C15-4CA1-A830-025D443FE7D6}" destId="{D50E1268-B51F-4ED4-BBCC-3E06157A60AA}" srcOrd="0" destOrd="0" presId="urn:microsoft.com/office/officeart/2005/8/layout/hierarchy2"/>
    <dgm:cxn modelId="{2A72BBC6-0A33-45A4-B558-2A7A1B67C0A1}" type="presOf" srcId="{907B313C-6CE3-4CE9-928A-B2090326F43F}" destId="{9D448951-4E7E-45F6-9924-E84D37FFC5B0}" srcOrd="0" destOrd="0" presId="urn:microsoft.com/office/officeart/2005/8/layout/hierarchy2"/>
    <dgm:cxn modelId="{71FF94C9-50B8-480D-97BF-56BDB627828F}" srcId="{D9809837-3A21-42E4-8683-C8D2449A406F}" destId="{659766CA-C169-4252-A098-44532A4E2F1F}" srcOrd="1" destOrd="0" parTransId="{907B313C-6CE3-4CE9-928A-B2090326F43F}" sibTransId="{CC98BE91-E7DD-44F7-9ADA-8A097DBD33FF}"/>
    <dgm:cxn modelId="{F2F37CD7-36A8-4013-832C-739D3C8D7B41}" srcId="{860DEBF6-0422-4C6E-9FBF-D3C3AFABD786}" destId="{C424A12C-CA82-4C0D-A862-379660103A84}" srcOrd="0" destOrd="0" parTransId="{8D0F00AF-0DB6-4680-8B3C-5A31C4E8A4D5}" sibTransId="{3D3C0569-FD55-44E7-A447-8E2CE3929006}"/>
    <dgm:cxn modelId="{B97417D9-C7AE-41F9-9B30-D2C6AA3939F2}" type="presOf" srcId="{1BCD2D1A-8EC9-4D81-AE2A-3765F45AF61E}" destId="{2484CC46-0F7B-4368-B6EF-90580AFA3735}" srcOrd="0" destOrd="0" presId="urn:microsoft.com/office/officeart/2005/8/layout/hierarchy2"/>
    <dgm:cxn modelId="{258E08DD-8723-48B6-B43C-E239DAEAB4A7}" type="presOf" srcId="{9FEF4BFB-9C24-4AA7-8BBA-B774DFA57057}" destId="{D9BA19DB-45F1-4E81-9CA5-51830CC6F3A5}" srcOrd="0" destOrd="0" presId="urn:microsoft.com/office/officeart/2005/8/layout/hierarchy2"/>
    <dgm:cxn modelId="{BEC383DE-DBD1-45A7-9936-2CEEDA3190EA}" srcId="{6F66DAF6-FFA7-4F66-853B-DE49F7EC6082}" destId="{34947ED2-E42E-484C-96A3-D3567369739A}" srcOrd="0" destOrd="0" parTransId="{9FEF4BFB-9C24-4AA7-8BBA-B774DFA57057}" sibTransId="{4E3CD5B7-B0B6-4FB1-B2F4-DCA463397C45}"/>
    <dgm:cxn modelId="{A61C3EDF-86DF-4ECA-BB83-3D43F209A673}" type="presOf" srcId="{957F837A-0857-4747-AB62-800A87FDD5DB}" destId="{7792464F-08B2-4D62-BB55-874735516015}" srcOrd="0" destOrd="0" presId="urn:microsoft.com/office/officeart/2005/8/layout/hierarchy2"/>
    <dgm:cxn modelId="{A97489E4-AC57-48EE-9B41-BA0EB6D3F310}" type="presOf" srcId="{CE99C47C-0EF0-404D-B6FB-A5D9A6EF98CA}" destId="{A2358B4D-591E-4EE3-B33D-499D40DAC96E}" srcOrd="0" destOrd="0" presId="urn:microsoft.com/office/officeart/2005/8/layout/hierarchy2"/>
    <dgm:cxn modelId="{F2D4E7E5-7048-4D34-ACD0-2AB55808C08F}" srcId="{CE99C47C-0EF0-404D-B6FB-A5D9A6EF98CA}" destId="{74B23D0B-1651-4FBD-81F6-D9299B2AA98D}" srcOrd="1" destOrd="0" parTransId="{2ECF036F-E6CA-44EC-B2A0-ABE81897117F}" sibTransId="{42A944AE-31F9-405D-97F1-C491A625CD81}"/>
    <dgm:cxn modelId="{26E2FDE6-355A-4335-8B34-37B6F5F0AC4B}" type="presOf" srcId="{7133DD3F-71EA-4287-8758-8FE35ED86B36}" destId="{A4074A68-57AC-46A9-B623-E4E37A427DE2}" srcOrd="0" destOrd="0" presId="urn:microsoft.com/office/officeart/2005/8/layout/hierarchy2"/>
    <dgm:cxn modelId="{136482EF-98B8-454D-8950-8771450524FF}" srcId="{860DEBF6-0422-4C6E-9FBF-D3C3AFABD786}" destId="{4320719B-1C15-4CA1-A830-025D443FE7D6}" srcOrd="1" destOrd="0" parTransId="{B9F9147A-C061-4319-91A3-4A099E12778D}" sibTransId="{994C4D8E-83B9-40BF-A33F-7BE4EB2F39CF}"/>
    <dgm:cxn modelId="{20782EF9-DF49-49FC-A06B-19CAB892618D}" type="presOf" srcId="{9FEF4BFB-9C24-4AA7-8BBA-B774DFA57057}" destId="{0E19E86F-D1B0-4EFA-A061-9385378685FA}" srcOrd="1" destOrd="0" presId="urn:microsoft.com/office/officeart/2005/8/layout/hierarchy2"/>
    <dgm:cxn modelId="{97734DFA-04BE-4C55-B1FB-804BF0A3F25F}" type="presOf" srcId="{2D50BE72-61E2-4C80-9951-721E3A5EA09D}" destId="{C76E195C-3D31-4A87-92AA-7579F6F2AC72}" srcOrd="0" destOrd="0" presId="urn:microsoft.com/office/officeart/2005/8/layout/hierarchy2"/>
    <dgm:cxn modelId="{570F47FD-8AA5-4176-8BB3-899683FDA8CA}" type="presOf" srcId="{C424A12C-CA82-4C0D-A862-379660103A84}" destId="{6464AE45-6CC5-4292-8C36-B73B83D402A3}" srcOrd="0" destOrd="0" presId="urn:microsoft.com/office/officeart/2005/8/layout/hierarchy2"/>
    <dgm:cxn modelId="{35E3F2FF-C959-402A-B67A-047068341F5F}" type="presOf" srcId="{34947ED2-E42E-484C-96A3-D3567369739A}" destId="{06339F67-86DA-456E-B19A-9CB040712289}" srcOrd="0" destOrd="0" presId="urn:microsoft.com/office/officeart/2005/8/layout/hierarchy2"/>
    <dgm:cxn modelId="{EEF71EB9-1423-4E1A-A90D-025FA383EB7D}" type="presParOf" srcId="{B7728C6F-BB26-4AAF-B3E5-2AC26110FB59}" destId="{472A5A2E-F4E1-4634-8E28-F9DAA809D71D}" srcOrd="0" destOrd="0" presId="urn:microsoft.com/office/officeart/2005/8/layout/hierarchy2"/>
    <dgm:cxn modelId="{427CA7AF-EE84-4363-865C-2809F297B343}" type="presParOf" srcId="{472A5A2E-F4E1-4634-8E28-F9DAA809D71D}" destId="{13918F1C-B054-4874-96E8-64481DFF4844}" srcOrd="0" destOrd="0" presId="urn:microsoft.com/office/officeart/2005/8/layout/hierarchy2"/>
    <dgm:cxn modelId="{D36ED781-9EFF-4578-9464-7BB71F36E759}" type="presParOf" srcId="{472A5A2E-F4E1-4634-8E28-F9DAA809D71D}" destId="{F0867A74-A927-4E94-97E3-B7CB4A00B725}" srcOrd="1" destOrd="0" presId="urn:microsoft.com/office/officeart/2005/8/layout/hierarchy2"/>
    <dgm:cxn modelId="{F7C54DBF-044C-4DF4-B44F-9CB3AC856444}" type="presParOf" srcId="{F0867A74-A927-4E94-97E3-B7CB4A00B725}" destId="{124EEFFA-A7F2-4FAA-B89A-AADC712697F8}" srcOrd="0" destOrd="0" presId="urn:microsoft.com/office/officeart/2005/8/layout/hierarchy2"/>
    <dgm:cxn modelId="{63C706ED-A13E-46A0-B835-5AF65AF60BEB}" type="presParOf" srcId="{124EEFFA-A7F2-4FAA-B89A-AADC712697F8}" destId="{AD15228B-BD67-4F8C-B808-FB5391E38B99}" srcOrd="0" destOrd="0" presId="urn:microsoft.com/office/officeart/2005/8/layout/hierarchy2"/>
    <dgm:cxn modelId="{5973D4A2-D452-42B8-9AD2-9481DC637582}" type="presParOf" srcId="{F0867A74-A927-4E94-97E3-B7CB4A00B725}" destId="{CAD52A6B-D5FC-4251-A49D-CA1D56022C2E}" srcOrd="1" destOrd="0" presId="urn:microsoft.com/office/officeart/2005/8/layout/hierarchy2"/>
    <dgm:cxn modelId="{CF9C32B9-B155-44FE-AB24-34A464777451}" type="presParOf" srcId="{CAD52A6B-D5FC-4251-A49D-CA1D56022C2E}" destId="{A2358B4D-591E-4EE3-B33D-499D40DAC96E}" srcOrd="0" destOrd="0" presId="urn:microsoft.com/office/officeart/2005/8/layout/hierarchy2"/>
    <dgm:cxn modelId="{1A75D60D-F491-440C-9C7A-2644DF8E4D61}" type="presParOf" srcId="{CAD52A6B-D5FC-4251-A49D-CA1D56022C2E}" destId="{BF9012F9-4987-4485-8CD5-F90F0D00970C}" srcOrd="1" destOrd="0" presId="urn:microsoft.com/office/officeart/2005/8/layout/hierarchy2"/>
    <dgm:cxn modelId="{6D507AFA-80FC-4C71-BC16-C7A131CA7521}" type="presParOf" srcId="{BF9012F9-4987-4485-8CD5-F90F0D00970C}" destId="{E6A68736-FCC2-4095-982C-6BD4B364111E}" srcOrd="0" destOrd="0" presId="urn:microsoft.com/office/officeart/2005/8/layout/hierarchy2"/>
    <dgm:cxn modelId="{CC02BB19-1B94-4551-B112-A008B7D97115}" type="presParOf" srcId="{E6A68736-FCC2-4095-982C-6BD4B364111E}" destId="{425FC6A4-1F6A-4E80-BF4D-FD4B45E86ED5}" srcOrd="0" destOrd="0" presId="urn:microsoft.com/office/officeart/2005/8/layout/hierarchy2"/>
    <dgm:cxn modelId="{27811580-9B08-4024-8CC3-2C751635791F}" type="presParOf" srcId="{BF9012F9-4987-4485-8CD5-F90F0D00970C}" destId="{27476AC8-1280-462D-BAB2-2BD9ED64CC0F}" srcOrd="1" destOrd="0" presId="urn:microsoft.com/office/officeart/2005/8/layout/hierarchy2"/>
    <dgm:cxn modelId="{D83283F5-D820-45D4-9C31-3A0B12493CEB}" type="presParOf" srcId="{27476AC8-1280-462D-BAB2-2BD9ED64CC0F}" destId="{F9AE7224-09A2-42AD-93F1-84D4C7B5DBCB}" srcOrd="0" destOrd="0" presId="urn:microsoft.com/office/officeart/2005/8/layout/hierarchy2"/>
    <dgm:cxn modelId="{B6B10A4C-1DD1-4F7A-B32D-EB00D9E4D6CE}" type="presParOf" srcId="{27476AC8-1280-462D-BAB2-2BD9ED64CC0F}" destId="{921BEBF6-EE95-4E95-8D32-1CBFA69CD0C2}" srcOrd="1" destOrd="0" presId="urn:microsoft.com/office/officeart/2005/8/layout/hierarchy2"/>
    <dgm:cxn modelId="{9ABB36FD-8671-47EA-846D-B18FD491706F}" type="presParOf" srcId="{921BEBF6-EE95-4E95-8D32-1CBFA69CD0C2}" destId="{2484CC46-0F7B-4368-B6EF-90580AFA3735}" srcOrd="0" destOrd="0" presId="urn:microsoft.com/office/officeart/2005/8/layout/hierarchy2"/>
    <dgm:cxn modelId="{A2853CDE-F776-44CE-9C65-D184D453745C}" type="presParOf" srcId="{2484CC46-0F7B-4368-B6EF-90580AFA3735}" destId="{6BE3AF57-9D85-4E67-A60A-C4833B03C089}" srcOrd="0" destOrd="0" presId="urn:microsoft.com/office/officeart/2005/8/layout/hierarchy2"/>
    <dgm:cxn modelId="{617E6269-BA0D-4C95-9FDC-99C13B303259}" type="presParOf" srcId="{921BEBF6-EE95-4E95-8D32-1CBFA69CD0C2}" destId="{2A8447F9-F9E0-41A4-99EA-3F2A1CA391EA}" srcOrd="1" destOrd="0" presId="urn:microsoft.com/office/officeart/2005/8/layout/hierarchy2"/>
    <dgm:cxn modelId="{BCFAA4B3-14D6-4BD9-BB3A-E3E8986D33AF}" type="presParOf" srcId="{2A8447F9-F9E0-41A4-99EA-3F2A1CA391EA}" destId="{F1B5597A-CAB9-4584-9F7C-311B07B1FD59}" srcOrd="0" destOrd="0" presId="urn:microsoft.com/office/officeart/2005/8/layout/hierarchy2"/>
    <dgm:cxn modelId="{70643B16-A109-43ED-94A9-DA1E98D67A9B}" type="presParOf" srcId="{2A8447F9-F9E0-41A4-99EA-3F2A1CA391EA}" destId="{F815EE24-8582-428A-907A-799D767C3505}" srcOrd="1" destOrd="0" presId="urn:microsoft.com/office/officeart/2005/8/layout/hierarchy2"/>
    <dgm:cxn modelId="{E9D17B4D-DDD6-4A3A-93B1-CA0A1CDA8E62}" type="presParOf" srcId="{BF9012F9-4987-4485-8CD5-F90F0D00970C}" destId="{9669E93D-DA56-4105-91CC-28ED81C117E0}" srcOrd="2" destOrd="0" presId="urn:microsoft.com/office/officeart/2005/8/layout/hierarchy2"/>
    <dgm:cxn modelId="{AD1E175F-A811-4721-9202-59B78E40D38F}" type="presParOf" srcId="{9669E93D-DA56-4105-91CC-28ED81C117E0}" destId="{212591C6-6D33-45B1-93AF-12697A018AB1}" srcOrd="0" destOrd="0" presId="urn:microsoft.com/office/officeart/2005/8/layout/hierarchy2"/>
    <dgm:cxn modelId="{B0C21362-0B3D-465F-9AE9-9127EC3A8833}" type="presParOf" srcId="{BF9012F9-4987-4485-8CD5-F90F0D00970C}" destId="{E8099E39-5FCE-4B8A-AD62-950FEF0E59B9}" srcOrd="3" destOrd="0" presId="urn:microsoft.com/office/officeart/2005/8/layout/hierarchy2"/>
    <dgm:cxn modelId="{7079B93B-B917-4330-A6BF-95D4993EEEAC}" type="presParOf" srcId="{E8099E39-5FCE-4B8A-AD62-950FEF0E59B9}" destId="{F7278E31-95EB-4AEA-B3B3-37F235B6966C}" srcOrd="0" destOrd="0" presId="urn:microsoft.com/office/officeart/2005/8/layout/hierarchy2"/>
    <dgm:cxn modelId="{08CC75F9-8295-4FBD-A2BC-CC9B7D21890A}" type="presParOf" srcId="{E8099E39-5FCE-4B8A-AD62-950FEF0E59B9}" destId="{54044703-3781-4423-B2B7-F16F73461ADF}" srcOrd="1" destOrd="0" presId="urn:microsoft.com/office/officeart/2005/8/layout/hierarchy2"/>
    <dgm:cxn modelId="{CAB3C853-1409-4DC4-986A-331421DA4E1F}" type="presParOf" srcId="{54044703-3781-4423-B2B7-F16F73461ADF}" destId="{C76E195C-3D31-4A87-92AA-7579F6F2AC72}" srcOrd="0" destOrd="0" presId="urn:microsoft.com/office/officeart/2005/8/layout/hierarchy2"/>
    <dgm:cxn modelId="{28849497-BDE1-49C7-89B4-7328BBDF07E7}" type="presParOf" srcId="{C76E195C-3D31-4A87-92AA-7579F6F2AC72}" destId="{A4DFB764-130A-4AF2-972F-F35E16202553}" srcOrd="0" destOrd="0" presId="urn:microsoft.com/office/officeart/2005/8/layout/hierarchy2"/>
    <dgm:cxn modelId="{9C536F2E-75B6-4150-89DF-00C0A3F16765}" type="presParOf" srcId="{54044703-3781-4423-B2B7-F16F73461ADF}" destId="{152C214A-DE26-48C5-8A12-78BBC42F9563}" srcOrd="1" destOrd="0" presId="urn:microsoft.com/office/officeart/2005/8/layout/hierarchy2"/>
    <dgm:cxn modelId="{6A7CEBDD-10F9-4F92-96B0-01B4A0D0EC61}" type="presParOf" srcId="{152C214A-DE26-48C5-8A12-78BBC42F9563}" destId="{B47901A6-DC69-48DC-8475-D3BBC51831CE}" srcOrd="0" destOrd="0" presId="urn:microsoft.com/office/officeart/2005/8/layout/hierarchy2"/>
    <dgm:cxn modelId="{92A8D053-C64D-4F9D-8A75-6762DE650159}" type="presParOf" srcId="{152C214A-DE26-48C5-8A12-78BBC42F9563}" destId="{8FA9B037-7FA0-49E7-9327-86F32465F76B}" srcOrd="1" destOrd="0" presId="urn:microsoft.com/office/officeart/2005/8/layout/hierarchy2"/>
    <dgm:cxn modelId="{FCB03323-8476-400B-ADCE-C12B26153958}" type="presParOf" srcId="{F0867A74-A927-4E94-97E3-B7CB4A00B725}" destId="{9D448951-4E7E-45F6-9924-E84D37FFC5B0}" srcOrd="2" destOrd="0" presId="urn:microsoft.com/office/officeart/2005/8/layout/hierarchy2"/>
    <dgm:cxn modelId="{34C67956-8756-46C3-8532-80474215A6B4}" type="presParOf" srcId="{9D448951-4E7E-45F6-9924-E84D37FFC5B0}" destId="{4D5E39B6-7674-4643-95E5-C48E9AD40B96}" srcOrd="0" destOrd="0" presId="urn:microsoft.com/office/officeart/2005/8/layout/hierarchy2"/>
    <dgm:cxn modelId="{3792623C-BC35-475C-AAFD-9B9090FD7E7C}" type="presParOf" srcId="{F0867A74-A927-4E94-97E3-B7CB4A00B725}" destId="{5941818C-9380-4008-917B-608222C1E552}" srcOrd="3" destOrd="0" presId="urn:microsoft.com/office/officeart/2005/8/layout/hierarchy2"/>
    <dgm:cxn modelId="{F1229E16-C74B-458D-AD54-D8001FBEF98D}" type="presParOf" srcId="{5941818C-9380-4008-917B-608222C1E552}" destId="{140D36C3-F627-4CA6-930B-CF7964023506}" srcOrd="0" destOrd="0" presId="urn:microsoft.com/office/officeart/2005/8/layout/hierarchy2"/>
    <dgm:cxn modelId="{E2378780-A43A-42F8-98A5-9DFD81F908AF}" type="presParOf" srcId="{5941818C-9380-4008-917B-608222C1E552}" destId="{72B495BE-8D6A-4493-833E-F2586446B1CB}" srcOrd="1" destOrd="0" presId="urn:microsoft.com/office/officeart/2005/8/layout/hierarchy2"/>
    <dgm:cxn modelId="{D8C5EB7E-12F2-40F3-AEA4-352F8852FC38}" type="presParOf" srcId="{72B495BE-8D6A-4493-833E-F2586446B1CB}" destId="{C0E66667-971E-463F-8435-386F0A3B536E}" srcOrd="0" destOrd="0" presId="urn:microsoft.com/office/officeart/2005/8/layout/hierarchy2"/>
    <dgm:cxn modelId="{0AF8AA07-353E-4734-9585-79755EEBC4C7}" type="presParOf" srcId="{C0E66667-971E-463F-8435-386F0A3B536E}" destId="{7C214104-6EA9-4025-97BF-3E4AF3B0B099}" srcOrd="0" destOrd="0" presId="urn:microsoft.com/office/officeart/2005/8/layout/hierarchy2"/>
    <dgm:cxn modelId="{95A10932-EA0C-4EB1-830C-E04270BF11F2}" type="presParOf" srcId="{72B495BE-8D6A-4493-833E-F2586446B1CB}" destId="{01FCAE07-7155-4916-AD9A-6970BDA440E2}" srcOrd="1" destOrd="0" presId="urn:microsoft.com/office/officeart/2005/8/layout/hierarchy2"/>
    <dgm:cxn modelId="{E2158855-6AFC-471B-8EFA-24794BD81777}" type="presParOf" srcId="{01FCAE07-7155-4916-AD9A-6970BDA440E2}" destId="{8993331B-DD2E-4C11-BFD7-FCB6F9246D38}" srcOrd="0" destOrd="0" presId="urn:microsoft.com/office/officeart/2005/8/layout/hierarchy2"/>
    <dgm:cxn modelId="{69B8418B-30A6-4719-A3D9-5107CA16AEE4}" type="presParOf" srcId="{01FCAE07-7155-4916-AD9A-6970BDA440E2}" destId="{911229B6-EB6B-461A-A018-AD9972543F30}" srcOrd="1" destOrd="0" presId="urn:microsoft.com/office/officeart/2005/8/layout/hierarchy2"/>
    <dgm:cxn modelId="{844F6A65-0C38-49C7-8D23-8F3E8CF3ECBB}" type="presParOf" srcId="{911229B6-EB6B-461A-A018-AD9972543F30}" destId="{D9BA19DB-45F1-4E81-9CA5-51830CC6F3A5}" srcOrd="0" destOrd="0" presId="urn:microsoft.com/office/officeart/2005/8/layout/hierarchy2"/>
    <dgm:cxn modelId="{EC41F4D9-84F7-44AC-85AA-95453D9BC9E0}" type="presParOf" srcId="{D9BA19DB-45F1-4E81-9CA5-51830CC6F3A5}" destId="{0E19E86F-D1B0-4EFA-A061-9385378685FA}" srcOrd="0" destOrd="0" presId="urn:microsoft.com/office/officeart/2005/8/layout/hierarchy2"/>
    <dgm:cxn modelId="{145E4B36-8B47-482E-9528-A05444E15D92}" type="presParOf" srcId="{911229B6-EB6B-461A-A018-AD9972543F30}" destId="{1ED52D9D-B822-4D7E-8002-13FEB4936F22}" srcOrd="1" destOrd="0" presId="urn:microsoft.com/office/officeart/2005/8/layout/hierarchy2"/>
    <dgm:cxn modelId="{2C3825F4-9EA8-4FF4-8BB8-38905C7153B1}" type="presParOf" srcId="{1ED52D9D-B822-4D7E-8002-13FEB4936F22}" destId="{06339F67-86DA-456E-B19A-9CB040712289}" srcOrd="0" destOrd="0" presId="urn:microsoft.com/office/officeart/2005/8/layout/hierarchy2"/>
    <dgm:cxn modelId="{BC2A531B-7142-4A86-852D-9A01999BD835}" type="presParOf" srcId="{1ED52D9D-B822-4D7E-8002-13FEB4936F22}" destId="{53D36285-DEEE-4AFB-84D1-75647B4F29D3}" srcOrd="1" destOrd="0" presId="urn:microsoft.com/office/officeart/2005/8/layout/hierarchy2"/>
    <dgm:cxn modelId="{94108B69-E3DF-497D-A52C-825EC8B172E6}" type="presParOf" srcId="{911229B6-EB6B-461A-A018-AD9972543F30}" destId="{7792464F-08B2-4D62-BB55-874735516015}" srcOrd="2" destOrd="0" presId="urn:microsoft.com/office/officeart/2005/8/layout/hierarchy2"/>
    <dgm:cxn modelId="{AE96C697-7484-4E8F-9264-3F300B359684}" type="presParOf" srcId="{7792464F-08B2-4D62-BB55-874735516015}" destId="{33F05B86-B449-4F2A-BC3B-3B46EE105917}" srcOrd="0" destOrd="0" presId="urn:microsoft.com/office/officeart/2005/8/layout/hierarchy2"/>
    <dgm:cxn modelId="{614A070B-0456-40B9-B8B5-C1676CAC2873}" type="presParOf" srcId="{911229B6-EB6B-461A-A018-AD9972543F30}" destId="{B5FC0DBF-87CD-49B2-AE52-F772803A5E29}" srcOrd="3" destOrd="0" presId="urn:microsoft.com/office/officeart/2005/8/layout/hierarchy2"/>
    <dgm:cxn modelId="{CC67B772-DA50-4E1F-A032-1EF0327C49CE}" type="presParOf" srcId="{B5FC0DBF-87CD-49B2-AE52-F772803A5E29}" destId="{A4074A68-57AC-46A9-B623-E4E37A427DE2}" srcOrd="0" destOrd="0" presId="urn:microsoft.com/office/officeart/2005/8/layout/hierarchy2"/>
    <dgm:cxn modelId="{90ECFEC1-BD11-4B5E-B6CF-4B46182DCF1B}" type="presParOf" srcId="{B5FC0DBF-87CD-49B2-AE52-F772803A5E29}" destId="{B3519B10-CC12-4B07-8542-9C7C27C89272}" srcOrd="1" destOrd="0" presId="urn:microsoft.com/office/officeart/2005/8/layout/hierarchy2"/>
    <dgm:cxn modelId="{271CE53B-C2B0-4F48-B656-5E36CC688936}" type="presParOf" srcId="{72B495BE-8D6A-4493-833E-F2586446B1CB}" destId="{28A94263-3106-4760-B6EE-69BA6C8F646A}" srcOrd="2" destOrd="0" presId="urn:microsoft.com/office/officeart/2005/8/layout/hierarchy2"/>
    <dgm:cxn modelId="{F99C5704-A60A-4E58-84A2-6071DDED7C77}" type="presParOf" srcId="{28A94263-3106-4760-B6EE-69BA6C8F646A}" destId="{54464E58-181A-4525-BD44-16D6C8C6876A}" srcOrd="0" destOrd="0" presId="urn:microsoft.com/office/officeart/2005/8/layout/hierarchy2"/>
    <dgm:cxn modelId="{41E2EEFA-C707-443C-A508-625D7EC72667}" type="presParOf" srcId="{72B495BE-8D6A-4493-833E-F2586446B1CB}" destId="{8D60521A-7A03-4938-8ED8-C6A33DB1D38A}" srcOrd="3" destOrd="0" presId="urn:microsoft.com/office/officeart/2005/8/layout/hierarchy2"/>
    <dgm:cxn modelId="{DCC87583-1667-4C78-AF3C-3DB55D857797}" type="presParOf" srcId="{8D60521A-7A03-4938-8ED8-C6A33DB1D38A}" destId="{57574176-E2A3-4663-8401-03A332C3146F}" srcOrd="0" destOrd="0" presId="urn:microsoft.com/office/officeart/2005/8/layout/hierarchy2"/>
    <dgm:cxn modelId="{CECCAE93-C026-49D1-A8A2-123832C115E5}" type="presParOf" srcId="{8D60521A-7A03-4938-8ED8-C6A33DB1D38A}" destId="{AECFE4CE-6E41-454B-B06B-6DE8A814C20F}" srcOrd="1" destOrd="0" presId="urn:microsoft.com/office/officeart/2005/8/layout/hierarchy2"/>
    <dgm:cxn modelId="{37550FAC-01F6-4575-8411-62EC98D210C1}" type="presParOf" srcId="{AECFE4CE-6E41-454B-B06B-6DE8A814C20F}" destId="{210C3FFF-0ABF-4159-8070-75FF401C5877}" srcOrd="0" destOrd="0" presId="urn:microsoft.com/office/officeart/2005/8/layout/hierarchy2"/>
    <dgm:cxn modelId="{ABE81E3E-AC3B-4D8E-9BD7-733EF1F9F71B}" type="presParOf" srcId="{210C3FFF-0ABF-4159-8070-75FF401C5877}" destId="{147D226F-8EC2-402A-AA46-C27517D5465A}" srcOrd="0" destOrd="0" presId="urn:microsoft.com/office/officeart/2005/8/layout/hierarchy2"/>
    <dgm:cxn modelId="{EE2A4655-8DA0-4FDC-A91D-095495691FB4}" type="presParOf" srcId="{AECFE4CE-6E41-454B-B06B-6DE8A814C20F}" destId="{F4AC01C6-FE31-444F-996E-382A32C0246B}" srcOrd="1" destOrd="0" presId="urn:microsoft.com/office/officeart/2005/8/layout/hierarchy2"/>
    <dgm:cxn modelId="{E7196C3A-E5AC-46B9-BD9C-B4D66B0D375B}" type="presParOf" srcId="{F4AC01C6-FE31-444F-996E-382A32C0246B}" destId="{6464AE45-6CC5-4292-8C36-B73B83D402A3}" srcOrd="0" destOrd="0" presId="urn:microsoft.com/office/officeart/2005/8/layout/hierarchy2"/>
    <dgm:cxn modelId="{CDC9A426-9481-48A1-9590-D2873720E5B8}" type="presParOf" srcId="{F4AC01C6-FE31-444F-996E-382A32C0246B}" destId="{EAB2B3BF-59AC-4654-9FAE-AA3911C46183}" srcOrd="1" destOrd="0" presId="urn:microsoft.com/office/officeart/2005/8/layout/hierarchy2"/>
    <dgm:cxn modelId="{2BEFAB76-3476-4E44-ACD0-B1E28DB0567F}" type="presParOf" srcId="{AECFE4CE-6E41-454B-B06B-6DE8A814C20F}" destId="{3F5E6801-D8F4-42B9-9DF9-40613B2AEAEA}" srcOrd="2" destOrd="0" presId="urn:microsoft.com/office/officeart/2005/8/layout/hierarchy2"/>
    <dgm:cxn modelId="{8337FE85-ED03-4E8B-A66C-0C6F4CB52AD5}" type="presParOf" srcId="{3F5E6801-D8F4-42B9-9DF9-40613B2AEAEA}" destId="{EF526C69-BBC7-4FEE-869D-89CEB1CC75CC}" srcOrd="0" destOrd="0" presId="urn:microsoft.com/office/officeart/2005/8/layout/hierarchy2"/>
    <dgm:cxn modelId="{5DE20586-36B0-456C-A2D8-59B61B2948A5}" type="presParOf" srcId="{AECFE4CE-6E41-454B-B06B-6DE8A814C20F}" destId="{D4501F97-8513-468C-A1B7-E0A4558FBEF6}" srcOrd="3" destOrd="0" presId="urn:microsoft.com/office/officeart/2005/8/layout/hierarchy2"/>
    <dgm:cxn modelId="{34692FA1-AEEF-4F74-86E7-23B1DCDD6578}" type="presParOf" srcId="{D4501F97-8513-468C-A1B7-E0A4558FBEF6}" destId="{D50E1268-B51F-4ED4-BBCC-3E06157A60AA}" srcOrd="0" destOrd="0" presId="urn:microsoft.com/office/officeart/2005/8/layout/hierarchy2"/>
    <dgm:cxn modelId="{C436978D-04D6-42AC-9043-539EDCA82789}" type="presParOf" srcId="{D4501F97-8513-468C-A1B7-E0A4558FBEF6}" destId="{809AB976-34B7-4D71-8572-B2FCF266A1D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18F1C-B054-4874-96E8-64481DFF4844}">
      <dsp:nvSpPr>
        <dsp:cNvPr id="0" name=""/>
        <dsp:cNvSpPr/>
      </dsp:nvSpPr>
      <dsp:spPr>
        <a:xfrm>
          <a:off x="5532" y="1875625"/>
          <a:ext cx="1565509" cy="782754"/>
        </a:xfrm>
        <a:prstGeom prst="roundRect">
          <a:avLst>
            <a:gd name="adj" fmla="val 10000"/>
          </a:avLst>
        </a:prstGeom>
        <a:solidFill>
          <a:schemeClr val="accent3"/>
        </a:solidFill>
        <a:ln w="28575"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a:t>VCP19 datasets</a:t>
          </a:r>
        </a:p>
      </dsp:txBody>
      <dsp:txXfrm>
        <a:off x="28458" y="1898551"/>
        <a:ext cx="1519657" cy="736902"/>
      </dsp:txXfrm>
    </dsp:sp>
    <dsp:sp modelId="{124EEFFA-A7F2-4FAA-B89A-AADC712697F8}">
      <dsp:nvSpPr>
        <dsp:cNvPr id="0" name=""/>
        <dsp:cNvSpPr/>
      </dsp:nvSpPr>
      <dsp:spPr>
        <a:xfrm rot="17692822">
          <a:off x="1139947" y="1578913"/>
          <a:ext cx="1488391" cy="25927"/>
        </a:xfrm>
        <a:custGeom>
          <a:avLst/>
          <a:gdLst/>
          <a:ahLst/>
          <a:cxnLst/>
          <a:rect l="0" t="0" r="0" b="0"/>
          <a:pathLst>
            <a:path>
              <a:moveTo>
                <a:pt x="0" y="12963"/>
              </a:moveTo>
              <a:lnTo>
                <a:pt x="1488391" y="129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1846933" y="1554667"/>
        <a:ext cx="74419" cy="74419"/>
      </dsp:txXfrm>
    </dsp:sp>
    <dsp:sp modelId="{A2358B4D-591E-4EE3-B33D-499D40DAC96E}">
      <dsp:nvSpPr>
        <dsp:cNvPr id="0" name=""/>
        <dsp:cNvSpPr/>
      </dsp:nvSpPr>
      <dsp:spPr>
        <a:xfrm>
          <a:off x="2197245" y="525374"/>
          <a:ext cx="1565509" cy="782754"/>
        </a:xfrm>
        <a:prstGeom prst="roundRect">
          <a:avLst>
            <a:gd name="adj" fmla="val 10000"/>
          </a:avLst>
        </a:prstGeom>
        <a:solidFill>
          <a:schemeClr val="accent3">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a:t>Change factor</a:t>
          </a:r>
        </a:p>
      </dsp:txBody>
      <dsp:txXfrm>
        <a:off x="2220171" y="548300"/>
        <a:ext cx="1519657" cy="736902"/>
      </dsp:txXfrm>
    </dsp:sp>
    <dsp:sp modelId="{E6A68736-FCC2-4095-982C-6BD4B364111E}">
      <dsp:nvSpPr>
        <dsp:cNvPr id="0" name=""/>
        <dsp:cNvSpPr/>
      </dsp:nvSpPr>
      <dsp:spPr>
        <a:xfrm rot="19457599">
          <a:off x="3690270" y="678745"/>
          <a:ext cx="771172" cy="25927"/>
        </a:xfrm>
        <a:custGeom>
          <a:avLst/>
          <a:gdLst/>
          <a:ahLst/>
          <a:cxnLst/>
          <a:rect l="0" t="0" r="0" b="0"/>
          <a:pathLst>
            <a:path>
              <a:moveTo>
                <a:pt x="0" y="12963"/>
              </a:moveTo>
              <a:lnTo>
                <a:pt x="771172" y="129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4056577" y="672430"/>
        <a:ext cx="38558" cy="38558"/>
      </dsp:txXfrm>
    </dsp:sp>
    <dsp:sp modelId="{F9AE7224-09A2-42AD-93F1-84D4C7B5DBCB}">
      <dsp:nvSpPr>
        <dsp:cNvPr id="0" name=""/>
        <dsp:cNvSpPr/>
      </dsp:nvSpPr>
      <dsp:spPr>
        <a:xfrm>
          <a:off x="4388958" y="75290"/>
          <a:ext cx="1565509" cy="782754"/>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a:t>Gridded</a:t>
          </a:r>
        </a:p>
      </dsp:txBody>
      <dsp:txXfrm>
        <a:off x="4411884" y="98216"/>
        <a:ext cx="1519657" cy="736902"/>
      </dsp:txXfrm>
    </dsp:sp>
    <dsp:sp modelId="{2484CC46-0F7B-4368-B6EF-90580AFA3735}">
      <dsp:nvSpPr>
        <dsp:cNvPr id="0" name=""/>
        <dsp:cNvSpPr/>
      </dsp:nvSpPr>
      <dsp:spPr>
        <a:xfrm>
          <a:off x="5954467" y="453703"/>
          <a:ext cx="626266" cy="25927"/>
        </a:xfrm>
        <a:custGeom>
          <a:avLst/>
          <a:gdLst/>
          <a:ahLst/>
          <a:cxnLst/>
          <a:rect l="0" t="0" r="0" b="0"/>
          <a:pathLst>
            <a:path>
              <a:moveTo>
                <a:pt x="0" y="12963"/>
              </a:moveTo>
              <a:lnTo>
                <a:pt x="626266" y="129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6251943" y="451010"/>
        <a:ext cx="31313" cy="31313"/>
      </dsp:txXfrm>
    </dsp:sp>
    <dsp:sp modelId="{F1B5597A-CAB9-4584-9F7C-311B07B1FD59}">
      <dsp:nvSpPr>
        <dsp:cNvPr id="0" name=""/>
        <dsp:cNvSpPr/>
      </dsp:nvSpPr>
      <dsp:spPr>
        <a:xfrm>
          <a:off x="6580733" y="75290"/>
          <a:ext cx="1565509" cy="782754"/>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a:t>Average</a:t>
          </a:r>
        </a:p>
      </dsp:txBody>
      <dsp:txXfrm>
        <a:off x="6603659" y="98216"/>
        <a:ext cx="1519657" cy="736902"/>
      </dsp:txXfrm>
    </dsp:sp>
    <dsp:sp modelId="{9669E93D-DA56-4105-91CC-28ED81C117E0}">
      <dsp:nvSpPr>
        <dsp:cNvPr id="0" name=""/>
        <dsp:cNvSpPr/>
      </dsp:nvSpPr>
      <dsp:spPr>
        <a:xfrm rot="2142401">
          <a:off x="3690270" y="1128829"/>
          <a:ext cx="771172" cy="25927"/>
        </a:xfrm>
        <a:custGeom>
          <a:avLst/>
          <a:gdLst/>
          <a:ahLst/>
          <a:cxnLst/>
          <a:rect l="0" t="0" r="0" b="0"/>
          <a:pathLst>
            <a:path>
              <a:moveTo>
                <a:pt x="0" y="12963"/>
              </a:moveTo>
              <a:lnTo>
                <a:pt x="771172" y="129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4056577" y="1122514"/>
        <a:ext cx="38558" cy="38558"/>
      </dsp:txXfrm>
    </dsp:sp>
    <dsp:sp modelId="{F7278E31-95EB-4AEA-B3B3-37F235B6966C}">
      <dsp:nvSpPr>
        <dsp:cNvPr id="0" name=""/>
        <dsp:cNvSpPr/>
      </dsp:nvSpPr>
      <dsp:spPr>
        <a:xfrm>
          <a:off x="4388958" y="975458"/>
          <a:ext cx="1565509" cy="782754"/>
        </a:xfrm>
        <a:prstGeom prst="roundRect">
          <a:avLst>
            <a:gd name="adj" fmla="val 10000"/>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a:t>Area average</a:t>
          </a:r>
        </a:p>
      </dsp:txBody>
      <dsp:txXfrm>
        <a:off x="4411884" y="998384"/>
        <a:ext cx="1519657" cy="736902"/>
      </dsp:txXfrm>
    </dsp:sp>
    <dsp:sp modelId="{C76E195C-3D31-4A87-92AA-7579F6F2AC72}">
      <dsp:nvSpPr>
        <dsp:cNvPr id="0" name=""/>
        <dsp:cNvSpPr/>
      </dsp:nvSpPr>
      <dsp:spPr>
        <a:xfrm>
          <a:off x="5954467" y="1353871"/>
          <a:ext cx="626203" cy="25927"/>
        </a:xfrm>
        <a:custGeom>
          <a:avLst/>
          <a:gdLst/>
          <a:ahLst/>
          <a:cxnLst/>
          <a:rect l="0" t="0" r="0" b="0"/>
          <a:pathLst>
            <a:path>
              <a:moveTo>
                <a:pt x="0" y="12963"/>
              </a:moveTo>
              <a:lnTo>
                <a:pt x="626203" y="129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6251914" y="1351180"/>
        <a:ext cx="31310" cy="31310"/>
      </dsp:txXfrm>
    </dsp:sp>
    <dsp:sp modelId="{B47901A6-DC69-48DC-8475-D3BBC51831CE}">
      <dsp:nvSpPr>
        <dsp:cNvPr id="0" name=""/>
        <dsp:cNvSpPr/>
      </dsp:nvSpPr>
      <dsp:spPr>
        <a:xfrm>
          <a:off x="6580671" y="975458"/>
          <a:ext cx="1565509" cy="782754"/>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a:t>Average</a:t>
          </a:r>
        </a:p>
      </dsp:txBody>
      <dsp:txXfrm>
        <a:off x="6603597" y="998384"/>
        <a:ext cx="1519657" cy="736902"/>
      </dsp:txXfrm>
    </dsp:sp>
    <dsp:sp modelId="{9D448951-4E7E-45F6-9924-E84D37FFC5B0}">
      <dsp:nvSpPr>
        <dsp:cNvPr id="0" name=""/>
        <dsp:cNvSpPr/>
      </dsp:nvSpPr>
      <dsp:spPr>
        <a:xfrm rot="3907178">
          <a:off x="1139947" y="2929165"/>
          <a:ext cx="1488391" cy="25927"/>
        </a:xfrm>
        <a:custGeom>
          <a:avLst/>
          <a:gdLst/>
          <a:ahLst/>
          <a:cxnLst/>
          <a:rect l="0" t="0" r="0" b="0"/>
          <a:pathLst>
            <a:path>
              <a:moveTo>
                <a:pt x="0" y="12963"/>
              </a:moveTo>
              <a:lnTo>
                <a:pt x="1488391" y="129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1846933" y="2904919"/>
        <a:ext cx="74419" cy="74419"/>
      </dsp:txXfrm>
    </dsp:sp>
    <dsp:sp modelId="{140D36C3-F627-4CA6-930B-CF7964023506}">
      <dsp:nvSpPr>
        <dsp:cNvPr id="0" name=""/>
        <dsp:cNvSpPr/>
      </dsp:nvSpPr>
      <dsp:spPr>
        <a:xfrm>
          <a:off x="2197245" y="3225877"/>
          <a:ext cx="1565509" cy="782754"/>
        </a:xfrm>
        <a:prstGeom prst="roundRect">
          <a:avLst>
            <a:gd name="adj" fmla="val 10000"/>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a:t>Application-ready</a:t>
          </a:r>
        </a:p>
      </dsp:txBody>
      <dsp:txXfrm>
        <a:off x="2220171" y="3248803"/>
        <a:ext cx="1519657" cy="736902"/>
      </dsp:txXfrm>
    </dsp:sp>
    <dsp:sp modelId="{C0E66667-971E-463F-8435-386F0A3B536E}">
      <dsp:nvSpPr>
        <dsp:cNvPr id="0" name=""/>
        <dsp:cNvSpPr/>
      </dsp:nvSpPr>
      <dsp:spPr>
        <a:xfrm rot="18289469">
          <a:off x="3527578" y="3154207"/>
          <a:ext cx="1096555" cy="25927"/>
        </a:xfrm>
        <a:custGeom>
          <a:avLst/>
          <a:gdLst/>
          <a:ahLst/>
          <a:cxnLst/>
          <a:rect l="0" t="0" r="0" b="0"/>
          <a:pathLst>
            <a:path>
              <a:moveTo>
                <a:pt x="0" y="12963"/>
              </a:moveTo>
              <a:lnTo>
                <a:pt x="1096555" y="129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4048442" y="3139756"/>
        <a:ext cx="54827" cy="54827"/>
      </dsp:txXfrm>
    </dsp:sp>
    <dsp:sp modelId="{8993331B-DD2E-4C11-BFD7-FCB6F9246D38}">
      <dsp:nvSpPr>
        <dsp:cNvPr id="0" name=""/>
        <dsp:cNvSpPr/>
      </dsp:nvSpPr>
      <dsp:spPr>
        <a:xfrm>
          <a:off x="4388958" y="2325709"/>
          <a:ext cx="1565509" cy="782754"/>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a:t>Gridded</a:t>
          </a:r>
        </a:p>
      </dsp:txBody>
      <dsp:txXfrm>
        <a:off x="4411884" y="2348635"/>
        <a:ext cx="1519657" cy="736902"/>
      </dsp:txXfrm>
    </dsp:sp>
    <dsp:sp modelId="{D9BA19DB-45F1-4E81-9CA5-51830CC6F3A5}">
      <dsp:nvSpPr>
        <dsp:cNvPr id="0" name=""/>
        <dsp:cNvSpPr/>
      </dsp:nvSpPr>
      <dsp:spPr>
        <a:xfrm rot="19457599">
          <a:off x="5881983" y="2479081"/>
          <a:ext cx="771172" cy="25927"/>
        </a:xfrm>
        <a:custGeom>
          <a:avLst/>
          <a:gdLst/>
          <a:ahLst/>
          <a:cxnLst/>
          <a:rect l="0" t="0" r="0" b="0"/>
          <a:pathLst>
            <a:path>
              <a:moveTo>
                <a:pt x="0" y="12963"/>
              </a:moveTo>
              <a:lnTo>
                <a:pt x="771172" y="129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6248289" y="2472765"/>
        <a:ext cx="38558" cy="38558"/>
      </dsp:txXfrm>
    </dsp:sp>
    <dsp:sp modelId="{06339F67-86DA-456E-B19A-9CB040712289}">
      <dsp:nvSpPr>
        <dsp:cNvPr id="0" name=""/>
        <dsp:cNvSpPr/>
      </dsp:nvSpPr>
      <dsp:spPr>
        <a:xfrm>
          <a:off x="6580671" y="1875625"/>
          <a:ext cx="1565509" cy="782754"/>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a:t>Average</a:t>
          </a:r>
        </a:p>
      </dsp:txBody>
      <dsp:txXfrm>
        <a:off x="6603597" y="1898551"/>
        <a:ext cx="1519657" cy="736902"/>
      </dsp:txXfrm>
    </dsp:sp>
    <dsp:sp modelId="{7792464F-08B2-4D62-BB55-874735516015}">
      <dsp:nvSpPr>
        <dsp:cNvPr id="0" name=""/>
        <dsp:cNvSpPr/>
      </dsp:nvSpPr>
      <dsp:spPr>
        <a:xfrm rot="2142401">
          <a:off x="5881983" y="2929165"/>
          <a:ext cx="771172" cy="25927"/>
        </a:xfrm>
        <a:custGeom>
          <a:avLst/>
          <a:gdLst/>
          <a:ahLst/>
          <a:cxnLst/>
          <a:rect l="0" t="0" r="0" b="0"/>
          <a:pathLst>
            <a:path>
              <a:moveTo>
                <a:pt x="0" y="12963"/>
              </a:moveTo>
              <a:lnTo>
                <a:pt x="771172" y="129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6248289" y="2922849"/>
        <a:ext cx="38558" cy="38558"/>
      </dsp:txXfrm>
    </dsp:sp>
    <dsp:sp modelId="{A4074A68-57AC-46A9-B623-E4E37A427DE2}">
      <dsp:nvSpPr>
        <dsp:cNvPr id="0" name=""/>
        <dsp:cNvSpPr/>
      </dsp:nvSpPr>
      <dsp:spPr>
        <a:xfrm>
          <a:off x="6580671" y="2775793"/>
          <a:ext cx="1565509" cy="782754"/>
        </a:xfrm>
        <a:prstGeom prst="roundRect">
          <a:avLst>
            <a:gd name="adj" fmla="val 10000"/>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a:t>Time series</a:t>
          </a:r>
        </a:p>
      </dsp:txBody>
      <dsp:txXfrm>
        <a:off x="6603597" y="2798719"/>
        <a:ext cx="1519657" cy="736902"/>
      </dsp:txXfrm>
    </dsp:sp>
    <dsp:sp modelId="{28A94263-3106-4760-B6EE-69BA6C8F646A}">
      <dsp:nvSpPr>
        <dsp:cNvPr id="0" name=""/>
        <dsp:cNvSpPr/>
      </dsp:nvSpPr>
      <dsp:spPr>
        <a:xfrm rot="3310531">
          <a:off x="3527578" y="4054374"/>
          <a:ext cx="1096555" cy="25927"/>
        </a:xfrm>
        <a:custGeom>
          <a:avLst/>
          <a:gdLst/>
          <a:ahLst/>
          <a:cxnLst/>
          <a:rect l="0" t="0" r="0" b="0"/>
          <a:pathLst>
            <a:path>
              <a:moveTo>
                <a:pt x="0" y="12963"/>
              </a:moveTo>
              <a:lnTo>
                <a:pt x="1096555" y="129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4048442" y="4039924"/>
        <a:ext cx="54827" cy="54827"/>
      </dsp:txXfrm>
    </dsp:sp>
    <dsp:sp modelId="{57574176-E2A3-4663-8401-03A332C3146F}">
      <dsp:nvSpPr>
        <dsp:cNvPr id="0" name=""/>
        <dsp:cNvSpPr/>
      </dsp:nvSpPr>
      <dsp:spPr>
        <a:xfrm>
          <a:off x="4388958" y="4126045"/>
          <a:ext cx="1565509" cy="782754"/>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a:t>City/town</a:t>
          </a:r>
        </a:p>
      </dsp:txBody>
      <dsp:txXfrm>
        <a:off x="4411884" y="4148971"/>
        <a:ext cx="1519657" cy="736902"/>
      </dsp:txXfrm>
    </dsp:sp>
    <dsp:sp modelId="{210C3FFF-0ABF-4159-8070-75FF401C5877}">
      <dsp:nvSpPr>
        <dsp:cNvPr id="0" name=""/>
        <dsp:cNvSpPr/>
      </dsp:nvSpPr>
      <dsp:spPr>
        <a:xfrm rot="19457599">
          <a:off x="5881983" y="4279416"/>
          <a:ext cx="771172" cy="25927"/>
        </a:xfrm>
        <a:custGeom>
          <a:avLst/>
          <a:gdLst/>
          <a:ahLst/>
          <a:cxnLst/>
          <a:rect l="0" t="0" r="0" b="0"/>
          <a:pathLst>
            <a:path>
              <a:moveTo>
                <a:pt x="0" y="12963"/>
              </a:moveTo>
              <a:lnTo>
                <a:pt x="771172" y="129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6248289" y="4273101"/>
        <a:ext cx="38558" cy="38558"/>
      </dsp:txXfrm>
    </dsp:sp>
    <dsp:sp modelId="{6464AE45-6CC5-4292-8C36-B73B83D402A3}">
      <dsp:nvSpPr>
        <dsp:cNvPr id="0" name=""/>
        <dsp:cNvSpPr/>
      </dsp:nvSpPr>
      <dsp:spPr>
        <a:xfrm>
          <a:off x="6580671" y="3675961"/>
          <a:ext cx="1565509" cy="782754"/>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a:t>Average</a:t>
          </a:r>
        </a:p>
      </dsp:txBody>
      <dsp:txXfrm>
        <a:off x="6603597" y="3698887"/>
        <a:ext cx="1519657" cy="736902"/>
      </dsp:txXfrm>
    </dsp:sp>
    <dsp:sp modelId="{3F5E6801-D8F4-42B9-9DF9-40613B2AEAEA}">
      <dsp:nvSpPr>
        <dsp:cNvPr id="0" name=""/>
        <dsp:cNvSpPr/>
      </dsp:nvSpPr>
      <dsp:spPr>
        <a:xfrm rot="2142401">
          <a:off x="5881983" y="4729500"/>
          <a:ext cx="771172" cy="25927"/>
        </a:xfrm>
        <a:custGeom>
          <a:avLst/>
          <a:gdLst/>
          <a:ahLst/>
          <a:cxnLst/>
          <a:rect l="0" t="0" r="0" b="0"/>
          <a:pathLst>
            <a:path>
              <a:moveTo>
                <a:pt x="0" y="12963"/>
              </a:moveTo>
              <a:lnTo>
                <a:pt x="771172" y="129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6248289" y="4723185"/>
        <a:ext cx="38558" cy="38558"/>
      </dsp:txXfrm>
    </dsp:sp>
    <dsp:sp modelId="{D50E1268-B51F-4ED4-BBCC-3E06157A60AA}">
      <dsp:nvSpPr>
        <dsp:cNvPr id="0" name=""/>
        <dsp:cNvSpPr/>
      </dsp:nvSpPr>
      <dsp:spPr>
        <a:xfrm>
          <a:off x="6580671" y="4576129"/>
          <a:ext cx="1565509" cy="782754"/>
        </a:xfrm>
        <a:prstGeom prst="roundRect">
          <a:avLst>
            <a:gd name="adj" fmla="val 10000"/>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a:t>Time series</a:t>
          </a:r>
        </a:p>
      </dsp:txBody>
      <dsp:txXfrm>
        <a:off x="6603597" y="4599055"/>
        <a:ext cx="1519657" cy="7369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4B2B33-9C42-4D16-8C77-EE937940FDA5}" type="datetimeFigureOut">
              <a:rPr lang="en-AU" smtClean="0"/>
              <a:t>11/08/2020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B963C2-BFEF-45F5-89F9-77719A81F866}" type="slidenum">
              <a:rPr lang="en-AU" smtClean="0"/>
              <a:t>‹#›</a:t>
            </a:fld>
            <a:endParaRPr lang="en-AU"/>
          </a:p>
        </p:txBody>
      </p:sp>
    </p:spTree>
    <p:extLst>
      <p:ext uri="{BB962C8B-B14F-4D97-AF65-F5344CB8AC3E}">
        <p14:creationId xmlns:p14="http://schemas.microsoft.com/office/powerpoint/2010/main" val="1434684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limatechangeinaustralia.gov.au/en/climate-projections/future-climate/victorian-climate-projections-2019/vcp19-accessing-dataset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dirty="0"/>
              <a:t>Thanks for joining us for the second webinar in this two-part series this week. The topic today is Victorian Climate Projections 2019 – looking at the findings and some tips to understand and interpret them</a:t>
            </a:r>
          </a:p>
          <a:p>
            <a:endParaRPr lang="en-AU" dirty="0"/>
          </a:p>
          <a:p>
            <a:r>
              <a:rPr lang="en-AU" dirty="0"/>
              <a:t>I’d like to start by acknowledging the Traditional Owners of the land on which we’re meeting – the presenters are on Wurundjeri and </a:t>
            </a:r>
            <a:r>
              <a:rPr lang="en-AU" dirty="0" err="1"/>
              <a:t>Dja</a:t>
            </a:r>
            <a:r>
              <a:rPr lang="en-AU" dirty="0"/>
              <a:t> </a:t>
            </a:r>
            <a:r>
              <a:rPr lang="en-AU" dirty="0" err="1"/>
              <a:t>Dja</a:t>
            </a:r>
            <a:r>
              <a:rPr lang="en-AU" dirty="0"/>
              <a:t> Wurrung country today. I’d like to pay my respects to the elders past, present and emerging from these areas, as well as those from the places you’re listening from across the state.</a:t>
            </a:r>
          </a:p>
          <a:p>
            <a:endParaRPr lang="en-AU" dirty="0"/>
          </a:p>
        </p:txBody>
      </p:sp>
      <p:sp>
        <p:nvSpPr>
          <p:cNvPr id="4" name="Slide Number Placeholder 3"/>
          <p:cNvSpPr>
            <a:spLocks noGrp="1"/>
          </p:cNvSpPr>
          <p:nvPr>
            <p:ph type="sldNum" sz="quarter" idx="5"/>
          </p:nvPr>
        </p:nvSpPr>
        <p:spPr/>
        <p:txBody>
          <a:bodyPr/>
          <a:lstStyle/>
          <a:p>
            <a:fld id="{91B963C2-BFEF-45F5-89F9-77719A81F866}" type="slidenum">
              <a:rPr lang="en-AU" smtClean="0"/>
              <a:t>1</a:t>
            </a:fld>
            <a:endParaRPr lang="en-AU"/>
          </a:p>
        </p:txBody>
      </p:sp>
    </p:spTree>
    <p:extLst>
      <p:ext uri="{BB962C8B-B14F-4D97-AF65-F5344CB8AC3E}">
        <p14:creationId xmlns:p14="http://schemas.microsoft.com/office/powerpoint/2010/main" val="2428261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One way we often use to overcome the influence of (at least some of the) natural variability is by looking at climate averages over a 20 year period. This smooths out some of the variability that occurs at shorter timescales.</a:t>
            </a:r>
          </a:p>
          <a:p>
            <a:endParaRPr lang="en-AU" dirty="0"/>
          </a:p>
          <a:p>
            <a:r>
              <a:rPr lang="en-AU" dirty="0"/>
              <a:t>This means that when we talk about projections for ‘the 2070s’ as shown here, it’s actually a 20 year period centred on 2070.</a:t>
            </a:r>
          </a:p>
          <a:p>
            <a:endParaRPr lang="en-AU" dirty="0"/>
          </a:p>
          <a:p>
            <a:r>
              <a:rPr lang="en-AU" dirty="0"/>
              <a:t>This is compared to a 20-year baseline period, which is 1986-2005 in VCP19. This is consistent with international modelling considered by the IPCC, and while it may not seem that ‘current’ is restricted by the time lag between the end of ‘historic’ observations and subsequent modelling, analysis, drafting of IPCC reports and incorporation into downscaling. </a:t>
            </a:r>
          </a:p>
          <a:p>
            <a:endParaRPr lang="en-AU" dirty="0"/>
          </a:p>
          <a:p>
            <a:r>
              <a:rPr lang="en-AU" dirty="0"/>
              <a:t>Why is that baseline used?</a:t>
            </a:r>
          </a:p>
          <a:p>
            <a:pPr marL="171450" indent="-171450">
              <a:buFont typeface="Arial" panose="020B0604020202020204" pitchFamily="34" charset="0"/>
              <a:buChar char="•"/>
            </a:pPr>
            <a:r>
              <a:rPr lang="en-AU" dirty="0"/>
              <a:t>Consistency with IPCC</a:t>
            </a:r>
          </a:p>
          <a:p>
            <a:pPr marL="171450" indent="-171450">
              <a:buFont typeface="Arial" panose="020B0604020202020204" pitchFamily="34" charset="0"/>
              <a:buChar char="•"/>
            </a:pPr>
            <a:r>
              <a:rPr lang="en-AU" dirty="0"/>
              <a:t>Time lag between the end of ‘historic’ observations and subsequent modelling, analysis and drafting of IPCC reports.</a:t>
            </a:r>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i="1" dirty="0"/>
              <a:t>Image from </a:t>
            </a:r>
            <a:r>
              <a:rPr lang="en-AU" i="1" dirty="0">
                <a:hlinkClick r:id="rId3"/>
              </a:rPr>
              <a:t>https://www.climatechangeinaustralia.gov.au/en/climate-projections/future-climate/victorian-climate-projections-2019/vcp19-accessing-datasets/</a:t>
            </a:r>
            <a:endParaRPr lang="en-AU" i="1" dirty="0"/>
          </a:p>
        </p:txBody>
      </p:sp>
      <p:sp>
        <p:nvSpPr>
          <p:cNvPr id="4" name="Slide Number Placeholder 3"/>
          <p:cNvSpPr>
            <a:spLocks noGrp="1"/>
          </p:cNvSpPr>
          <p:nvPr>
            <p:ph type="sldNum" sz="quarter" idx="5"/>
          </p:nvPr>
        </p:nvSpPr>
        <p:spPr/>
        <p:txBody>
          <a:bodyPr/>
          <a:lstStyle/>
          <a:p>
            <a:fld id="{91B963C2-BFEF-45F5-89F9-77719A81F866}" type="slidenum">
              <a:rPr lang="en-AU" smtClean="0"/>
              <a:t>10</a:t>
            </a:fld>
            <a:endParaRPr lang="en-AU"/>
          </a:p>
        </p:txBody>
      </p:sp>
    </p:spTree>
    <p:extLst>
      <p:ext uri="{BB962C8B-B14F-4D97-AF65-F5344CB8AC3E}">
        <p14:creationId xmlns:p14="http://schemas.microsoft.com/office/powerpoint/2010/main" val="1691586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Second source: emissions uncertainty</a:t>
            </a:r>
          </a:p>
          <a:p>
            <a:endParaRPr lang="en-AU" dirty="0"/>
          </a:p>
          <a:p>
            <a:r>
              <a:rPr lang="en-AU" dirty="0"/>
              <a:t>We can’t predict what emissions the global population will emit in the future – thus scientists across the globe use a consistent set of scenarios. The graph here shows global CO</a:t>
            </a:r>
            <a:r>
              <a:rPr lang="en-AU" baseline="-25000" dirty="0"/>
              <a:t>2</a:t>
            </a:r>
            <a:r>
              <a:rPr lang="en-AU" dirty="0"/>
              <a:t> emissions, but there are similar plots for other greenhouse gases.</a:t>
            </a:r>
          </a:p>
          <a:p>
            <a:endParaRPr lang="en-AU" dirty="0"/>
          </a:p>
          <a:p>
            <a:r>
              <a:rPr lang="en-AU" dirty="0"/>
              <a:t>The response of the climate is modelled based on the accumulated concentration of greenhouse gases in the atmosphere (shown on the right). Some of these gases last a long time in the atmosphere, which is why we don’t see their concentration drop as soon as emissions stop.</a:t>
            </a:r>
          </a:p>
          <a:p>
            <a:endParaRPr lang="en-AU" dirty="0"/>
          </a:p>
          <a:p>
            <a:r>
              <a:rPr lang="en-AU" dirty="0"/>
              <a:t>You can see here there are four main emissions scenarios that are used by scientists across the world, with different pathways of emissions.</a:t>
            </a:r>
          </a:p>
          <a:p>
            <a:endParaRPr lang="en-AU" dirty="0"/>
          </a:p>
          <a:p>
            <a:r>
              <a:rPr lang="en-AU" i="1" dirty="0"/>
              <a:t>Graph on the left shows global emissions of CO</a:t>
            </a:r>
            <a:r>
              <a:rPr lang="en-AU" i="1" baseline="-25000" dirty="0"/>
              <a:t>2</a:t>
            </a:r>
            <a:r>
              <a:rPr lang="en-AU" i="1" dirty="0"/>
              <a:t>. Graph on the right shows total accumulated concentration of CO</a:t>
            </a:r>
            <a:r>
              <a:rPr lang="en-AU" i="1" baseline="-25000" dirty="0"/>
              <a:t>2</a:t>
            </a:r>
            <a:r>
              <a:rPr lang="en-AU" i="1" dirty="0"/>
              <a:t> in the atmosphere.</a:t>
            </a:r>
          </a:p>
          <a:p>
            <a:endParaRPr lang="en-AU" dirty="0"/>
          </a:p>
          <a:p>
            <a:endParaRPr lang="en-AU" dirty="0"/>
          </a:p>
        </p:txBody>
      </p:sp>
      <p:sp>
        <p:nvSpPr>
          <p:cNvPr id="4" name="Slide Number Placeholder 3"/>
          <p:cNvSpPr>
            <a:spLocks noGrp="1"/>
          </p:cNvSpPr>
          <p:nvPr>
            <p:ph type="sldNum" sz="quarter" idx="5"/>
          </p:nvPr>
        </p:nvSpPr>
        <p:spPr/>
        <p:txBody>
          <a:bodyPr/>
          <a:lstStyle/>
          <a:p>
            <a:fld id="{91B963C2-BFEF-45F5-89F9-77719A81F866}" type="slidenum">
              <a:rPr lang="en-AU" smtClean="0"/>
              <a:t>11</a:t>
            </a:fld>
            <a:endParaRPr lang="en-AU"/>
          </a:p>
        </p:txBody>
      </p:sp>
    </p:spTree>
    <p:extLst>
      <p:ext uri="{BB962C8B-B14F-4D97-AF65-F5344CB8AC3E}">
        <p14:creationId xmlns:p14="http://schemas.microsoft.com/office/powerpoint/2010/main" val="4196404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capture the range of possible pathways, VCP19 has high-resolution modelling for two of these emissions scenarios – high (also called Representative Concentration Pathway 8.5, or RCP8.5) and medium (or RCP4.5).</a:t>
            </a:r>
          </a:p>
          <a:p>
            <a:endParaRPr lang="en-AU" dirty="0"/>
          </a:p>
          <a:p>
            <a:r>
              <a:rPr lang="en-AU" dirty="0"/>
              <a:t>The high emissions scenario would see ongoing high greenhouse gas emissions. This was previously the pathway we were closest to, although in recent years emissions have started to fall below it.</a:t>
            </a:r>
          </a:p>
          <a:p>
            <a:endParaRPr lang="en-AU" dirty="0"/>
          </a:p>
          <a:p>
            <a:r>
              <a:rPr lang="en-AU" dirty="0"/>
              <a:t>Medium emissions sees emissions peak at around 2040 and then start to decline. </a:t>
            </a:r>
          </a:p>
          <a:p>
            <a:endParaRPr lang="en-AU" dirty="0"/>
          </a:p>
          <a:p>
            <a:r>
              <a:rPr lang="en-AU" dirty="0"/>
              <a:t>To put the emissions scenarios in context of the Paris Agreement, if we follow the lowest emissions scenario of RCP2.6, we have a 60% chance of meeting the Paris 2oC target. If we follow the medium emission scenario, the chance drops to only 20%. </a:t>
            </a:r>
          </a:p>
          <a:p>
            <a:endParaRPr lang="en-AU" dirty="0"/>
          </a:p>
          <a:p>
            <a:r>
              <a:rPr lang="en-AU" i="1" dirty="0"/>
              <a:t>Table from Victoria’s Climate Science Report 2019, page 23</a:t>
            </a:r>
          </a:p>
        </p:txBody>
      </p:sp>
      <p:sp>
        <p:nvSpPr>
          <p:cNvPr id="4" name="Slide Number Placeholder 3"/>
          <p:cNvSpPr>
            <a:spLocks noGrp="1"/>
          </p:cNvSpPr>
          <p:nvPr>
            <p:ph type="sldNum" sz="quarter" idx="5"/>
          </p:nvPr>
        </p:nvSpPr>
        <p:spPr/>
        <p:txBody>
          <a:bodyPr/>
          <a:lstStyle/>
          <a:p>
            <a:fld id="{91B963C2-BFEF-45F5-89F9-77719A81F866}" type="slidenum">
              <a:rPr lang="en-AU" smtClean="0"/>
              <a:t>12</a:t>
            </a:fld>
            <a:endParaRPr lang="en-AU"/>
          </a:p>
        </p:txBody>
      </p:sp>
    </p:spTree>
    <p:extLst>
      <p:ext uri="{BB962C8B-B14F-4D97-AF65-F5344CB8AC3E}">
        <p14:creationId xmlns:p14="http://schemas.microsoft.com/office/powerpoint/2010/main" val="3328150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Third source: model response</a:t>
            </a:r>
          </a:p>
          <a:p>
            <a:endParaRPr lang="en-AU" dirty="0"/>
          </a:p>
          <a:p>
            <a:r>
              <a:rPr lang="en-AU" dirty="0"/>
              <a:t>Looking finally at the range of model response. While we test to see how well the models represent the past climate, we can’t say which model is ‘best’ (without a crystal ball to see into the future), so we consider the range demonstrated by different models.</a:t>
            </a:r>
          </a:p>
          <a:p>
            <a:endParaRPr lang="en-AU" dirty="0"/>
          </a:p>
          <a:p>
            <a:r>
              <a:rPr lang="en-AU" dirty="0"/>
              <a:t>In VCP19, while we used a single Regional Climate Model, it was run multiple times with inputs from 6 different Global Climate Models.</a:t>
            </a:r>
          </a:p>
          <a:p>
            <a:endParaRPr lang="en-AU" dirty="0"/>
          </a:p>
          <a:p>
            <a:r>
              <a:rPr lang="en-AU" dirty="0"/>
              <a:t>Those 6 models were chosen as the represent the range of change shown in the Global Climate Models, and because they represent the Victorian climate well.</a:t>
            </a:r>
          </a:p>
          <a:p>
            <a:endParaRPr lang="en-AU" dirty="0"/>
          </a:p>
          <a:p>
            <a:r>
              <a:rPr lang="en-AU" i="1" dirty="0"/>
              <a:t>Image VCP19 Technical Report, page 66</a:t>
            </a:r>
          </a:p>
        </p:txBody>
      </p:sp>
      <p:sp>
        <p:nvSpPr>
          <p:cNvPr id="4" name="Slide Number Placeholder 3"/>
          <p:cNvSpPr>
            <a:spLocks noGrp="1"/>
          </p:cNvSpPr>
          <p:nvPr>
            <p:ph type="sldNum" sz="quarter" idx="5"/>
          </p:nvPr>
        </p:nvSpPr>
        <p:spPr/>
        <p:txBody>
          <a:bodyPr/>
          <a:lstStyle/>
          <a:p>
            <a:fld id="{91B963C2-BFEF-45F5-89F9-77719A81F866}" type="slidenum">
              <a:rPr lang="en-AU" smtClean="0"/>
              <a:t>13</a:t>
            </a:fld>
            <a:endParaRPr lang="en-AU"/>
          </a:p>
        </p:txBody>
      </p:sp>
    </p:spTree>
    <p:extLst>
      <p:ext uri="{BB962C8B-B14F-4D97-AF65-F5344CB8AC3E}">
        <p14:creationId xmlns:p14="http://schemas.microsoft.com/office/powerpoint/2010/main" val="1181659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what have the VCP19 projections told us about the future climate in Victoria? – some of this will be a recap from the first webinar, but we’ll also go into more detail about the additional insights we’ve got from the high-resolution modelling in VCP19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016C78-8DB3-9846-A9A1-417039527B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4728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 we saw on Wednesday, we know that temperatures have already increased (since consistent records began in 1910).</a:t>
            </a:r>
          </a:p>
          <a:p>
            <a:endParaRPr lang="en-AU" dirty="0"/>
          </a:p>
          <a:p>
            <a:r>
              <a:rPr lang="en-AU" dirty="0"/>
              <a:t>And this trend is projected to continue into the future.</a:t>
            </a:r>
          </a:p>
          <a:p>
            <a:endParaRPr lang="en-AU" dirty="0"/>
          </a:p>
          <a:p>
            <a:r>
              <a:rPr lang="en-AU" dirty="0"/>
              <a:t>Even in the few dot points about projected temperature you can see how the uncertainty is represented:</a:t>
            </a:r>
          </a:p>
          <a:p>
            <a:r>
              <a:rPr lang="en-AU" dirty="0"/>
              <a:t>“The 2050s” – the 20 year period centred on 2050</a:t>
            </a:r>
          </a:p>
          <a:p>
            <a:r>
              <a:rPr lang="en-AU" dirty="0"/>
              <a:t>We have two emissions scenarios – high and medium</a:t>
            </a:r>
          </a:p>
          <a:p>
            <a:r>
              <a:rPr lang="en-AU" dirty="0"/>
              <a:t>Within each emissions scenario there’s a range presented from the different models used.</a:t>
            </a:r>
          </a:p>
          <a:p>
            <a:endParaRPr lang="en-AU" dirty="0"/>
          </a:p>
          <a:p>
            <a:r>
              <a:rPr lang="en-AU" i="1" dirty="0"/>
              <a:t>Image from VCP19 Technical Report, page 8</a:t>
            </a:r>
          </a:p>
          <a:p>
            <a:endParaRPr lang="en-AU" dirty="0"/>
          </a:p>
        </p:txBody>
      </p:sp>
      <p:sp>
        <p:nvSpPr>
          <p:cNvPr id="4" name="Slide Number Placeholder 3"/>
          <p:cNvSpPr>
            <a:spLocks noGrp="1"/>
          </p:cNvSpPr>
          <p:nvPr>
            <p:ph type="sldNum" sz="quarter" idx="5"/>
          </p:nvPr>
        </p:nvSpPr>
        <p:spPr/>
        <p:txBody>
          <a:bodyPr/>
          <a:lstStyle/>
          <a:p>
            <a:fld id="{91B963C2-BFEF-45F5-89F9-77719A81F866}" type="slidenum">
              <a:rPr lang="en-AU" smtClean="0"/>
              <a:t>16</a:t>
            </a:fld>
            <a:endParaRPr lang="en-AU"/>
          </a:p>
        </p:txBody>
      </p:sp>
    </p:spTree>
    <p:extLst>
      <p:ext uri="{BB962C8B-B14F-4D97-AF65-F5344CB8AC3E}">
        <p14:creationId xmlns:p14="http://schemas.microsoft.com/office/powerpoint/2010/main" val="578984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More detailed information on temperature:</a:t>
            </a:r>
          </a:p>
          <a:p>
            <a:endParaRPr lang="en-AU" dirty="0"/>
          </a:p>
          <a:p>
            <a:r>
              <a:rPr lang="en-AU" dirty="0"/>
              <a:t>Key points to note:</a:t>
            </a:r>
          </a:p>
          <a:p>
            <a:r>
              <a:rPr lang="en-AU" dirty="0"/>
              <a:t>- In the short term, emissions scenarios don’t differ much – reinforcing the point that was made in the first webinar. Further into the future, they do make a significant difference to results</a:t>
            </a:r>
          </a:p>
          <a:p>
            <a:pPr marL="0" indent="0">
              <a:buFontTx/>
              <a:buNone/>
            </a:pPr>
            <a:r>
              <a:rPr lang="en-AU" dirty="0"/>
              <a:t>- One of the new findings from the VCP19 downscaling is that the high end of the range of temperature increase could be even higher than global models show</a:t>
            </a:r>
          </a:p>
        </p:txBody>
      </p:sp>
      <p:sp>
        <p:nvSpPr>
          <p:cNvPr id="4" name="Slide Number Placeholder 3"/>
          <p:cNvSpPr>
            <a:spLocks noGrp="1"/>
          </p:cNvSpPr>
          <p:nvPr>
            <p:ph type="sldNum" sz="quarter" idx="10"/>
          </p:nvPr>
        </p:nvSpPr>
        <p:spPr/>
        <p:txBody>
          <a:bodyPr/>
          <a:lstStyle/>
          <a:p>
            <a:pPr>
              <a:defRPr/>
            </a:pPr>
            <a:fld id="{1A4D1FF2-2AE2-D74F-86A6-0BD7E6A45059}" type="slidenum">
              <a:rPr lang="en-AU" smtClean="0"/>
              <a:pPr>
                <a:defRPr/>
              </a:pPr>
              <a:t>17</a:t>
            </a:fld>
            <a:endParaRPr lang="en-AU"/>
          </a:p>
        </p:txBody>
      </p:sp>
    </p:spTree>
    <p:extLst>
      <p:ext uri="{BB962C8B-B14F-4D97-AF65-F5344CB8AC3E}">
        <p14:creationId xmlns:p14="http://schemas.microsoft.com/office/powerpoint/2010/main" val="1381955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An increase in average temperatures also leads to an increase in the number of ‘hot days’ – considered here as the average number of days per year over a certain threshold – 35 degrees for Melbourne, out to 40 degrees in Mildura.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These hot days are expected to approximately double by 2050, going from an average of 8 days per year over 35 in Melbourne up to 16 (these are average figures, so can vary quite a bit from year to year), and from 8 to 16 days per year over 40 degrees in Mildura in the north west (under a high emissions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table on the right is from one of the VCP19 Regional Reports, and gives an example of the ‘hot days’ information they contain. You can find information for the 2050s for both emissions scenarios, and compare it to historical averages. For advanced data users, there are also full datasets of threshold calculations so you can pull out information for a particular threshold that’s of interest to you (see slide 35).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a:t>Image (left): Victoria’s Climate Science Report 2019, page 33. Table (right): Central Highlands Climate Projections 2019, page 4 (similar in brochures for all regions)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506F2-0688-484B-8693-DA8E37A7654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7311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Added value from VCP19</a:t>
            </a:r>
          </a:p>
          <a:p>
            <a:endParaRPr lang="en-AU" dirty="0"/>
          </a:p>
          <a:p>
            <a:r>
              <a:rPr lang="en-AU" dirty="0"/>
              <a:t>As with average temperatures, heat extremes are also projected by VCP19 to get hotter than previously thought.</a:t>
            </a:r>
          </a:p>
          <a:p>
            <a:r>
              <a:rPr lang="en-AU" dirty="0"/>
              <a:t>Particularly those really hot days, that occur on average once every 20 years, could increase by a larger amount than the average temperature, seeing the extremes become even more extreme.</a:t>
            </a:r>
          </a:p>
          <a:p>
            <a:endParaRPr lang="en-AU" dirty="0"/>
          </a:p>
          <a:p>
            <a:r>
              <a:rPr lang="en-AU" dirty="0"/>
              <a:t>You can see in the map on the right an example of a hot day in the 2050s (under a high emissions scenario) – not the hottest day the models project, but a representative hot day. And here there are temperatures nudging and even exceeding 50 degrees in parts of the state.</a:t>
            </a:r>
          </a:p>
          <a:p>
            <a:endParaRPr lang="en-AU" dirty="0"/>
          </a:p>
          <a:p>
            <a:r>
              <a:rPr lang="en-AU" i="1" dirty="0"/>
              <a:t>Image: VCP19 Technical Report, page 46 – best used for illustrative purposes of future hot day, rather than looking at exact temperature in specific locations.</a:t>
            </a:r>
          </a:p>
        </p:txBody>
      </p:sp>
      <p:sp>
        <p:nvSpPr>
          <p:cNvPr id="4" name="Slide Number Placeholder 3"/>
          <p:cNvSpPr>
            <a:spLocks noGrp="1"/>
          </p:cNvSpPr>
          <p:nvPr>
            <p:ph type="sldNum" sz="quarter" idx="10"/>
          </p:nvPr>
        </p:nvSpPr>
        <p:spPr/>
        <p:txBody>
          <a:bodyPr/>
          <a:lstStyle/>
          <a:p>
            <a:pPr>
              <a:defRPr/>
            </a:pPr>
            <a:fld id="{1A4D1FF2-2AE2-D74F-86A6-0BD7E6A45059}" type="slidenum">
              <a:rPr lang="en-AU" smtClean="0"/>
              <a:pPr>
                <a:defRPr/>
              </a:pPr>
              <a:t>19</a:t>
            </a:fld>
            <a:endParaRPr lang="en-AU"/>
          </a:p>
        </p:txBody>
      </p:sp>
    </p:spTree>
    <p:extLst>
      <p:ext uri="{BB962C8B-B14F-4D97-AF65-F5344CB8AC3E}">
        <p14:creationId xmlns:p14="http://schemas.microsoft.com/office/powerpoint/2010/main" val="252528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Looking now at rainfall:</a:t>
            </a:r>
          </a:p>
          <a:p>
            <a:endParaRPr lang="en-AU" dirty="0"/>
          </a:p>
          <a:p>
            <a:r>
              <a:rPr lang="en-AU" dirty="0"/>
              <a:t>We’ve seen a decline in cool season rainfall over the past 30 years.</a:t>
            </a:r>
          </a:p>
          <a:p>
            <a:endParaRPr lang="en-AU" dirty="0"/>
          </a:p>
          <a:p>
            <a:r>
              <a:rPr lang="en-AU" dirty="0"/>
              <a:t>Again, this is a trend that’s projected to continue into the future. </a:t>
            </a:r>
          </a:p>
          <a:p>
            <a:endParaRPr lang="en-AU" dirty="0"/>
          </a:p>
          <a:p>
            <a:r>
              <a:rPr lang="en-AU" dirty="0"/>
              <a:t>Rainfall is more difficult to project than temperature:</a:t>
            </a:r>
          </a:p>
          <a:p>
            <a:pPr marL="171450" indent="-171450">
              <a:buFontTx/>
              <a:buChar char="-"/>
            </a:pPr>
            <a:r>
              <a:rPr lang="en-AU" dirty="0"/>
              <a:t>It varies more in space and time</a:t>
            </a:r>
          </a:p>
          <a:p>
            <a:pPr marL="171450" indent="-171450">
              <a:buFontTx/>
              <a:buChar char="-"/>
            </a:pPr>
            <a:r>
              <a:rPr lang="en-AU" dirty="0"/>
              <a:t>Governed by complex processes that can counteract and reinforce each other (including climate drivers on slide 9).</a:t>
            </a:r>
          </a:p>
        </p:txBody>
      </p:sp>
      <p:sp>
        <p:nvSpPr>
          <p:cNvPr id="4" name="Slide Number Placeholder 3"/>
          <p:cNvSpPr>
            <a:spLocks noGrp="1"/>
          </p:cNvSpPr>
          <p:nvPr>
            <p:ph type="sldNum" sz="quarter" idx="5"/>
          </p:nvPr>
        </p:nvSpPr>
        <p:spPr/>
        <p:txBody>
          <a:bodyPr/>
          <a:lstStyle/>
          <a:p>
            <a:fld id="{91B963C2-BFEF-45F5-89F9-77719A81F866}" type="slidenum">
              <a:rPr lang="en-AU" smtClean="0"/>
              <a:t>20</a:t>
            </a:fld>
            <a:endParaRPr lang="en-AU"/>
          </a:p>
        </p:txBody>
      </p:sp>
    </p:spTree>
    <p:extLst>
      <p:ext uri="{BB962C8B-B14F-4D97-AF65-F5344CB8AC3E}">
        <p14:creationId xmlns:p14="http://schemas.microsoft.com/office/powerpoint/2010/main" val="2903722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B963C2-BFEF-45F5-89F9-77719A81F866}" type="slidenum">
              <a:rPr lang="en-AU" smtClean="0"/>
              <a:t>2</a:t>
            </a:fld>
            <a:endParaRPr lang="en-AU"/>
          </a:p>
        </p:txBody>
      </p:sp>
    </p:spTree>
    <p:extLst>
      <p:ext uri="{BB962C8B-B14F-4D97-AF65-F5344CB8AC3E}">
        <p14:creationId xmlns:p14="http://schemas.microsoft.com/office/powerpoint/2010/main" val="3092416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To emphasise the point that rainfall projections show a greater range of results, here are some results from different modelling projects. </a:t>
            </a:r>
          </a:p>
          <a:p>
            <a:endParaRPr lang="en-AU" dirty="0"/>
          </a:p>
          <a:p>
            <a:r>
              <a:rPr lang="en-AU" dirty="0"/>
              <a:t>The four groups of bars show results from each season, while each different coloured bar represents results from a different modelling effort – VCP19 is the yellow bar.</a:t>
            </a:r>
          </a:p>
          <a:p>
            <a:endParaRPr lang="en-AU" dirty="0"/>
          </a:p>
          <a:p>
            <a:r>
              <a:rPr lang="en-AU" dirty="0"/>
              <a:t>You can see that the results from the different projects all vary slightly, but their ranges generally overlap.</a:t>
            </a:r>
          </a:p>
          <a:p>
            <a:endParaRPr lang="en-AU" dirty="0"/>
          </a:p>
          <a:p>
            <a:r>
              <a:rPr lang="en-AU" dirty="0"/>
              <a:t>This reinforces the idea that it’s important to take a risk management approach, rather than planning for a single expected future, and making decisions that still lead to good outcomes in the different possible futures.</a:t>
            </a:r>
          </a:p>
          <a:p>
            <a:endParaRPr lang="en-AU" dirty="0"/>
          </a:p>
          <a:p>
            <a:r>
              <a:rPr lang="en-AU" i="1" dirty="0"/>
              <a:t>Image: VCP19 Technical Report, page 56.</a:t>
            </a:r>
          </a:p>
        </p:txBody>
      </p:sp>
      <p:sp>
        <p:nvSpPr>
          <p:cNvPr id="4" name="Slide Number Placeholder 3"/>
          <p:cNvSpPr>
            <a:spLocks noGrp="1"/>
          </p:cNvSpPr>
          <p:nvPr>
            <p:ph type="sldNum" sz="quarter" idx="10"/>
          </p:nvPr>
        </p:nvSpPr>
        <p:spPr/>
        <p:txBody>
          <a:bodyPr/>
          <a:lstStyle/>
          <a:p>
            <a:pPr>
              <a:defRPr/>
            </a:pPr>
            <a:fld id="{1A4D1FF2-2AE2-D74F-86A6-0BD7E6A45059}" type="slidenum">
              <a:rPr lang="en-AU" smtClean="0"/>
              <a:pPr>
                <a:defRPr/>
              </a:pPr>
              <a:t>21</a:t>
            </a:fld>
            <a:endParaRPr lang="en-AU"/>
          </a:p>
        </p:txBody>
      </p:sp>
    </p:spTree>
    <p:extLst>
      <p:ext uri="{BB962C8B-B14F-4D97-AF65-F5344CB8AC3E}">
        <p14:creationId xmlns:p14="http://schemas.microsoft.com/office/powerpoint/2010/main" val="1742608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In rainfall, some of the added value from VCP19 relates to mountain areas.</a:t>
            </a:r>
          </a:p>
          <a:p>
            <a:endParaRPr lang="en-AU" dirty="0"/>
          </a:p>
          <a:p>
            <a:r>
              <a:rPr lang="en-AU" dirty="0"/>
              <a:t>Because topography is represented at 5km, the relief of the mountain areas is much better represented. </a:t>
            </a:r>
          </a:p>
          <a:p>
            <a:r>
              <a:rPr lang="en-AU" dirty="0"/>
              <a:t>This allows the weather systems that are influenced by the topography to be better represented too.</a:t>
            </a:r>
          </a:p>
          <a:p>
            <a:endParaRPr lang="en-AU" dirty="0"/>
          </a:p>
          <a:p>
            <a:r>
              <a:rPr lang="en-AU" dirty="0"/>
              <a:t>The finding from VCP19 indicates that there might be greater decreases in rainfall on the westerly slopes of mountains compared to what was projected in the global models. This result is consistent with studies in other parts of the world.</a:t>
            </a:r>
          </a:p>
          <a:p>
            <a:endParaRPr lang="en-AU" dirty="0"/>
          </a:p>
          <a:p>
            <a:r>
              <a:rPr lang="en-AU" dirty="0"/>
              <a:t>Insights for snow in the future: new analysis on snow wasn’t done for VCP19, but the results are consistent with previous work that indicates a decline in snow depth and extent.</a:t>
            </a:r>
          </a:p>
          <a:p>
            <a:endParaRPr lang="en-AU" dirty="0"/>
          </a:p>
          <a:p>
            <a:r>
              <a:rPr lang="en-AU" i="1" dirty="0"/>
              <a:t>Image: VCP19 Technical Report, page 55</a:t>
            </a:r>
          </a:p>
        </p:txBody>
      </p:sp>
      <p:sp>
        <p:nvSpPr>
          <p:cNvPr id="4" name="Slide Number Placeholder 3"/>
          <p:cNvSpPr>
            <a:spLocks noGrp="1"/>
          </p:cNvSpPr>
          <p:nvPr>
            <p:ph type="sldNum" sz="quarter" idx="10"/>
          </p:nvPr>
        </p:nvSpPr>
        <p:spPr/>
        <p:txBody>
          <a:bodyPr/>
          <a:lstStyle/>
          <a:p>
            <a:pPr>
              <a:defRPr/>
            </a:pPr>
            <a:fld id="{1A4D1FF2-2AE2-D74F-86A6-0BD7E6A45059}" type="slidenum">
              <a:rPr lang="en-AU" smtClean="0"/>
              <a:pPr>
                <a:defRPr/>
              </a:pPr>
              <a:t>22</a:t>
            </a:fld>
            <a:endParaRPr lang="en-AU"/>
          </a:p>
        </p:txBody>
      </p:sp>
    </p:spTree>
    <p:extLst>
      <p:ext uri="{BB962C8B-B14F-4D97-AF65-F5344CB8AC3E}">
        <p14:creationId xmlns:p14="http://schemas.microsoft.com/office/powerpoint/2010/main" val="2927465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dirty="0"/>
              <a:t>We’ve already seen an increase in extreme rainfall events with a 1 degree change. </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A hotter atmosphere can hold more water, giving the potential for big downpours (more of the rain that falls, falling in intense bursts).</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This is projected to continue into the future, even as average rainfall across the year declines.</a:t>
            </a:r>
          </a:p>
          <a:p>
            <a:pPr marL="0" indent="0">
              <a:buFont typeface="Arial" panose="020B0604020202020204" pitchFamily="34" charset="0"/>
              <a:buNone/>
            </a:pPr>
            <a:endParaRPr lang="en-AU"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dirty="0"/>
              <a:t>Can lead to flash flooding and flooding in urban flooding catchments where there are a lot of hard impermeable surfaces.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b="0" dirty="0"/>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506F2-0688-484B-8693-DA8E37A7654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8363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defTabSz="685749">
              <a:spcBef>
                <a:spcPts val="750"/>
              </a:spcBef>
              <a:buFont typeface="Arial" panose="020B0604020202020204" pitchFamily="34" charset="0"/>
              <a:buNone/>
            </a:pPr>
            <a:r>
              <a:rPr lang="en-AU" sz="1200" dirty="0">
                <a:solidFill>
                  <a:schemeClr val="tx1">
                    <a:lumMod val="50000"/>
                  </a:schemeClr>
                </a:solidFill>
              </a:rPr>
              <a:t>Fire danger is something that’s also increased in recent times, with the most recent seasons showing how widespread impacts can be.</a:t>
            </a:r>
          </a:p>
          <a:p>
            <a:pPr marL="171450" indent="-171450" defTabSz="685749">
              <a:spcBef>
                <a:spcPts val="750"/>
              </a:spcBef>
              <a:buFont typeface="Arial" panose="020B0604020202020204" pitchFamily="34" charset="0"/>
              <a:buChar char="•"/>
            </a:pPr>
            <a:r>
              <a:rPr lang="en-AU" sz="1200" dirty="0">
                <a:solidFill>
                  <a:schemeClr val="tx1">
                    <a:lumMod val="50000"/>
                  </a:schemeClr>
                </a:solidFill>
              </a:rPr>
              <a:t>Fire seasons have become longer and are starting earlier.</a:t>
            </a:r>
          </a:p>
          <a:p>
            <a:pPr marL="171450" indent="-171450" defTabSz="685749">
              <a:spcBef>
                <a:spcPts val="750"/>
              </a:spcBef>
              <a:buFont typeface="Arial" panose="020B0604020202020204" pitchFamily="34" charset="0"/>
              <a:buChar char="•"/>
            </a:pPr>
            <a:endParaRPr lang="en-AU" sz="1200" dirty="0">
              <a:solidFill>
                <a:schemeClr val="tx1">
                  <a:lumMod val="50000"/>
                </a:schemeClr>
              </a:solidFill>
            </a:endParaRPr>
          </a:p>
          <a:p>
            <a:pPr marL="171450" indent="-171450" defTabSz="685749">
              <a:spcBef>
                <a:spcPts val="750"/>
              </a:spcBef>
              <a:buFont typeface="Arial" panose="020B0604020202020204" pitchFamily="34" charset="0"/>
              <a:buChar char="•"/>
            </a:pPr>
            <a:r>
              <a:rPr lang="en-AU" sz="1200" dirty="0">
                <a:solidFill>
                  <a:schemeClr val="tx1">
                    <a:lumMod val="50000"/>
                  </a:schemeClr>
                </a:solidFill>
              </a:rPr>
              <a:t>And these trends are expected to continue in the future.</a:t>
            </a:r>
          </a:p>
          <a:p>
            <a:pPr marL="171450" indent="-171450" defTabSz="685749">
              <a:spcBef>
                <a:spcPts val="750"/>
              </a:spcBef>
              <a:buFont typeface="Arial" panose="020B0604020202020204" pitchFamily="34" charset="0"/>
              <a:buChar char="•"/>
            </a:pPr>
            <a:r>
              <a:rPr lang="en-AU" sz="1200" dirty="0">
                <a:solidFill>
                  <a:schemeClr val="tx1">
                    <a:lumMod val="50000"/>
                  </a:schemeClr>
                </a:solidFill>
              </a:rPr>
              <a:t>For example, Bendigo might see up to a 62% increase in number of dangerous fire days (to the 2050s, under high emissions scenario)</a:t>
            </a:r>
            <a:endParaRPr lang="en-AU" sz="1200" dirty="0"/>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The projections here are just looking at fire weather (based on the FFDI, Forest Fire Danger Index) – it doesn’t consider things like fuel, ignition that are relevant to a bushfire starting and spreading. But can indicate the frequency of days where the weather conditions are conducive to a fire spreading.</a:t>
            </a:r>
          </a:p>
          <a:p>
            <a:endParaRPr lang="en-AU" sz="1200" b="1" kern="1200" dirty="0">
              <a:solidFill>
                <a:schemeClr val="tx1"/>
              </a:solidFill>
              <a:effectLst/>
              <a:latin typeface="+mn-lt"/>
              <a:ea typeface="+mn-ea"/>
              <a:cs typeface="+mn-cs"/>
            </a:endParaRPr>
          </a:p>
          <a:p>
            <a:endParaRPr lang="en-AU" sz="1200" b="1"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506F2-0688-484B-8693-DA8E37A7654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6662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Moving to the coastal environment, sea level rise leads to an increase in extreme sea levels, coastal erosion and inundation, impacting the buildings and infrastructure by the coast, as well as the natural environment.</a:t>
            </a:r>
          </a:p>
          <a:p>
            <a:endParaRPr lang="en-AU" dirty="0"/>
          </a:p>
          <a:p>
            <a:r>
              <a:rPr lang="en-AU" dirty="0"/>
              <a:t>Coastal and marine modelling is done separately to the downscaling completed for VCP19, so these figures are based on global models.</a:t>
            </a:r>
          </a:p>
          <a:p>
            <a:endParaRPr lang="en-AU" dirty="0"/>
          </a:p>
          <a:p>
            <a:r>
              <a:rPr lang="en-AU" dirty="0"/>
              <a:t>You can see for the 2030s sea level is projected to rise by 12 to 13 centimetres compared to 1986-2005 average, and about 40 cm by the 2070s.</a:t>
            </a:r>
          </a:p>
          <a:p>
            <a:endParaRPr lang="en-AU" dirty="0"/>
          </a:p>
          <a:p>
            <a:r>
              <a:rPr lang="en-AU" dirty="0"/>
              <a:t>New studies and findings are always emerging in this field, and recent global projections indicate that there’s potential for sea level rise to be quite a bit higher than previously thought.</a:t>
            </a:r>
          </a:p>
          <a:p>
            <a:endParaRPr lang="en-AU" dirty="0"/>
          </a:p>
          <a:p>
            <a:r>
              <a:rPr lang="en-AU" i="1" dirty="0"/>
              <a:t>Image: Victoria’s Climate Science Report 2019, page 35</a:t>
            </a:r>
          </a:p>
        </p:txBody>
      </p:sp>
      <p:sp>
        <p:nvSpPr>
          <p:cNvPr id="4" name="Slide Number Placeholder 3"/>
          <p:cNvSpPr>
            <a:spLocks noGrp="1"/>
          </p:cNvSpPr>
          <p:nvPr>
            <p:ph type="sldNum" sz="quarter" idx="5"/>
          </p:nvPr>
        </p:nvSpPr>
        <p:spPr/>
        <p:txBody>
          <a:bodyPr/>
          <a:lstStyle/>
          <a:p>
            <a:fld id="{91B963C2-BFEF-45F5-89F9-77719A81F866}" type="slidenum">
              <a:rPr lang="en-AU" smtClean="0"/>
              <a:t>25</a:t>
            </a:fld>
            <a:endParaRPr lang="en-AU"/>
          </a:p>
        </p:txBody>
      </p:sp>
    </p:spTree>
    <p:extLst>
      <p:ext uri="{BB962C8B-B14F-4D97-AF65-F5344CB8AC3E}">
        <p14:creationId xmlns:p14="http://schemas.microsoft.com/office/powerpoint/2010/main" val="2151156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dirty="0"/>
              <a:t>Based on the brief intro to how the projections are produced, what do you need to think about when using them? </a:t>
            </a:r>
          </a:p>
          <a:p>
            <a:endParaRPr lang="en-AU" dirty="0"/>
          </a:p>
          <a:p>
            <a:r>
              <a:rPr lang="en-AU" dirty="0"/>
              <a:t>This is relevant whether you’re doing the analysis yourself, or commissioning someone else to do the work.</a:t>
            </a:r>
          </a:p>
          <a:p>
            <a:endParaRPr lang="en-AU" dirty="0"/>
          </a:p>
          <a:p>
            <a:r>
              <a:rPr lang="en-AU" dirty="0"/>
              <a:t>Number one takeaway is to start with the simplest information. There is a lot of information out there, and it can get very complex very quickly. If you start with resources like Victoria’s Climate Science Report or the VCP19 Regional Reports, that might be enough information.</a:t>
            </a:r>
          </a:p>
          <a:p>
            <a:endParaRPr lang="en-AU" dirty="0"/>
          </a:p>
          <a:p>
            <a:r>
              <a:rPr lang="en-AU" dirty="0"/>
              <a:t>Then, if that doesn’t meet your needs, move to more complex information.</a:t>
            </a:r>
          </a:p>
          <a:p>
            <a:endParaRPr lang="en-AU" dirty="0"/>
          </a:p>
          <a:p>
            <a:r>
              <a:rPr lang="en-AU" dirty="0"/>
              <a:t>Choose timeframes that are relevant to the lifetime of the decision you’re making. If you’re building a building that will still be around and exposed to the climate in 50 or 100 years time, you’ll want to be looking at projections further into the future. If you’re working on a program that’s running for the next 10 years, you can look at projections for a shorter time frame. This can simplify things as the emissions scenario doesn’t make a large difference at shorter timeframes.</a:t>
            </a:r>
          </a:p>
          <a:p>
            <a:endParaRPr lang="en-AU" dirty="0"/>
          </a:p>
          <a:p>
            <a:r>
              <a:rPr lang="en-AU" dirty="0"/>
              <a:t>As was mentioned in the last webinar, avoid planning for a single future – start by looking at multiple emissions scenarios and the range of results.</a:t>
            </a:r>
          </a:p>
          <a:p>
            <a:endParaRPr lang="en-AU" dirty="0"/>
          </a:p>
          <a:p>
            <a:r>
              <a:rPr lang="en-AU" dirty="0"/>
              <a:t>If you then make a decision to not consider the full range of change – perhaps you’re interested in investigating the worst case scenario – be explicit about the potential futures you’re not considering.</a:t>
            </a:r>
          </a:p>
          <a:p>
            <a:endParaRPr lang="en-AU" dirty="0"/>
          </a:p>
          <a:p>
            <a:r>
              <a:rPr lang="en-AU" dirty="0"/>
              <a:t>Which leads to the next point about documenting assumptions and data sources.</a:t>
            </a:r>
          </a:p>
          <a:p>
            <a:endParaRPr lang="en-AU" dirty="0"/>
          </a:p>
          <a:p>
            <a:r>
              <a:rPr lang="en-AU" dirty="0"/>
              <a:t>And if you only remember one thing from the webinar today – it’s the email address climate.science@delwp.vic.gov.au – get in touch and we’ll give assistance where we can, and also we’re lucky to have an arrangement with CSIRO to have some of their time on tap to assist as well.</a:t>
            </a:r>
          </a:p>
        </p:txBody>
      </p:sp>
      <p:sp>
        <p:nvSpPr>
          <p:cNvPr id="4" name="Slide Number Placeholder 3"/>
          <p:cNvSpPr>
            <a:spLocks noGrp="1"/>
          </p:cNvSpPr>
          <p:nvPr>
            <p:ph type="sldNum" sz="quarter" idx="5"/>
          </p:nvPr>
        </p:nvSpPr>
        <p:spPr/>
        <p:txBody>
          <a:bodyPr/>
          <a:lstStyle/>
          <a:p>
            <a:fld id="{91B963C2-BFEF-45F5-89F9-77719A81F866}" type="slidenum">
              <a:rPr lang="en-AU" smtClean="0"/>
              <a:t>26</a:t>
            </a:fld>
            <a:endParaRPr lang="en-AU"/>
          </a:p>
        </p:txBody>
      </p:sp>
    </p:spTree>
    <p:extLst>
      <p:ext uri="{BB962C8B-B14F-4D97-AF65-F5344CB8AC3E}">
        <p14:creationId xmlns:p14="http://schemas.microsoft.com/office/powerpoint/2010/main" val="1911577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u="none" dirty="0"/>
              <a:t>This slide is taken straight from the first webinar – and talks about some of the ways to deal with the range of possible futures and factoring uncertainty into decisions.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u="none" dirty="0"/>
              <a:t>It’s important to make decisions that are robust across the range of plausible futures, and do not lock in one path of action.</a:t>
            </a:r>
          </a:p>
          <a:p>
            <a:endParaRPr lang="en-AU" dirty="0"/>
          </a:p>
          <a:p>
            <a:r>
              <a:rPr lang="en-AU" dirty="0"/>
              <a:t>Tools and approaches such as scenario planning, pathways planning and vulnerability and risk assessments provide ways of doing this. </a:t>
            </a:r>
          </a:p>
        </p:txBody>
      </p:sp>
      <p:sp>
        <p:nvSpPr>
          <p:cNvPr id="4" name="Slide Number Placeholder 3"/>
          <p:cNvSpPr>
            <a:spLocks noGrp="1"/>
          </p:cNvSpPr>
          <p:nvPr>
            <p:ph type="sldNum" sz="quarter" idx="5"/>
          </p:nvPr>
        </p:nvSpPr>
        <p:spPr/>
        <p:txBody>
          <a:bodyPr/>
          <a:lstStyle/>
          <a:p>
            <a:fld id="{91B963C2-BFEF-45F5-89F9-77719A81F866}" type="slidenum">
              <a:rPr lang="en-AU" smtClean="0"/>
              <a:t>27</a:t>
            </a:fld>
            <a:endParaRPr lang="en-AU"/>
          </a:p>
        </p:txBody>
      </p:sp>
    </p:spTree>
    <p:extLst>
      <p:ext uri="{BB962C8B-B14F-4D97-AF65-F5344CB8AC3E}">
        <p14:creationId xmlns:p14="http://schemas.microsoft.com/office/powerpoint/2010/main" val="8898709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a number of different types of datasets available from VCP19 – going to talk briefly through them now.</a:t>
            </a:r>
          </a:p>
          <a:p>
            <a:endParaRPr lang="en-AU" dirty="0"/>
          </a:p>
          <a:p>
            <a:r>
              <a:rPr lang="en-AU" dirty="0"/>
              <a:t>But it’s worth considering and getting an understanding of the basics, even if you’re not the person who’s going to be doing detailed analysis with the data, if you’re commissioning someone to do work for you, it’s good to have some insight into what they’re doing, and giving yourself confidence that their methods are appropriate.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016C78-8DB3-9846-A9A1-417039527B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11227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Variables and timeframes available through VCP19</a:t>
            </a:r>
          </a:p>
        </p:txBody>
      </p:sp>
      <p:sp>
        <p:nvSpPr>
          <p:cNvPr id="4" name="Slide Number Placeholder 3"/>
          <p:cNvSpPr>
            <a:spLocks noGrp="1"/>
          </p:cNvSpPr>
          <p:nvPr>
            <p:ph type="sldNum" sz="quarter" idx="5"/>
          </p:nvPr>
        </p:nvSpPr>
        <p:spPr/>
        <p:txBody>
          <a:bodyPr/>
          <a:lstStyle/>
          <a:p>
            <a:fld id="{91B963C2-BFEF-45F5-89F9-77719A81F866}" type="slidenum">
              <a:rPr lang="en-AU" smtClean="0"/>
              <a:t>29</a:t>
            </a:fld>
            <a:endParaRPr lang="en-AU"/>
          </a:p>
        </p:txBody>
      </p:sp>
    </p:spTree>
    <p:extLst>
      <p:ext uri="{BB962C8B-B14F-4D97-AF65-F5344CB8AC3E}">
        <p14:creationId xmlns:p14="http://schemas.microsoft.com/office/powerpoint/2010/main" val="3995393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dirty="0"/>
              <a:t>The first choice to make is between change factor and application-ready data…</a:t>
            </a:r>
          </a:p>
          <a:p>
            <a:endParaRPr lang="en-AU" dirty="0"/>
          </a:p>
          <a:p>
            <a:r>
              <a:rPr lang="en-AU" dirty="0"/>
              <a:t>Change factor: a value for the difference (in degrees for temperature, or % change for the other variables) between the baseline period and the future period you’re interested in.</a:t>
            </a:r>
          </a:p>
          <a:p>
            <a:endParaRPr lang="en-AU" dirty="0"/>
          </a:p>
          <a:p>
            <a:r>
              <a:rPr lang="en-AU" dirty="0"/>
              <a:t>If you want to get more of a feel for what that means for your area, you can add the change factor to historical observations, like the example for Melbourne on the slide.</a:t>
            </a:r>
          </a:p>
          <a:p>
            <a:endParaRPr lang="en-AU" dirty="0"/>
          </a:p>
          <a:p>
            <a:r>
              <a:rPr lang="en-AU" dirty="0"/>
              <a:t>Application-ready: this is where the change factor data have been taken and added to past weather observations. This sounds attractive and like some of the hard work has been done for you, but it’s actually a more complicated dataset to use.</a:t>
            </a:r>
          </a:p>
          <a:p>
            <a:pPr marL="171450" indent="-171450">
              <a:buFontTx/>
              <a:buChar char="-"/>
            </a:pPr>
            <a:endParaRPr lang="en-AU" dirty="0"/>
          </a:p>
          <a:p>
            <a:pPr marL="0" indent="0">
              <a:buFontTx/>
              <a:buNone/>
            </a:pPr>
            <a:r>
              <a:rPr lang="en-AU" dirty="0"/>
              <a:t>How to choose – change factor are a good starting point, good for general understanding or a first pass assessment. Application ready can be used in a detailed assessment, and are more complex datasets to work with.</a:t>
            </a:r>
          </a:p>
        </p:txBody>
      </p:sp>
      <p:sp>
        <p:nvSpPr>
          <p:cNvPr id="4" name="Slide Number Placeholder 3"/>
          <p:cNvSpPr>
            <a:spLocks noGrp="1"/>
          </p:cNvSpPr>
          <p:nvPr>
            <p:ph type="sldNum" sz="quarter" idx="5"/>
          </p:nvPr>
        </p:nvSpPr>
        <p:spPr/>
        <p:txBody>
          <a:bodyPr/>
          <a:lstStyle/>
          <a:p>
            <a:fld id="{91B963C2-BFEF-45F5-89F9-77719A81F866}" type="slidenum">
              <a:rPr lang="en-AU" smtClean="0"/>
              <a:t>30</a:t>
            </a:fld>
            <a:endParaRPr lang="en-AU"/>
          </a:p>
        </p:txBody>
      </p:sp>
    </p:spTree>
    <p:extLst>
      <p:ext uri="{BB962C8B-B14F-4D97-AF65-F5344CB8AC3E}">
        <p14:creationId xmlns:p14="http://schemas.microsoft.com/office/powerpoint/2010/main" val="3690238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Today we’re going to start with a brief introduction into how the local-scale projections were produced, and how they capture the different sources of uncertainty.</a:t>
            </a:r>
          </a:p>
          <a:p>
            <a:endParaRPr lang="en-AU" dirty="0"/>
          </a:p>
          <a:p>
            <a:r>
              <a:rPr lang="en-AU" dirty="0"/>
              <a:t>Then we’ll look at the findings from the Victorian Climate Projections 2019, and tips on how to interpret them, before finishing with an introduction to the datasets available.</a:t>
            </a:r>
          </a:p>
        </p:txBody>
      </p:sp>
      <p:sp>
        <p:nvSpPr>
          <p:cNvPr id="4" name="Slide Number Placeholder 3"/>
          <p:cNvSpPr>
            <a:spLocks noGrp="1"/>
          </p:cNvSpPr>
          <p:nvPr>
            <p:ph type="sldNum" sz="quarter" idx="5"/>
          </p:nvPr>
        </p:nvSpPr>
        <p:spPr/>
        <p:txBody>
          <a:bodyPr/>
          <a:lstStyle/>
          <a:p>
            <a:fld id="{91B963C2-BFEF-45F5-89F9-77719A81F866}" type="slidenum">
              <a:rPr lang="en-AU" smtClean="0"/>
              <a:t>3</a:t>
            </a:fld>
            <a:endParaRPr lang="en-AU"/>
          </a:p>
        </p:txBody>
      </p:sp>
    </p:spTree>
    <p:extLst>
      <p:ext uri="{BB962C8B-B14F-4D97-AF65-F5344CB8AC3E}">
        <p14:creationId xmlns:p14="http://schemas.microsoft.com/office/powerpoint/2010/main" val="26313582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Change factor is available gridded for the whole state in </a:t>
            </a:r>
            <a:r>
              <a:rPr lang="en-AU" dirty="0" err="1"/>
              <a:t>NetCDF</a:t>
            </a:r>
            <a:r>
              <a:rPr lang="en-AU" dirty="0"/>
              <a:t> files for the 2030s, 2050s, 2070s and 2090s. </a:t>
            </a:r>
          </a:p>
          <a:p>
            <a:endParaRPr lang="en-AU" dirty="0"/>
          </a:p>
          <a:p>
            <a:r>
              <a:rPr lang="en-AU" dirty="0" err="1"/>
              <a:t>NetCDF</a:t>
            </a:r>
            <a:r>
              <a:rPr lang="en-AU" dirty="0"/>
              <a:t> files are able to show three dimensions of data across space and time. They can be imported into GIS programs, but we’re also working on ways such as the online visualisation tool to make the data more accessible. We’re also able to help extract the data you’re interested in if needed.</a:t>
            </a:r>
          </a:p>
          <a:p>
            <a:endParaRPr lang="en-AU" dirty="0"/>
          </a:p>
          <a:p>
            <a:r>
              <a:rPr lang="en-AU" dirty="0"/>
              <a:t>The  most accessible data product is the area-average change factor data. This is all in Excel spreadsheets, and contains data averaged over the geographical area from each of the 10 Regional Partnership regions. Some of this data is contained in the tables in the back pages of the Regional Reports, while the full suite is in the Excel spreadsheets.</a:t>
            </a:r>
          </a:p>
        </p:txBody>
      </p:sp>
      <p:sp>
        <p:nvSpPr>
          <p:cNvPr id="4" name="Slide Number Placeholder 3"/>
          <p:cNvSpPr>
            <a:spLocks noGrp="1"/>
          </p:cNvSpPr>
          <p:nvPr>
            <p:ph type="sldNum" sz="quarter" idx="5"/>
          </p:nvPr>
        </p:nvSpPr>
        <p:spPr/>
        <p:txBody>
          <a:bodyPr/>
          <a:lstStyle/>
          <a:p>
            <a:fld id="{91B963C2-BFEF-45F5-89F9-77719A81F866}" type="slidenum">
              <a:rPr lang="en-AU" smtClean="0"/>
              <a:t>31</a:t>
            </a:fld>
            <a:endParaRPr lang="en-AU"/>
          </a:p>
        </p:txBody>
      </p:sp>
    </p:spTree>
    <p:extLst>
      <p:ext uri="{BB962C8B-B14F-4D97-AF65-F5344CB8AC3E}">
        <p14:creationId xmlns:p14="http://schemas.microsoft.com/office/powerpoint/2010/main" val="18979468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Moving now to the application-ready data:</a:t>
            </a:r>
          </a:p>
          <a:p>
            <a:endParaRPr lang="en-AU" dirty="0"/>
          </a:p>
          <a:p>
            <a:r>
              <a:rPr lang="en-AU" dirty="0"/>
              <a:t>It’s also available gridded across the state, as well as for 25 cities or towns. This means you can focus just on the location of interest rather than working with the full state dataset, and provides some consistency for people who are looking at the same place.</a:t>
            </a:r>
          </a:p>
          <a:p>
            <a:endParaRPr lang="en-AU" dirty="0"/>
          </a:p>
        </p:txBody>
      </p:sp>
      <p:sp>
        <p:nvSpPr>
          <p:cNvPr id="4" name="Slide Number Placeholder 3"/>
          <p:cNvSpPr>
            <a:spLocks noGrp="1"/>
          </p:cNvSpPr>
          <p:nvPr>
            <p:ph type="sldNum" sz="quarter" idx="5"/>
          </p:nvPr>
        </p:nvSpPr>
        <p:spPr/>
        <p:txBody>
          <a:bodyPr/>
          <a:lstStyle/>
          <a:p>
            <a:fld id="{91B963C2-BFEF-45F5-89F9-77719A81F866}" type="slidenum">
              <a:rPr lang="en-AU" smtClean="0"/>
              <a:t>32</a:t>
            </a:fld>
            <a:endParaRPr lang="en-AU"/>
          </a:p>
        </p:txBody>
      </p:sp>
    </p:spTree>
    <p:extLst>
      <p:ext uri="{BB962C8B-B14F-4D97-AF65-F5344CB8AC3E}">
        <p14:creationId xmlns:p14="http://schemas.microsoft.com/office/powerpoint/2010/main" val="25348486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Difference between 20-year average and time-series application-ready data:</a:t>
            </a:r>
          </a:p>
          <a:p>
            <a:endParaRPr lang="en-AU" dirty="0"/>
          </a:p>
          <a:p>
            <a:r>
              <a:rPr lang="en-AU" dirty="0"/>
              <a:t>Data in 20 year averages can be easier to relate to and work with.</a:t>
            </a:r>
          </a:p>
          <a:p>
            <a:endParaRPr lang="en-AU" dirty="0"/>
          </a:p>
          <a:p>
            <a:r>
              <a:rPr lang="en-AU" dirty="0"/>
              <a:t>Time series has a value for each time-step into the future (can be up to daily), so produces a large dataset. But can be used in detailed modelling (</a:t>
            </a:r>
            <a:r>
              <a:rPr lang="en-AU" dirty="0" err="1"/>
              <a:t>eg.</a:t>
            </a:r>
            <a:r>
              <a:rPr lang="en-AU" dirty="0"/>
              <a:t> crop modelling, or infrastructure modelling).</a:t>
            </a:r>
          </a:p>
        </p:txBody>
      </p:sp>
      <p:sp>
        <p:nvSpPr>
          <p:cNvPr id="4" name="Slide Number Placeholder 3"/>
          <p:cNvSpPr>
            <a:spLocks noGrp="1"/>
          </p:cNvSpPr>
          <p:nvPr>
            <p:ph type="sldNum" sz="quarter" idx="5"/>
          </p:nvPr>
        </p:nvSpPr>
        <p:spPr/>
        <p:txBody>
          <a:bodyPr/>
          <a:lstStyle/>
          <a:p>
            <a:fld id="{91B963C2-BFEF-45F5-89F9-77719A81F866}" type="slidenum">
              <a:rPr lang="en-AU" smtClean="0"/>
              <a:t>33</a:t>
            </a:fld>
            <a:endParaRPr lang="en-AU"/>
          </a:p>
        </p:txBody>
      </p:sp>
    </p:spTree>
    <p:extLst>
      <p:ext uri="{BB962C8B-B14F-4D97-AF65-F5344CB8AC3E}">
        <p14:creationId xmlns:p14="http://schemas.microsoft.com/office/powerpoint/2010/main" val="34250639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a:t>Many different types of datasets… This is just a brief introduction – if you’re looking to use them and are still confused, remember to get in touch with our team.</a:t>
            </a:r>
          </a:p>
          <a:p>
            <a:endParaRPr lang="en-US" sz="1200" dirty="0"/>
          </a:p>
          <a:p>
            <a:r>
              <a:rPr lang="en-US" sz="1200" dirty="0"/>
              <a:t>The link on this slide is direct to Climate Change in Australia page where the data are hosted – but you can also find them via the DELWP VCP19 webpage</a:t>
            </a:r>
          </a:p>
          <a:p>
            <a:endParaRPr lang="en-AU" dirty="0"/>
          </a:p>
        </p:txBody>
      </p:sp>
      <p:sp>
        <p:nvSpPr>
          <p:cNvPr id="4" name="Slide Number Placeholder 3"/>
          <p:cNvSpPr>
            <a:spLocks noGrp="1"/>
          </p:cNvSpPr>
          <p:nvPr>
            <p:ph type="sldNum" sz="quarter" idx="5"/>
          </p:nvPr>
        </p:nvSpPr>
        <p:spPr/>
        <p:txBody>
          <a:bodyPr/>
          <a:lstStyle/>
          <a:p>
            <a:fld id="{91B963C2-BFEF-45F5-89F9-77719A81F866}" type="slidenum">
              <a:rPr lang="en-AU" smtClean="0"/>
              <a:t>34</a:t>
            </a:fld>
            <a:endParaRPr lang="en-AU"/>
          </a:p>
        </p:txBody>
      </p:sp>
    </p:spTree>
    <p:extLst>
      <p:ext uri="{BB962C8B-B14F-4D97-AF65-F5344CB8AC3E}">
        <p14:creationId xmlns:p14="http://schemas.microsoft.com/office/powerpoint/2010/main" val="31829034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last type of dataset is </a:t>
            </a:r>
            <a:r>
              <a:rPr lang="en-AU"/>
              <a:t>one mentioned </a:t>
            </a:r>
            <a:r>
              <a:rPr lang="en-AU" dirty="0"/>
              <a:t>earlier – the thresholds datasets, which don’t fit neatly into the tree diagram.</a:t>
            </a:r>
          </a:p>
          <a:p>
            <a:endParaRPr lang="en-AU" dirty="0"/>
          </a:p>
          <a:p>
            <a:r>
              <a:rPr lang="en-AU" dirty="0"/>
              <a:t>This information on the average number of days per year with temperatures over or below a particular threshold. These can be useful if you have a piece of infrastructure that fails at a certain temperature, or a crop that needs chilling to flower, for example. </a:t>
            </a:r>
          </a:p>
          <a:p>
            <a:endParaRPr lang="en-AU" dirty="0"/>
          </a:p>
          <a:p>
            <a:r>
              <a:rPr lang="en-AU" dirty="0"/>
              <a:t>The data is similar to what’s available in the tables in the Regional Reports, but for a range of different thresholds and time periods. </a:t>
            </a:r>
          </a:p>
        </p:txBody>
      </p:sp>
      <p:sp>
        <p:nvSpPr>
          <p:cNvPr id="4" name="Slide Number Placeholder 3"/>
          <p:cNvSpPr>
            <a:spLocks noGrp="1"/>
          </p:cNvSpPr>
          <p:nvPr>
            <p:ph type="sldNum" sz="quarter" idx="5"/>
          </p:nvPr>
        </p:nvSpPr>
        <p:spPr/>
        <p:txBody>
          <a:bodyPr/>
          <a:lstStyle/>
          <a:p>
            <a:fld id="{91B963C2-BFEF-45F5-89F9-77719A81F866}" type="slidenum">
              <a:rPr lang="en-AU" smtClean="0"/>
              <a:t>35</a:t>
            </a:fld>
            <a:endParaRPr lang="en-AU"/>
          </a:p>
        </p:txBody>
      </p:sp>
    </p:spTree>
    <p:extLst>
      <p:ext uri="{BB962C8B-B14F-4D97-AF65-F5344CB8AC3E}">
        <p14:creationId xmlns:p14="http://schemas.microsoft.com/office/powerpoint/2010/main" val="3775536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That brings us to the end of the brief tour of the datasets. </a:t>
            </a:r>
          </a:p>
          <a:p>
            <a:endParaRPr lang="en-AU" dirty="0"/>
          </a:p>
          <a:p>
            <a:r>
              <a:rPr lang="en-AU" dirty="0"/>
              <a:t>To recap, there are many datasets available – with change factor data being the simplest starting point. This can be added to historical data to get information that’s easier to relate to.</a:t>
            </a:r>
          </a:p>
          <a:p>
            <a:endParaRPr lang="en-AU" dirty="0"/>
          </a:p>
          <a:p>
            <a:r>
              <a:rPr lang="en-AU" dirty="0"/>
              <a:t>Application ready data can feed directly into a model.</a:t>
            </a:r>
          </a:p>
          <a:p>
            <a:endParaRPr lang="en-AU" dirty="0"/>
          </a:p>
          <a:p>
            <a:r>
              <a:rPr lang="en-AU" dirty="0"/>
              <a:t>We’re working on making the information more accessible, with the online visualisation tool for example. We’re also able to help get the information you need from the datasets, so do feel free to get in touch with any questions.</a:t>
            </a:r>
          </a:p>
        </p:txBody>
      </p:sp>
      <p:sp>
        <p:nvSpPr>
          <p:cNvPr id="4" name="Slide Number Placeholder 3"/>
          <p:cNvSpPr>
            <a:spLocks noGrp="1"/>
          </p:cNvSpPr>
          <p:nvPr>
            <p:ph type="sldNum" sz="quarter" idx="5"/>
          </p:nvPr>
        </p:nvSpPr>
        <p:spPr/>
        <p:txBody>
          <a:bodyPr/>
          <a:lstStyle/>
          <a:p>
            <a:fld id="{91B963C2-BFEF-45F5-89F9-77719A81F866}" type="slidenum">
              <a:rPr lang="en-AU" smtClean="0"/>
              <a:t>36</a:t>
            </a:fld>
            <a:endParaRPr lang="en-AU"/>
          </a:p>
        </p:txBody>
      </p:sp>
    </p:spTree>
    <p:extLst>
      <p:ext uri="{BB962C8B-B14F-4D97-AF65-F5344CB8AC3E}">
        <p14:creationId xmlns:p14="http://schemas.microsoft.com/office/powerpoint/2010/main" val="7281521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1B963C2-BFEF-45F5-89F9-77719A81F866}" type="slidenum">
              <a:rPr lang="en-AU" smtClean="0"/>
              <a:t>37</a:t>
            </a:fld>
            <a:endParaRPr lang="en-AU"/>
          </a:p>
        </p:txBody>
      </p:sp>
    </p:spTree>
    <p:extLst>
      <p:ext uri="{BB962C8B-B14F-4D97-AF65-F5344CB8AC3E}">
        <p14:creationId xmlns:p14="http://schemas.microsoft.com/office/powerpoint/2010/main" val="2406905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put this in context for people who were at the first webinar – that largely focused on the resources on the left hand side: Climate Science Communication, Climate Science Report and the Regional Reports.</a:t>
            </a:r>
          </a:p>
          <a:p>
            <a:endParaRPr lang="en-AU" dirty="0"/>
          </a:p>
          <a:p>
            <a:r>
              <a:rPr lang="en-AU" dirty="0"/>
              <a:t>Today we’ll be focusing on a bit more on the information that’s contained in the Technical Report and the datasets covered on the right hand side here.</a:t>
            </a:r>
          </a:p>
        </p:txBody>
      </p:sp>
      <p:sp>
        <p:nvSpPr>
          <p:cNvPr id="4" name="Slide Number Placeholder 3"/>
          <p:cNvSpPr>
            <a:spLocks noGrp="1"/>
          </p:cNvSpPr>
          <p:nvPr>
            <p:ph type="sldNum" sz="quarter" idx="5"/>
          </p:nvPr>
        </p:nvSpPr>
        <p:spPr/>
        <p:txBody>
          <a:bodyPr/>
          <a:lstStyle/>
          <a:p>
            <a:fld id="{91B963C2-BFEF-45F5-89F9-77719A81F866}" type="slidenum">
              <a:rPr lang="en-AU" smtClean="0"/>
              <a:t>4</a:t>
            </a:fld>
            <a:endParaRPr lang="en-AU"/>
          </a:p>
        </p:txBody>
      </p:sp>
    </p:spTree>
    <p:extLst>
      <p:ext uri="{BB962C8B-B14F-4D97-AF65-F5344CB8AC3E}">
        <p14:creationId xmlns:p14="http://schemas.microsoft.com/office/powerpoint/2010/main" val="1963517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dirty="0"/>
              <a:t>And while we’ll be focusing on Victorian Climate Projections 2019 today, it’s worth noting that there are other research programs across the Victorian Government looking at the impacts of climate change – such as the Victorian Water and Climate Initiative that’s produced a lot of information for the water sector and is used a lot by water corporations, and research done in the Fire area of DELWP to understand bushfire risk and the impacts of climate change on that.</a:t>
            </a:r>
          </a:p>
          <a:p>
            <a:endParaRPr lang="en-AU" dirty="0"/>
          </a:p>
        </p:txBody>
      </p:sp>
      <p:sp>
        <p:nvSpPr>
          <p:cNvPr id="4" name="Slide Number Placeholder 3"/>
          <p:cNvSpPr>
            <a:spLocks noGrp="1"/>
          </p:cNvSpPr>
          <p:nvPr>
            <p:ph type="sldNum" sz="quarter" idx="5"/>
          </p:nvPr>
        </p:nvSpPr>
        <p:spPr/>
        <p:txBody>
          <a:bodyPr/>
          <a:lstStyle/>
          <a:p>
            <a:fld id="{91B963C2-BFEF-45F5-89F9-77719A81F866}" type="slidenum">
              <a:rPr lang="en-AU" smtClean="0"/>
              <a:t>5</a:t>
            </a:fld>
            <a:endParaRPr lang="en-AU"/>
          </a:p>
        </p:txBody>
      </p:sp>
    </p:spTree>
    <p:extLst>
      <p:ext uri="{BB962C8B-B14F-4D97-AF65-F5344CB8AC3E}">
        <p14:creationId xmlns:p14="http://schemas.microsoft.com/office/powerpoint/2010/main" val="830637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But before we get too far – what does Victorian Climate Projections 2019 – VCP19 for short – actually cover?</a:t>
            </a:r>
          </a:p>
          <a:p>
            <a:endParaRPr lang="en-AU" dirty="0"/>
          </a:p>
          <a:p>
            <a:r>
              <a:rPr lang="en-AU" dirty="0"/>
              <a:t>The project work was done by CSIRO’s Climate Science Centre over the last few years, and includes high-resolution modelling and analysis of those outputs. </a:t>
            </a:r>
          </a:p>
          <a:p>
            <a:endParaRPr lang="en-AU" dirty="0"/>
          </a:p>
          <a:p>
            <a:r>
              <a:rPr lang="en-AU" dirty="0"/>
              <a:t>It’s produced a range of products as listed on the slide.</a:t>
            </a:r>
          </a:p>
        </p:txBody>
      </p:sp>
      <p:sp>
        <p:nvSpPr>
          <p:cNvPr id="4" name="Slide Number Placeholder 3"/>
          <p:cNvSpPr>
            <a:spLocks noGrp="1"/>
          </p:cNvSpPr>
          <p:nvPr>
            <p:ph type="sldNum" sz="quarter" idx="5"/>
          </p:nvPr>
        </p:nvSpPr>
        <p:spPr/>
        <p:txBody>
          <a:bodyPr/>
          <a:lstStyle/>
          <a:p>
            <a:fld id="{91B963C2-BFEF-45F5-89F9-77719A81F866}" type="slidenum">
              <a:rPr lang="en-AU" smtClean="0"/>
              <a:t>6</a:t>
            </a:fld>
            <a:endParaRPr lang="en-AU"/>
          </a:p>
        </p:txBody>
      </p:sp>
    </p:spTree>
    <p:extLst>
      <p:ext uri="{BB962C8B-B14F-4D97-AF65-F5344CB8AC3E}">
        <p14:creationId xmlns:p14="http://schemas.microsoft.com/office/powerpoint/2010/main" val="3850047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To give some really brief background on projections and the downscaling: VCP19 considers the results from global models as well as new dynamically downscaled projections produced by CSIRO – what is dynamical downscaling actually?</a:t>
            </a:r>
          </a:p>
          <a:p>
            <a:endParaRPr lang="en-AU" dirty="0"/>
          </a:p>
          <a:p>
            <a:r>
              <a:rPr lang="en-AU" dirty="0"/>
              <a:t>Dynamical downscaling runs a regional climate model (in this case, one developed by CSIRO) focused over a smaller area at high resolution (5km in this case). </a:t>
            </a:r>
          </a:p>
          <a:p>
            <a:endParaRPr lang="en-AU" dirty="0"/>
          </a:p>
          <a:p>
            <a:r>
              <a:rPr lang="en-AU" dirty="0"/>
              <a:t>Dynamical downscaling can “add value” to global projections and give new insights – it is better able to capture features that vary on a small scale like topography – so mountain ranges and coasts are better represented (as shown in the map on the slide) – as well as weather systems such as storms that occur at small scales. I’ll mention a few instances later where VCP19 has shown some added value. It’s important to evaluate the results to work out what the added value is, making sure that the new results are plausible and fit with our understanding of the science.</a:t>
            </a:r>
          </a:p>
          <a:p>
            <a:endParaRPr lang="en-AU" dirty="0"/>
          </a:p>
          <a:p>
            <a:r>
              <a:rPr lang="en-AU" dirty="0"/>
              <a:t>Although downscaling results in a lot more data and added complexity, CSIRO have worked to process the data and make file sizes more accessible.</a:t>
            </a:r>
          </a:p>
        </p:txBody>
      </p:sp>
      <p:sp>
        <p:nvSpPr>
          <p:cNvPr id="4" name="Slide Number Placeholder 3"/>
          <p:cNvSpPr>
            <a:spLocks noGrp="1"/>
          </p:cNvSpPr>
          <p:nvPr>
            <p:ph type="sldNum" sz="quarter" idx="10"/>
          </p:nvPr>
        </p:nvSpPr>
        <p:spPr/>
        <p:txBody>
          <a:bodyPr/>
          <a:lstStyle/>
          <a:p>
            <a:pPr>
              <a:defRPr/>
            </a:pPr>
            <a:fld id="{1A4D1FF2-2AE2-D74F-86A6-0BD7E6A45059}" type="slidenum">
              <a:rPr lang="en-AU" smtClean="0"/>
              <a:pPr>
                <a:defRPr/>
              </a:pPr>
              <a:t>7</a:t>
            </a:fld>
            <a:endParaRPr lang="en-AU"/>
          </a:p>
        </p:txBody>
      </p:sp>
    </p:spTree>
    <p:extLst>
      <p:ext uri="{BB962C8B-B14F-4D97-AF65-F5344CB8AC3E}">
        <p14:creationId xmlns:p14="http://schemas.microsoft.com/office/powerpoint/2010/main" val="1398988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AU" dirty="0"/>
              <a:t>One thing that often comes up when people are working with projections is dealing with uncertainty. Climate models give us our best understanding of what the future might be like, but can’t tell us for sure what the climate will be like in the future and when certain changes might occur. </a:t>
            </a:r>
          </a:p>
          <a:p>
            <a:endParaRPr lang="en-AU" dirty="0"/>
          </a:p>
          <a:p>
            <a:r>
              <a:rPr lang="en-AU" dirty="0"/>
              <a:t>There are three main sources of uncertainty that can be understood with a bit of knowledge about how the projections are created. I’m going to explain the different sources and how they are considered in VCP19. This diagram will be familiar to those of you who were at the first webinar and demonstrates the sources of uncertainty.</a:t>
            </a:r>
          </a:p>
          <a:p>
            <a:endParaRPr lang="en-AU" dirty="0"/>
          </a:p>
          <a:p>
            <a:r>
              <a:rPr lang="en-AU" dirty="0"/>
              <a:t>The first is natural variability in the climate – the year to year changes out to millennium to millennium changes that will continue and are inherent in the climate system. An example is El Nino, which was mentioned in the last webinar, and varies every few years. You can see in the graph, the observed temperature shown by the jagged line goes up and down from year to year.</a:t>
            </a:r>
          </a:p>
          <a:p>
            <a:endParaRPr lang="en-AU" dirty="0"/>
          </a:p>
          <a:p>
            <a:r>
              <a:rPr lang="en-AU" dirty="0"/>
              <a:t>Emissions scenario can be a big source of uncertainty – we don’t know what greenhouse gas emissions the global population will emit in the future. This is shown here with the darker red and lighter red paths that temperature may take in the future.</a:t>
            </a:r>
          </a:p>
          <a:p>
            <a:endParaRPr lang="en-AU" dirty="0"/>
          </a:p>
          <a:p>
            <a:r>
              <a:rPr lang="en-AU" dirty="0"/>
              <a:t>The third source is model to model differences. There are 40 different global climate models that represent different processes and interactions slightly differently. As well as natural variability, this is why you’ve got the thick band of results in the graph, and why you often see lower and upper values given in projections to represent the range given by the different models.</a:t>
            </a:r>
          </a:p>
          <a:p>
            <a:endParaRPr lang="en-AU" dirty="0"/>
          </a:p>
          <a:p>
            <a:r>
              <a:rPr lang="en-AU" i="1" dirty="0"/>
              <a:t>Image from Victoria’s Climate Science Report 2019, </a:t>
            </a:r>
            <a:r>
              <a:rPr lang="en-AU" i="1" dirty="0" err="1"/>
              <a:t>pg</a:t>
            </a:r>
            <a:r>
              <a:rPr lang="en-AU" i="1" dirty="0"/>
              <a:t> 28. Showing average annual temperature of Victoria in observations and models relative to the pre-industrial era.</a:t>
            </a:r>
          </a:p>
          <a:p>
            <a:endParaRPr lang="en-AU" dirty="0"/>
          </a:p>
        </p:txBody>
      </p:sp>
      <p:sp>
        <p:nvSpPr>
          <p:cNvPr id="4" name="Slide Number Placeholder 3"/>
          <p:cNvSpPr>
            <a:spLocks noGrp="1"/>
          </p:cNvSpPr>
          <p:nvPr>
            <p:ph type="sldNum" sz="quarter" idx="10"/>
          </p:nvPr>
        </p:nvSpPr>
        <p:spPr/>
        <p:txBody>
          <a:bodyPr/>
          <a:lstStyle/>
          <a:p>
            <a:pPr>
              <a:defRPr/>
            </a:pPr>
            <a:fld id="{1A4D1FF2-2AE2-D74F-86A6-0BD7E6A45059}" type="slidenum">
              <a:rPr lang="en-AU" smtClean="0"/>
              <a:pPr>
                <a:defRPr/>
              </a:pPr>
              <a:t>8</a:t>
            </a:fld>
            <a:endParaRPr lang="en-AU"/>
          </a:p>
        </p:txBody>
      </p:sp>
    </p:spTree>
    <p:extLst>
      <p:ext uri="{BB962C8B-B14F-4D97-AF65-F5344CB8AC3E}">
        <p14:creationId xmlns:p14="http://schemas.microsoft.com/office/powerpoint/2010/main" val="2935997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More details about the types of uncertainty, and how VCP19 considers them.</a:t>
            </a:r>
          </a:p>
          <a:p>
            <a:endParaRPr lang="en-AU" dirty="0"/>
          </a:p>
          <a:p>
            <a:r>
              <a:rPr lang="en-AU" dirty="0"/>
              <a:t>First source: natural variability</a:t>
            </a:r>
          </a:p>
          <a:p>
            <a:endParaRPr lang="en-AU" dirty="0"/>
          </a:p>
          <a:p>
            <a:r>
              <a:rPr lang="en-AU" dirty="0"/>
              <a:t>Some of the forms of natural variability you might remember from the first webinar - Victoria is governed by a complex set of climate drivers, such as El Nino and the Indian Ocean Dipole. These drivers might change with climate change, but will continue to influence the climate in the future, on top of the broader trends due to climate change.</a:t>
            </a:r>
          </a:p>
          <a:p>
            <a:endParaRPr lang="en-AU" dirty="0"/>
          </a:p>
          <a:p>
            <a:r>
              <a:rPr lang="en-AU" dirty="0"/>
              <a:t>At a longer scale you’ve got things like Milankovitch Cycles that influence climate at the scale of multiple millennia due to how the Earth moves around the sun – again these changes will continue and be on top of the trends due to climate change.</a:t>
            </a:r>
          </a:p>
          <a:p>
            <a:endParaRPr lang="en-AU" dirty="0"/>
          </a:p>
          <a:p>
            <a:r>
              <a:rPr lang="en-AU" i="1" dirty="0"/>
              <a:t>Image from Victoria’s Climate Science Report 2019, page 17.</a:t>
            </a:r>
          </a:p>
        </p:txBody>
      </p:sp>
      <p:sp>
        <p:nvSpPr>
          <p:cNvPr id="4" name="Slide Number Placeholder 3"/>
          <p:cNvSpPr>
            <a:spLocks noGrp="1"/>
          </p:cNvSpPr>
          <p:nvPr>
            <p:ph type="sldNum" sz="quarter" idx="5"/>
          </p:nvPr>
        </p:nvSpPr>
        <p:spPr/>
        <p:txBody>
          <a:bodyPr/>
          <a:lstStyle/>
          <a:p>
            <a:fld id="{91B963C2-BFEF-45F5-89F9-77719A81F866}" type="slidenum">
              <a:rPr lang="en-AU" smtClean="0"/>
              <a:t>9</a:t>
            </a:fld>
            <a:endParaRPr lang="en-AU"/>
          </a:p>
        </p:txBody>
      </p:sp>
    </p:spTree>
    <p:extLst>
      <p:ext uri="{BB962C8B-B14F-4D97-AF65-F5344CB8AC3E}">
        <p14:creationId xmlns:p14="http://schemas.microsoft.com/office/powerpoint/2010/main" val="1410900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jpeg"/><Relationship Id="rId7" Type="http://schemas.openxmlformats.org/officeDocument/2006/relationships/image" Target="../media/image4.emf"/><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Single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340768"/>
            <a:ext cx="12192000" cy="4627176"/>
          </a:xfrm>
          <a:prstGeom prst="rect">
            <a:avLst/>
          </a:prstGeom>
        </p:spPr>
      </p:pic>
      <p:grpSp>
        <p:nvGrpSpPr>
          <p:cNvPr id="2" name="Group 1"/>
          <p:cNvGrpSpPr/>
          <p:nvPr userDrawn="1"/>
        </p:nvGrpSpPr>
        <p:grpSpPr>
          <a:xfrm>
            <a:off x="0" y="1512000"/>
            <a:ext cx="12182944" cy="3834384"/>
            <a:chOff x="0" y="1512000"/>
            <a:chExt cx="9137208" cy="3834384"/>
          </a:xfrm>
        </p:grpSpPr>
        <p:pic>
          <p:nvPicPr>
            <p:cNvPr id="9" name="Picture 8"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512000"/>
              <a:ext cx="2508982" cy="3834000"/>
            </a:xfrm>
            <a:prstGeom prst="rect">
              <a:avLst/>
            </a:prstGeom>
          </p:spPr>
        </p:pic>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20000" y="1512000"/>
              <a:ext cx="6617208" cy="3834384"/>
            </a:xfrm>
            <a:prstGeom prst="rect">
              <a:avLst/>
            </a:prstGeom>
          </p:spPr>
        </p:pic>
      </p:grpSp>
      <p:sp>
        <p:nvSpPr>
          <p:cNvPr id="11" name="Rectangle 10"/>
          <p:cNvSpPr/>
          <p:nvPr userDrawn="1"/>
        </p:nvSpPr>
        <p:spPr>
          <a:xfrm>
            <a:off x="0" y="5346000"/>
            <a:ext cx="12192000" cy="151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bg1"/>
              </a:solidFill>
            </a:endParaRPr>
          </a:p>
          <a:p>
            <a:pPr algn="ctr"/>
            <a:endParaRPr lang="en-US" sz="1800">
              <a:ln>
                <a:noFill/>
              </a:ln>
              <a:solidFill>
                <a:schemeClr val="bg1"/>
              </a:solidFill>
            </a:endParaRPr>
          </a:p>
        </p:txBody>
      </p:sp>
      <p:sp>
        <p:nvSpPr>
          <p:cNvPr id="12" name="Rectangle 11"/>
          <p:cNvSpPr/>
          <p:nvPr userDrawn="1"/>
        </p:nvSpPr>
        <p:spPr>
          <a:xfrm>
            <a:off x="0" y="0"/>
            <a:ext cx="12192000" cy="15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3" name="Isosceles Triangle 12"/>
          <p:cNvSpPr/>
          <p:nvPr userDrawn="1"/>
        </p:nvSpPr>
        <p:spPr>
          <a:xfrm flipV="1">
            <a:off x="0" y="0"/>
            <a:ext cx="1905600" cy="151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14" name="Picture 1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142987" y="5877272"/>
            <a:ext cx="2425620" cy="541100"/>
          </a:xfrm>
          <a:prstGeom prst="rect">
            <a:avLst/>
          </a:prstGeom>
        </p:spPr>
      </p:pic>
      <p:sp>
        <p:nvSpPr>
          <p:cNvPr id="15" name="Rectangle 14"/>
          <p:cNvSpPr/>
          <p:nvPr userDrawn="1"/>
        </p:nvSpPr>
        <p:spPr>
          <a:xfrm>
            <a:off x="0" y="5346000"/>
            <a:ext cx="4300800" cy="1512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accent1"/>
              </a:solidFill>
              <a:effectLst/>
            </a:endParaRPr>
          </a:p>
          <a:p>
            <a:pPr algn="ctr"/>
            <a:endParaRPr lang="en-US" sz="1800">
              <a:ln>
                <a:noFill/>
              </a:ln>
              <a:solidFill>
                <a:schemeClr val="accent1"/>
              </a:solidFill>
              <a:effectLst/>
            </a:endParaRPr>
          </a:p>
        </p:txBody>
      </p:sp>
      <p:sp>
        <p:nvSpPr>
          <p:cNvPr id="16" name="Isosceles Triangle 15"/>
          <p:cNvSpPr/>
          <p:nvPr userDrawn="1"/>
        </p:nvSpPr>
        <p:spPr>
          <a:xfrm flipV="1">
            <a:off x="3360000" y="5346000"/>
            <a:ext cx="1905600" cy="1512000"/>
          </a:xfrm>
          <a:prstGeom prst="triangle">
            <a:avLst/>
          </a:prstGeom>
          <a:solidFill>
            <a:srgbClr val="FEF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4" name="Picture 3">
            <a:extLst>
              <a:ext uri="{FF2B5EF4-FFF2-40B4-BE49-F238E27FC236}">
                <a16:creationId xmlns:a16="http://schemas.microsoft.com/office/drawing/2014/main" id="{E2880C9E-5B63-4E32-BE83-E80D548C05D1}"/>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360001" y="5346001"/>
            <a:ext cx="1910084" cy="1511811"/>
          </a:xfrm>
          <a:prstGeom prst="rect">
            <a:avLst/>
          </a:prstGeom>
        </p:spPr>
      </p:pic>
    </p:spTree>
    <p:extLst>
      <p:ext uri="{BB962C8B-B14F-4D97-AF65-F5344CB8AC3E}">
        <p14:creationId xmlns:p14="http://schemas.microsoft.com/office/powerpoint/2010/main" val="2118606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Rectangle 5"/>
          <p:cNvSpPr/>
          <p:nvPr userDrawn="1"/>
        </p:nvSpPr>
        <p:spPr>
          <a:xfrm>
            <a:off x="0" y="5346000"/>
            <a:ext cx="12192000" cy="151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bg1"/>
              </a:solidFill>
            </a:endParaRPr>
          </a:p>
          <a:p>
            <a:pPr algn="ctr"/>
            <a:endParaRPr lang="en-US" sz="1800">
              <a:ln>
                <a:noFill/>
              </a:ln>
              <a:solidFill>
                <a:schemeClr val="bg1"/>
              </a:solidFill>
            </a:endParaRPr>
          </a:p>
        </p:txBody>
      </p:sp>
      <p:sp>
        <p:nvSpPr>
          <p:cNvPr id="7" name="Rectangle 6"/>
          <p:cNvSpPr/>
          <p:nvPr userDrawn="1"/>
        </p:nvSpPr>
        <p:spPr>
          <a:xfrm>
            <a:off x="0" y="0"/>
            <a:ext cx="12192000" cy="15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Isosceles Triangle 7"/>
          <p:cNvSpPr/>
          <p:nvPr userDrawn="1"/>
        </p:nvSpPr>
        <p:spPr>
          <a:xfrm flipV="1">
            <a:off x="0" y="0"/>
            <a:ext cx="1905600" cy="151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0" name="Rectangle 9"/>
          <p:cNvSpPr/>
          <p:nvPr userDrawn="1"/>
        </p:nvSpPr>
        <p:spPr>
          <a:xfrm>
            <a:off x="0" y="5346000"/>
            <a:ext cx="4300800" cy="1512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accent1"/>
              </a:solidFill>
              <a:effectLst/>
            </a:endParaRPr>
          </a:p>
          <a:p>
            <a:pPr algn="ctr"/>
            <a:endParaRPr lang="en-US" sz="1800">
              <a:ln>
                <a:noFill/>
              </a:ln>
              <a:solidFill>
                <a:schemeClr val="accent1"/>
              </a:solidFill>
              <a:effectLst/>
            </a:endParaRPr>
          </a:p>
        </p:txBody>
      </p:sp>
      <p:sp>
        <p:nvSpPr>
          <p:cNvPr id="11" name="Isosceles Triangle 10"/>
          <p:cNvSpPr/>
          <p:nvPr userDrawn="1"/>
        </p:nvSpPr>
        <p:spPr>
          <a:xfrm flipV="1">
            <a:off x="3360000" y="5346000"/>
            <a:ext cx="1905600" cy="1512000"/>
          </a:xfrm>
          <a:prstGeom prst="triangle">
            <a:avLst/>
          </a:prstGeom>
          <a:solidFill>
            <a:srgbClr val="FEF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9" name="Picture 8">
            <a:extLst>
              <a:ext uri="{FF2B5EF4-FFF2-40B4-BE49-F238E27FC236}">
                <a16:creationId xmlns:a16="http://schemas.microsoft.com/office/drawing/2014/main" id="{48ECE264-E334-417A-88AA-2163D6D09A1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60001" y="5346001"/>
            <a:ext cx="1910084" cy="1511811"/>
          </a:xfrm>
          <a:prstGeom prst="rect">
            <a:avLst/>
          </a:prstGeom>
        </p:spPr>
      </p:pic>
    </p:spTree>
    <p:extLst>
      <p:ext uri="{BB962C8B-B14F-4D97-AF65-F5344CB8AC3E}">
        <p14:creationId xmlns:p14="http://schemas.microsoft.com/office/powerpoint/2010/main" val="1024318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Elemen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1527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mp; Chart">
    <p:spTree>
      <p:nvGrpSpPr>
        <p:cNvPr id="1" name=""/>
        <p:cNvGrpSpPr/>
        <p:nvPr/>
      </p:nvGrpSpPr>
      <p:grpSpPr>
        <a:xfrm>
          <a:off x="0" y="0"/>
          <a:ext cx="0" cy="0"/>
          <a:chOff x="0" y="0"/>
          <a:chExt cx="0" cy="0"/>
        </a:xfrm>
      </p:grpSpPr>
      <p:sp>
        <p:nvSpPr>
          <p:cNvPr id="3" name="Text Placeholder 16"/>
          <p:cNvSpPr>
            <a:spLocks noGrp="1"/>
          </p:cNvSpPr>
          <p:nvPr>
            <p:ph type="body" sz="quarter" idx="13" hasCustomPrompt="1"/>
          </p:nvPr>
        </p:nvSpPr>
        <p:spPr>
          <a:xfrm>
            <a:off x="958851" y="900000"/>
            <a:ext cx="10080000" cy="720000"/>
          </a:xfrm>
          <a:prstGeom prst="rect">
            <a:avLst/>
          </a:prstGeom>
        </p:spPr>
        <p:txBody>
          <a:bodyPr vert="horz" lIns="0" tIns="0" rIns="0"/>
          <a:lstStyle>
            <a:lvl1pPr marL="0" indent="0" algn="l">
              <a:buFontTx/>
              <a:buNone/>
              <a:defRPr sz="2400" b="0" i="0" cap="all" spc="150" baseline="0"/>
            </a:lvl1pPr>
            <a:lvl2pPr marL="215900" indent="0">
              <a:buFontTx/>
              <a:buNone/>
              <a:defRPr sz="2400" b="1"/>
            </a:lvl2pPr>
            <a:lvl3pPr marL="431800" indent="0">
              <a:buFontTx/>
              <a:buNone/>
              <a:defRPr sz="2400" b="1"/>
            </a:lvl3pPr>
            <a:lvl4pPr marL="647700" indent="0">
              <a:buFontTx/>
              <a:buNone/>
              <a:defRPr sz="2400" b="1"/>
            </a:lvl4pPr>
            <a:lvl5pPr marL="863600" indent="0">
              <a:buFontTx/>
              <a:buNone/>
              <a:defRPr sz="2400" b="1"/>
            </a:lvl5pPr>
          </a:lstStyle>
          <a:p>
            <a:pPr lvl="0"/>
            <a:r>
              <a:rPr lang="en-AU"/>
              <a:t>Click to add title</a:t>
            </a:r>
          </a:p>
        </p:txBody>
      </p:sp>
      <p:sp>
        <p:nvSpPr>
          <p:cNvPr id="5" name="Table Placeholder 4"/>
          <p:cNvSpPr>
            <a:spLocks noGrp="1"/>
          </p:cNvSpPr>
          <p:nvPr>
            <p:ph type="tbl" sz="quarter" idx="14"/>
          </p:nvPr>
        </p:nvSpPr>
        <p:spPr>
          <a:xfrm>
            <a:off x="958851" y="2160000"/>
            <a:ext cx="10081683" cy="3960000"/>
          </a:xfrm>
          <a:prstGeom prst="rect">
            <a:avLst/>
          </a:prstGeom>
        </p:spPr>
        <p:txBody>
          <a:bodyPr vert="horz"/>
          <a:lstStyle>
            <a:lvl1pPr marL="0" marR="0" indent="0" algn="l" defTabSz="914400" rtl="0" eaLnBrk="1" fontAlgn="base" latinLnBrk="0" hangingPunct="1">
              <a:lnSpc>
                <a:spcPct val="100000"/>
              </a:lnSpc>
              <a:spcBef>
                <a:spcPts val="600"/>
              </a:spcBef>
              <a:spcAft>
                <a:spcPct val="0"/>
              </a:spcAft>
              <a:buClrTx/>
              <a:buSzTx/>
              <a:buFontTx/>
              <a:buNone/>
              <a:tabLst/>
              <a:defRPr/>
            </a:lvl1pPr>
          </a:lstStyle>
          <a:p>
            <a:pPr lvl="0"/>
            <a:r>
              <a:rPr lang="en-US" noProof="0"/>
              <a:t>Click icon to add table</a:t>
            </a:r>
          </a:p>
        </p:txBody>
      </p:sp>
    </p:spTree>
    <p:extLst>
      <p:ext uri="{BB962C8B-B14F-4D97-AF65-F5344CB8AC3E}">
        <p14:creationId xmlns:p14="http://schemas.microsoft.com/office/powerpoint/2010/main" val="2820597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90BEBEF-B66C-462E-9E58-BA54C25C442E}"/>
              </a:ext>
            </a:extLst>
          </p:cNvPr>
          <p:cNvSpPr>
            <a:spLocks noGrp="1"/>
          </p:cNvSpPr>
          <p:nvPr>
            <p:ph type="title"/>
          </p:nvPr>
        </p:nvSpPr>
        <p:spPr>
          <a:xfrm>
            <a:off x="360000" y="360002"/>
            <a:ext cx="11469600" cy="981071"/>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6" name="Text Placeholder 5">
            <a:extLst>
              <a:ext uri="{FF2B5EF4-FFF2-40B4-BE49-F238E27FC236}">
                <a16:creationId xmlns:a16="http://schemas.microsoft.com/office/drawing/2014/main" id="{090B8924-4D3C-4E6B-815D-385846764702}"/>
              </a:ext>
            </a:extLst>
          </p:cNvPr>
          <p:cNvSpPr>
            <a:spLocks noGrp="1"/>
          </p:cNvSpPr>
          <p:nvPr>
            <p:ph type="body" sz="quarter" idx="10"/>
          </p:nvPr>
        </p:nvSpPr>
        <p:spPr>
          <a:xfrm>
            <a:off x="360000" y="1483543"/>
            <a:ext cx="11469600" cy="439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Slide Number Placeholder 2">
            <a:extLst>
              <a:ext uri="{FF2B5EF4-FFF2-40B4-BE49-F238E27FC236}">
                <a16:creationId xmlns:a16="http://schemas.microsoft.com/office/drawing/2014/main" id="{CEDB0C8E-613F-408D-AC2A-614478C8BB6D}"/>
              </a:ext>
            </a:extLst>
          </p:cNvPr>
          <p:cNvSpPr>
            <a:spLocks noGrp="1"/>
          </p:cNvSpPr>
          <p:nvPr>
            <p:ph type="sldNum" sz="quarter" idx="11"/>
          </p:nvPr>
        </p:nvSpPr>
        <p:spPr/>
        <p:txBody>
          <a:bodyPr/>
          <a:lstStyle/>
          <a:p>
            <a:fld id="{C9A6A35F-AEE9-42CE-9B2D-5115E649AC8D}" type="slidenum">
              <a:rPr lang="en-AU" smtClean="0"/>
              <a:pPr/>
              <a:t>‹#›</a:t>
            </a:fld>
            <a:endParaRPr lang="en-AU"/>
          </a:p>
        </p:txBody>
      </p:sp>
    </p:spTree>
    <p:extLst>
      <p:ext uri="{BB962C8B-B14F-4D97-AF65-F5344CB8AC3E}">
        <p14:creationId xmlns:p14="http://schemas.microsoft.com/office/powerpoint/2010/main" val="548069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32D96-8857-4A88-8963-B475B09E05AC}"/>
              </a:ext>
            </a:extLst>
          </p:cNvPr>
          <p:cNvSpPr>
            <a:spLocks noGrp="1"/>
          </p:cNvSpPr>
          <p:nvPr>
            <p:ph type="ctrTitle"/>
          </p:nvPr>
        </p:nvSpPr>
        <p:spPr>
          <a:xfrm>
            <a:off x="4176000" y="1857829"/>
            <a:ext cx="7668000" cy="2765371"/>
          </a:xfrm>
          <a:effectLst/>
        </p:spPr>
        <p:txBody>
          <a:bodyPr anchor="b"/>
          <a:lstStyle>
            <a:lvl1pPr algn="r">
              <a:defRPr sz="6000" b="0">
                <a:solidFill>
                  <a:schemeClr val="tx1"/>
                </a:solidFill>
                <a:effectLst/>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64F4D990-0C26-4384-9857-384BCA543D31}"/>
              </a:ext>
            </a:extLst>
          </p:cNvPr>
          <p:cNvSpPr>
            <a:spLocks noGrp="1"/>
          </p:cNvSpPr>
          <p:nvPr>
            <p:ph type="subTitle" idx="1"/>
          </p:nvPr>
        </p:nvSpPr>
        <p:spPr>
          <a:xfrm>
            <a:off x="4176000" y="4825315"/>
            <a:ext cx="7668000" cy="777200"/>
          </a:xfrm>
          <a:effectLst/>
        </p:spPr>
        <p:txBody>
          <a:bodyPr/>
          <a:lstStyle>
            <a:lvl1pPr marL="0" indent="0" algn="r">
              <a:buNone/>
              <a:defRPr sz="2400" b="0">
                <a:solidFill>
                  <a:srgbClr val="808080"/>
                </a:solidFill>
                <a:effectLst/>
              </a:defRPr>
            </a:lvl1pPr>
            <a:lvl2pPr marL="457155" indent="0" algn="ctr">
              <a:buNone/>
              <a:defRPr sz="2000"/>
            </a:lvl2pPr>
            <a:lvl3pPr marL="914309" indent="0" algn="ctr">
              <a:buNone/>
              <a:defRPr sz="1800"/>
            </a:lvl3pPr>
            <a:lvl4pPr marL="1371464" indent="0" algn="ctr">
              <a:buNone/>
              <a:defRPr sz="1600"/>
            </a:lvl4pPr>
            <a:lvl5pPr marL="1828618" indent="0" algn="ctr">
              <a:buNone/>
              <a:defRPr sz="1600"/>
            </a:lvl5pPr>
            <a:lvl6pPr marL="2285774"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129185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90BEBEF-B66C-462E-9E58-BA54C25C442E}"/>
              </a:ext>
            </a:extLst>
          </p:cNvPr>
          <p:cNvSpPr>
            <a:spLocks noGrp="1"/>
          </p:cNvSpPr>
          <p:nvPr>
            <p:ph type="title"/>
          </p:nvPr>
        </p:nvSpPr>
        <p:spPr>
          <a:xfrm>
            <a:off x="360000" y="360002"/>
            <a:ext cx="11469600" cy="981071"/>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6" name="Text Placeholder 5">
            <a:extLst>
              <a:ext uri="{FF2B5EF4-FFF2-40B4-BE49-F238E27FC236}">
                <a16:creationId xmlns:a16="http://schemas.microsoft.com/office/drawing/2014/main" id="{090B8924-4D3C-4E6B-815D-385846764702}"/>
              </a:ext>
            </a:extLst>
          </p:cNvPr>
          <p:cNvSpPr>
            <a:spLocks noGrp="1"/>
          </p:cNvSpPr>
          <p:nvPr>
            <p:ph type="body" sz="quarter" idx="10"/>
          </p:nvPr>
        </p:nvSpPr>
        <p:spPr>
          <a:xfrm>
            <a:off x="360000" y="1483543"/>
            <a:ext cx="11469600" cy="439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Slide Number Placeholder 2">
            <a:extLst>
              <a:ext uri="{FF2B5EF4-FFF2-40B4-BE49-F238E27FC236}">
                <a16:creationId xmlns:a16="http://schemas.microsoft.com/office/drawing/2014/main" id="{CEDB0C8E-613F-408D-AC2A-614478C8BB6D}"/>
              </a:ext>
            </a:extLst>
          </p:cNvPr>
          <p:cNvSpPr>
            <a:spLocks noGrp="1"/>
          </p:cNvSpPr>
          <p:nvPr>
            <p:ph type="sldNum" sz="quarter" idx="11"/>
          </p:nvPr>
        </p:nvSpPr>
        <p:spPr/>
        <p:txBody>
          <a:bodyPr/>
          <a:lstStyle/>
          <a:p>
            <a:fld id="{C9A6A35F-AEE9-42CE-9B2D-5115E649AC8D}" type="slidenum">
              <a:rPr lang="en-AU" smtClean="0"/>
              <a:pPr/>
              <a:t>‹#›</a:t>
            </a:fld>
            <a:endParaRPr lang="en-AU"/>
          </a:p>
        </p:txBody>
      </p:sp>
    </p:spTree>
    <p:extLst>
      <p:ext uri="{BB962C8B-B14F-4D97-AF65-F5344CB8AC3E}">
        <p14:creationId xmlns:p14="http://schemas.microsoft.com/office/powerpoint/2010/main" val="4166623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ECD57D-351C-4A4C-8B7C-7ADEAE749266}"/>
              </a:ext>
            </a:extLst>
          </p:cNvPr>
          <p:cNvSpPr>
            <a:spLocks noGrp="1"/>
          </p:cNvSpPr>
          <p:nvPr>
            <p:ph sz="half" idx="1"/>
          </p:nvPr>
        </p:nvSpPr>
        <p:spPr>
          <a:xfrm>
            <a:off x="360000" y="1480458"/>
            <a:ext cx="5644800" cy="4354287"/>
          </a:xfrm>
        </p:spPr>
        <p:txBody>
          <a:bodyPr/>
          <a:lstStyle>
            <a:lvl1pPr>
              <a:defRPr>
                <a:solidFill>
                  <a:srgbClr val="808080"/>
                </a:solidFill>
              </a:defRPr>
            </a:lvl1pPr>
            <a:lvl2pPr>
              <a:defRPr>
                <a:solidFill>
                  <a:srgbClr val="808080"/>
                </a:solidFill>
              </a:defRPr>
            </a:lvl2pPr>
            <a:lvl3pPr>
              <a:defRPr>
                <a:solidFill>
                  <a:srgbClr val="808080"/>
                </a:solidFill>
              </a:defRPr>
            </a:lvl3pPr>
            <a:lvl4pPr>
              <a:defRPr>
                <a:solidFill>
                  <a:srgbClr val="808080"/>
                </a:solidFill>
              </a:defRPr>
            </a:lvl4pPr>
            <a:lvl5pPr>
              <a:defRPr>
                <a:solidFill>
                  <a:srgbClr val="80808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level68</a:t>
            </a:r>
          </a:p>
          <a:p>
            <a:pPr lvl="4"/>
            <a:endParaRPr lang="en-AU"/>
          </a:p>
        </p:txBody>
      </p:sp>
      <p:sp>
        <p:nvSpPr>
          <p:cNvPr id="4" name="Content Placeholder 3">
            <a:extLst>
              <a:ext uri="{FF2B5EF4-FFF2-40B4-BE49-F238E27FC236}">
                <a16:creationId xmlns:a16="http://schemas.microsoft.com/office/drawing/2014/main" id="{F8991AA4-EDC4-49BF-87B5-463B627920D5}"/>
              </a:ext>
            </a:extLst>
          </p:cNvPr>
          <p:cNvSpPr>
            <a:spLocks noGrp="1"/>
          </p:cNvSpPr>
          <p:nvPr>
            <p:ph sz="half" idx="2"/>
          </p:nvPr>
        </p:nvSpPr>
        <p:spPr>
          <a:xfrm>
            <a:off x="6172200" y="1480458"/>
            <a:ext cx="5644800" cy="4354287"/>
          </a:xfrm>
        </p:spPr>
        <p:txBody>
          <a:bodyPr/>
          <a:lstStyle>
            <a:lvl1pPr>
              <a:defRPr>
                <a:solidFill>
                  <a:srgbClr val="808080"/>
                </a:solidFill>
              </a:defRPr>
            </a:lvl1pPr>
            <a:lvl2pPr>
              <a:defRPr>
                <a:solidFill>
                  <a:srgbClr val="808080"/>
                </a:solidFill>
              </a:defRPr>
            </a:lvl2pPr>
            <a:lvl3pPr>
              <a:defRPr>
                <a:solidFill>
                  <a:srgbClr val="808080"/>
                </a:solidFill>
              </a:defRPr>
            </a:lvl3pPr>
            <a:lvl4pPr>
              <a:defRPr>
                <a:solidFill>
                  <a:srgbClr val="808080"/>
                </a:solidFill>
              </a:defRPr>
            </a:lvl4pPr>
            <a:lvl5pPr>
              <a:defRPr>
                <a:solidFill>
                  <a:srgbClr val="80808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Title 7">
            <a:extLst>
              <a:ext uri="{FF2B5EF4-FFF2-40B4-BE49-F238E27FC236}">
                <a16:creationId xmlns:a16="http://schemas.microsoft.com/office/drawing/2014/main" id="{0C602630-AB86-4D7D-805E-E082C7DD1C46}"/>
              </a:ext>
            </a:extLst>
          </p:cNvPr>
          <p:cNvSpPr>
            <a:spLocks noGrp="1"/>
          </p:cNvSpPr>
          <p:nvPr>
            <p:ph type="title"/>
          </p:nvPr>
        </p:nvSpPr>
        <p:spPr/>
        <p:txBody>
          <a:body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E5CB2190-EF61-437A-862D-6FBEAF022470}"/>
              </a:ext>
            </a:extLst>
          </p:cNvPr>
          <p:cNvSpPr>
            <a:spLocks noGrp="1"/>
          </p:cNvSpPr>
          <p:nvPr>
            <p:ph type="sldNum" sz="quarter" idx="10"/>
          </p:nvPr>
        </p:nvSpPr>
        <p:spPr/>
        <p:txBody>
          <a:bodyPr/>
          <a:lstStyle/>
          <a:p>
            <a:fld id="{C9A6A35F-AEE9-42CE-9B2D-5115E649AC8D}" type="slidenum">
              <a:rPr lang="en-AU" smtClean="0"/>
              <a:pPr/>
              <a:t>‹#›</a:t>
            </a:fld>
            <a:endParaRPr lang="en-AU"/>
          </a:p>
        </p:txBody>
      </p:sp>
    </p:spTree>
    <p:extLst>
      <p:ext uri="{BB962C8B-B14F-4D97-AF65-F5344CB8AC3E}">
        <p14:creationId xmlns:p14="http://schemas.microsoft.com/office/powerpoint/2010/main" val="660590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BFF3F-ED77-47F1-A258-1A5660ED68EE}"/>
              </a:ext>
            </a:extLst>
          </p:cNvPr>
          <p:cNvSpPr>
            <a:spLocks noGrp="1"/>
          </p:cNvSpPr>
          <p:nvPr>
            <p:ph type="title"/>
          </p:nvPr>
        </p:nvSpPr>
        <p:spPr/>
        <p:txBody>
          <a:bodyPr/>
          <a:lstStyle/>
          <a:p>
            <a:r>
              <a:rPr lang="en-US"/>
              <a:t>Click to edit Master title style</a:t>
            </a:r>
            <a:endParaRPr lang="en-AU"/>
          </a:p>
        </p:txBody>
      </p:sp>
      <p:sp>
        <p:nvSpPr>
          <p:cNvPr id="4" name="Slide Number Placeholder 3">
            <a:extLst>
              <a:ext uri="{FF2B5EF4-FFF2-40B4-BE49-F238E27FC236}">
                <a16:creationId xmlns:a16="http://schemas.microsoft.com/office/drawing/2014/main" id="{97895324-06EB-4CA6-9EF7-8F099D66F960}"/>
              </a:ext>
            </a:extLst>
          </p:cNvPr>
          <p:cNvSpPr>
            <a:spLocks noGrp="1"/>
          </p:cNvSpPr>
          <p:nvPr>
            <p:ph type="sldNum" sz="quarter" idx="10"/>
          </p:nvPr>
        </p:nvSpPr>
        <p:spPr/>
        <p:txBody>
          <a:bodyPr/>
          <a:lstStyle/>
          <a:p>
            <a:fld id="{C9A6A35F-AEE9-42CE-9B2D-5115E649AC8D}" type="slidenum">
              <a:rPr lang="en-AU" smtClean="0"/>
              <a:pPr/>
              <a:t>‹#›</a:t>
            </a:fld>
            <a:endParaRPr lang="en-AU"/>
          </a:p>
        </p:txBody>
      </p:sp>
    </p:spTree>
    <p:extLst>
      <p:ext uri="{BB962C8B-B14F-4D97-AF65-F5344CB8AC3E}">
        <p14:creationId xmlns:p14="http://schemas.microsoft.com/office/powerpoint/2010/main" val="1166775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8B1B14-0500-49A9-8B9B-00D76B7E1111}"/>
              </a:ext>
            </a:extLst>
          </p:cNvPr>
          <p:cNvSpPr>
            <a:spLocks noGrp="1"/>
          </p:cNvSpPr>
          <p:nvPr>
            <p:ph type="sldNum" sz="quarter" idx="10"/>
          </p:nvPr>
        </p:nvSpPr>
        <p:spPr/>
        <p:txBody>
          <a:bodyPr/>
          <a:lstStyle/>
          <a:p>
            <a:fld id="{C9A6A35F-AEE9-42CE-9B2D-5115E649AC8D}" type="slidenum">
              <a:rPr lang="en-AU" smtClean="0"/>
              <a:pPr/>
              <a:t>‹#›</a:t>
            </a:fld>
            <a:endParaRPr lang="en-AU"/>
          </a:p>
        </p:txBody>
      </p:sp>
    </p:spTree>
    <p:extLst>
      <p:ext uri="{BB962C8B-B14F-4D97-AF65-F5344CB8AC3E}">
        <p14:creationId xmlns:p14="http://schemas.microsoft.com/office/powerpoint/2010/main" val="34379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_Single Image">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screen">
            <a:extLst>
              <a:ext uri="{28A0092B-C50C-407E-A947-70E740481C1C}">
                <a14:useLocalDpi xmlns:a14="http://schemas.microsoft.com/office/drawing/2010/main"/>
              </a:ext>
            </a:extLst>
          </a:blip>
          <a:srcRect b="-18842"/>
          <a:stretch/>
        </p:blipFill>
        <p:spPr>
          <a:xfrm>
            <a:off x="0" y="773590"/>
            <a:ext cx="12205747" cy="5767216"/>
          </a:xfrm>
          <a:prstGeom prst="rect">
            <a:avLst/>
          </a:prstGeom>
        </p:spPr>
      </p:pic>
      <p:grpSp>
        <p:nvGrpSpPr>
          <p:cNvPr id="18" name="Group 17"/>
          <p:cNvGrpSpPr/>
          <p:nvPr userDrawn="1"/>
        </p:nvGrpSpPr>
        <p:grpSpPr>
          <a:xfrm>
            <a:off x="1" y="1511300"/>
            <a:ext cx="12191999" cy="3834384"/>
            <a:chOff x="0" y="1511300"/>
            <a:chExt cx="9143999" cy="3834384"/>
          </a:xfrm>
        </p:grpSpPr>
        <p:pic>
          <p:nvPicPr>
            <p:cNvPr id="19" name="Picture 18" descr="Untitled-3.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511300"/>
              <a:ext cx="3785616" cy="3834384"/>
            </a:xfrm>
            <a:prstGeom prst="rect">
              <a:avLst/>
            </a:prstGeom>
          </p:spPr>
        </p:pic>
        <p:pic>
          <p:nvPicPr>
            <p:cNvPr id="20" name="Picture 19" descr="Untitled-4.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785615" y="1511300"/>
              <a:ext cx="5358384" cy="3834384"/>
            </a:xfrm>
            <a:prstGeom prst="rect">
              <a:avLst/>
            </a:prstGeom>
          </p:spPr>
        </p:pic>
      </p:grpSp>
      <p:sp>
        <p:nvSpPr>
          <p:cNvPr id="21" name="Rectangle 19"/>
          <p:cNvSpPr/>
          <p:nvPr userDrawn="1"/>
        </p:nvSpPr>
        <p:spPr>
          <a:xfrm>
            <a:off x="5993111" y="5343619"/>
            <a:ext cx="6212636" cy="1516763"/>
          </a:xfrm>
          <a:custGeom>
            <a:avLst/>
            <a:gdLst>
              <a:gd name="connsiteX0" fmla="*/ 0 w 3385050"/>
              <a:gd name="connsiteY0" fmla="*/ 0 h 1512000"/>
              <a:gd name="connsiteX1" fmla="*/ 3385050 w 3385050"/>
              <a:gd name="connsiteY1" fmla="*/ 0 h 1512000"/>
              <a:gd name="connsiteX2" fmla="*/ 3385050 w 3385050"/>
              <a:gd name="connsiteY2" fmla="*/ 1512000 h 1512000"/>
              <a:gd name="connsiteX3" fmla="*/ 0 w 3385050"/>
              <a:gd name="connsiteY3" fmla="*/ 1512000 h 1512000"/>
              <a:gd name="connsiteX4" fmla="*/ 0 w 3385050"/>
              <a:gd name="connsiteY4" fmla="*/ 0 h 1512000"/>
              <a:gd name="connsiteX0" fmla="*/ 1023938 w 3385050"/>
              <a:gd name="connsiteY0" fmla="*/ 2382 h 1512000"/>
              <a:gd name="connsiteX1" fmla="*/ 3385050 w 3385050"/>
              <a:gd name="connsiteY1" fmla="*/ 0 h 1512000"/>
              <a:gd name="connsiteX2" fmla="*/ 3385050 w 3385050"/>
              <a:gd name="connsiteY2" fmla="*/ 1512000 h 1512000"/>
              <a:gd name="connsiteX3" fmla="*/ 0 w 3385050"/>
              <a:gd name="connsiteY3" fmla="*/ 1512000 h 1512000"/>
              <a:gd name="connsiteX4" fmla="*/ 1023938 w 3385050"/>
              <a:gd name="connsiteY4" fmla="*/ 2382 h 1512000"/>
              <a:gd name="connsiteX0" fmla="*/ 714375 w 3385050"/>
              <a:gd name="connsiteY0" fmla="*/ 0 h 1514381"/>
              <a:gd name="connsiteX1" fmla="*/ 3385050 w 3385050"/>
              <a:gd name="connsiteY1" fmla="*/ 2381 h 1514381"/>
              <a:gd name="connsiteX2" fmla="*/ 3385050 w 3385050"/>
              <a:gd name="connsiteY2" fmla="*/ 1514381 h 1514381"/>
              <a:gd name="connsiteX3" fmla="*/ 0 w 3385050"/>
              <a:gd name="connsiteY3" fmla="*/ 1514381 h 1514381"/>
              <a:gd name="connsiteX4" fmla="*/ 714375 w 3385050"/>
              <a:gd name="connsiteY4" fmla="*/ 0 h 1514381"/>
              <a:gd name="connsiteX0" fmla="*/ 714375 w 4659019"/>
              <a:gd name="connsiteY0" fmla="*/ 2382 h 1516763"/>
              <a:gd name="connsiteX1" fmla="*/ 4659019 w 4659019"/>
              <a:gd name="connsiteY1" fmla="*/ 0 h 1516763"/>
              <a:gd name="connsiteX2" fmla="*/ 3385050 w 4659019"/>
              <a:gd name="connsiteY2" fmla="*/ 1516763 h 1516763"/>
              <a:gd name="connsiteX3" fmla="*/ 0 w 4659019"/>
              <a:gd name="connsiteY3" fmla="*/ 1516763 h 1516763"/>
              <a:gd name="connsiteX4" fmla="*/ 714375 w 4659019"/>
              <a:gd name="connsiteY4" fmla="*/ 2382 h 1516763"/>
              <a:gd name="connsiteX0" fmla="*/ 714375 w 4659019"/>
              <a:gd name="connsiteY0" fmla="*/ 2382 h 1516763"/>
              <a:gd name="connsiteX1" fmla="*/ 4659019 w 4659019"/>
              <a:gd name="connsiteY1" fmla="*/ 0 h 1516763"/>
              <a:gd name="connsiteX2" fmla="*/ 4654257 w 4659019"/>
              <a:gd name="connsiteY2" fmla="*/ 1514381 h 1516763"/>
              <a:gd name="connsiteX3" fmla="*/ 0 w 4659019"/>
              <a:gd name="connsiteY3" fmla="*/ 1516763 h 1516763"/>
              <a:gd name="connsiteX4" fmla="*/ 714375 w 4659019"/>
              <a:gd name="connsiteY4" fmla="*/ 2382 h 1516763"/>
              <a:gd name="connsiteX0" fmla="*/ 714375 w 4663993"/>
              <a:gd name="connsiteY0" fmla="*/ 2382 h 1516763"/>
              <a:gd name="connsiteX1" fmla="*/ 4659019 w 4663993"/>
              <a:gd name="connsiteY1" fmla="*/ 0 h 1516763"/>
              <a:gd name="connsiteX2" fmla="*/ 4663782 w 4663993"/>
              <a:gd name="connsiteY2" fmla="*/ 1516762 h 1516763"/>
              <a:gd name="connsiteX3" fmla="*/ 0 w 4663993"/>
              <a:gd name="connsiteY3" fmla="*/ 1516763 h 1516763"/>
              <a:gd name="connsiteX4" fmla="*/ 714375 w 4663993"/>
              <a:gd name="connsiteY4" fmla="*/ 2382 h 1516763"/>
              <a:gd name="connsiteX0" fmla="*/ 714375 w 4659477"/>
              <a:gd name="connsiteY0" fmla="*/ 2382 h 1516763"/>
              <a:gd name="connsiteX1" fmla="*/ 4659019 w 4659477"/>
              <a:gd name="connsiteY1" fmla="*/ 0 h 1516763"/>
              <a:gd name="connsiteX2" fmla="*/ 4659019 w 4659477"/>
              <a:gd name="connsiteY2" fmla="*/ 1516762 h 1516763"/>
              <a:gd name="connsiteX3" fmla="*/ 0 w 4659477"/>
              <a:gd name="connsiteY3" fmla="*/ 1516763 h 1516763"/>
              <a:gd name="connsiteX4" fmla="*/ 714375 w 4659477"/>
              <a:gd name="connsiteY4" fmla="*/ 2382 h 151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9477" h="1516763">
                <a:moveTo>
                  <a:pt x="714375" y="2382"/>
                </a:moveTo>
                <a:lnTo>
                  <a:pt x="4659019" y="0"/>
                </a:lnTo>
                <a:cubicBezTo>
                  <a:pt x="4657432" y="504794"/>
                  <a:pt x="4660606" y="1011968"/>
                  <a:pt x="4659019" y="1516762"/>
                </a:cubicBezTo>
                <a:lnTo>
                  <a:pt x="0" y="1516763"/>
                </a:lnTo>
                <a:lnTo>
                  <a:pt x="714375" y="23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2" name="Rectangle 21"/>
          <p:cNvSpPr/>
          <p:nvPr userDrawn="1"/>
        </p:nvSpPr>
        <p:spPr>
          <a:xfrm>
            <a:off x="0" y="0"/>
            <a:ext cx="12192000" cy="15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3" name="Isosceles Triangle 22"/>
          <p:cNvSpPr/>
          <p:nvPr userDrawn="1"/>
        </p:nvSpPr>
        <p:spPr>
          <a:xfrm flipV="1">
            <a:off x="1680000" y="0"/>
            <a:ext cx="1905600" cy="151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24" name="Picture 2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142987" y="5877272"/>
            <a:ext cx="2425620" cy="541100"/>
          </a:xfrm>
          <a:prstGeom prst="rect">
            <a:avLst/>
          </a:prstGeom>
        </p:spPr>
      </p:pic>
      <p:sp>
        <p:nvSpPr>
          <p:cNvPr id="25" name="Rectangle 24"/>
          <p:cNvSpPr/>
          <p:nvPr userDrawn="1"/>
        </p:nvSpPr>
        <p:spPr>
          <a:xfrm>
            <a:off x="0" y="5346000"/>
            <a:ext cx="5999989" cy="1512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accent1"/>
              </a:solidFill>
              <a:effectLst/>
            </a:endParaRPr>
          </a:p>
          <a:p>
            <a:pPr algn="ctr"/>
            <a:endParaRPr lang="en-US" sz="1800">
              <a:ln>
                <a:noFill/>
              </a:ln>
              <a:solidFill>
                <a:schemeClr val="accent1"/>
              </a:solidFill>
              <a:effectLst/>
            </a:endParaRPr>
          </a:p>
        </p:txBody>
      </p:sp>
      <p:sp>
        <p:nvSpPr>
          <p:cNvPr id="26" name="Isosceles Triangle 25"/>
          <p:cNvSpPr/>
          <p:nvPr userDrawn="1"/>
        </p:nvSpPr>
        <p:spPr>
          <a:xfrm flipV="1">
            <a:off x="5047487" y="5346000"/>
            <a:ext cx="1905600" cy="1512000"/>
          </a:xfrm>
          <a:prstGeom prst="triangle">
            <a:avLst/>
          </a:prstGeom>
          <a:solidFill>
            <a:srgbClr val="FEF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12" name="Picture 11">
            <a:extLst>
              <a:ext uri="{FF2B5EF4-FFF2-40B4-BE49-F238E27FC236}">
                <a16:creationId xmlns:a16="http://schemas.microsoft.com/office/drawing/2014/main" id="{382AB8A0-2A6E-474B-9EF8-40EABAC72E25}"/>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043003" y="5346001"/>
            <a:ext cx="1910084" cy="1511811"/>
          </a:xfrm>
          <a:prstGeom prst="rect">
            <a:avLst/>
          </a:prstGeom>
        </p:spPr>
      </p:pic>
    </p:spTree>
    <p:extLst>
      <p:ext uri="{BB962C8B-B14F-4D97-AF65-F5344CB8AC3E}">
        <p14:creationId xmlns:p14="http://schemas.microsoft.com/office/powerpoint/2010/main" val="3015440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_Single Imag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7334"/>
          <a:stretch/>
        </p:blipFill>
        <p:spPr>
          <a:xfrm>
            <a:off x="0" y="773590"/>
            <a:ext cx="12192000" cy="5760721"/>
          </a:xfrm>
          <a:prstGeom prst="rect">
            <a:avLst/>
          </a:prstGeom>
        </p:spPr>
      </p:pic>
      <p:grpSp>
        <p:nvGrpSpPr>
          <p:cNvPr id="8" name="Group 7"/>
          <p:cNvGrpSpPr/>
          <p:nvPr userDrawn="1"/>
        </p:nvGrpSpPr>
        <p:grpSpPr>
          <a:xfrm>
            <a:off x="1" y="1511300"/>
            <a:ext cx="12191999" cy="3834384"/>
            <a:chOff x="0" y="1511300"/>
            <a:chExt cx="9143999" cy="3834384"/>
          </a:xfrm>
        </p:grpSpPr>
        <p:pic>
          <p:nvPicPr>
            <p:cNvPr id="9" name="Picture 8" descr="Untitled-5.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511300"/>
              <a:ext cx="5047488" cy="3834384"/>
            </a:xfrm>
            <a:prstGeom prst="rect">
              <a:avLst/>
            </a:prstGeom>
          </p:spPr>
        </p:pic>
        <p:pic>
          <p:nvPicPr>
            <p:cNvPr id="10" name="Picture 9" descr="Untitled-6.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47487" y="1511300"/>
              <a:ext cx="4096512" cy="3834384"/>
            </a:xfrm>
            <a:prstGeom prst="rect">
              <a:avLst/>
            </a:prstGeom>
          </p:spPr>
        </p:pic>
      </p:grpSp>
      <p:sp>
        <p:nvSpPr>
          <p:cNvPr id="11" name="Rectangle 10"/>
          <p:cNvSpPr/>
          <p:nvPr userDrawn="1"/>
        </p:nvSpPr>
        <p:spPr>
          <a:xfrm>
            <a:off x="0" y="5346000"/>
            <a:ext cx="7679499" cy="1512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accent1"/>
              </a:solidFill>
              <a:effectLst/>
            </a:endParaRPr>
          </a:p>
          <a:p>
            <a:pPr algn="ctr"/>
            <a:endParaRPr lang="en-US" sz="1800">
              <a:ln>
                <a:noFill/>
              </a:ln>
              <a:solidFill>
                <a:schemeClr val="accent1"/>
              </a:solidFill>
              <a:effectLst/>
            </a:endParaRPr>
          </a:p>
        </p:txBody>
      </p:sp>
      <p:sp>
        <p:nvSpPr>
          <p:cNvPr id="12" name="Rectangle 19"/>
          <p:cNvSpPr/>
          <p:nvPr userDrawn="1"/>
        </p:nvSpPr>
        <p:spPr>
          <a:xfrm>
            <a:off x="7678600" y="5343618"/>
            <a:ext cx="4513400" cy="1514381"/>
          </a:xfrm>
          <a:custGeom>
            <a:avLst/>
            <a:gdLst>
              <a:gd name="connsiteX0" fmla="*/ 0 w 3385050"/>
              <a:gd name="connsiteY0" fmla="*/ 0 h 1512000"/>
              <a:gd name="connsiteX1" fmla="*/ 3385050 w 3385050"/>
              <a:gd name="connsiteY1" fmla="*/ 0 h 1512000"/>
              <a:gd name="connsiteX2" fmla="*/ 3385050 w 3385050"/>
              <a:gd name="connsiteY2" fmla="*/ 1512000 h 1512000"/>
              <a:gd name="connsiteX3" fmla="*/ 0 w 3385050"/>
              <a:gd name="connsiteY3" fmla="*/ 1512000 h 1512000"/>
              <a:gd name="connsiteX4" fmla="*/ 0 w 3385050"/>
              <a:gd name="connsiteY4" fmla="*/ 0 h 1512000"/>
              <a:gd name="connsiteX0" fmla="*/ 1023938 w 3385050"/>
              <a:gd name="connsiteY0" fmla="*/ 2382 h 1512000"/>
              <a:gd name="connsiteX1" fmla="*/ 3385050 w 3385050"/>
              <a:gd name="connsiteY1" fmla="*/ 0 h 1512000"/>
              <a:gd name="connsiteX2" fmla="*/ 3385050 w 3385050"/>
              <a:gd name="connsiteY2" fmla="*/ 1512000 h 1512000"/>
              <a:gd name="connsiteX3" fmla="*/ 0 w 3385050"/>
              <a:gd name="connsiteY3" fmla="*/ 1512000 h 1512000"/>
              <a:gd name="connsiteX4" fmla="*/ 1023938 w 3385050"/>
              <a:gd name="connsiteY4" fmla="*/ 2382 h 1512000"/>
              <a:gd name="connsiteX0" fmla="*/ 714375 w 3385050"/>
              <a:gd name="connsiteY0" fmla="*/ 0 h 1514381"/>
              <a:gd name="connsiteX1" fmla="*/ 3385050 w 3385050"/>
              <a:gd name="connsiteY1" fmla="*/ 2381 h 1514381"/>
              <a:gd name="connsiteX2" fmla="*/ 3385050 w 3385050"/>
              <a:gd name="connsiteY2" fmla="*/ 1514381 h 1514381"/>
              <a:gd name="connsiteX3" fmla="*/ 0 w 3385050"/>
              <a:gd name="connsiteY3" fmla="*/ 1514381 h 1514381"/>
              <a:gd name="connsiteX4" fmla="*/ 714375 w 3385050"/>
              <a:gd name="connsiteY4" fmla="*/ 0 h 1514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5050" h="1514381">
                <a:moveTo>
                  <a:pt x="714375" y="0"/>
                </a:moveTo>
                <a:lnTo>
                  <a:pt x="3385050" y="2381"/>
                </a:lnTo>
                <a:lnTo>
                  <a:pt x="3385050" y="1514381"/>
                </a:lnTo>
                <a:lnTo>
                  <a:pt x="0" y="1514381"/>
                </a:lnTo>
                <a:lnTo>
                  <a:pt x="714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3" name="Rectangle 12"/>
          <p:cNvSpPr/>
          <p:nvPr userDrawn="1"/>
        </p:nvSpPr>
        <p:spPr>
          <a:xfrm>
            <a:off x="0" y="0"/>
            <a:ext cx="12192000" cy="15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4" name="Isosceles Triangle 13"/>
          <p:cNvSpPr/>
          <p:nvPr userDrawn="1"/>
        </p:nvSpPr>
        <p:spPr>
          <a:xfrm flipV="1">
            <a:off x="3360000" y="0"/>
            <a:ext cx="1905600" cy="151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5" name="Isosceles Triangle 14"/>
          <p:cNvSpPr/>
          <p:nvPr userDrawn="1"/>
        </p:nvSpPr>
        <p:spPr>
          <a:xfrm flipV="1">
            <a:off x="6729983" y="5346000"/>
            <a:ext cx="1905600" cy="1512000"/>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16" name="Picture 15"/>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142987" y="5877272"/>
            <a:ext cx="2425620" cy="541100"/>
          </a:xfrm>
          <a:prstGeom prst="rect">
            <a:avLst/>
          </a:prstGeom>
        </p:spPr>
      </p:pic>
      <p:pic>
        <p:nvPicPr>
          <p:cNvPr id="17" name="Picture 16">
            <a:extLst>
              <a:ext uri="{FF2B5EF4-FFF2-40B4-BE49-F238E27FC236}">
                <a16:creationId xmlns:a16="http://schemas.microsoft.com/office/drawing/2014/main" id="{559A7EBF-9869-40BE-8736-8B46825620D1}"/>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725499" y="5346001"/>
            <a:ext cx="1910084" cy="1511811"/>
          </a:xfrm>
          <a:prstGeom prst="rect">
            <a:avLst/>
          </a:prstGeom>
        </p:spPr>
      </p:pic>
    </p:spTree>
    <p:extLst>
      <p:ext uri="{BB962C8B-B14F-4D97-AF65-F5344CB8AC3E}">
        <p14:creationId xmlns:p14="http://schemas.microsoft.com/office/powerpoint/2010/main" val="2480849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_Single Image">
    <p:spTree>
      <p:nvGrpSpPr>
        <p:cNvPr id="1" name=""/>
        <p:cNvGrpSpPr/>
        <p:nvPr/>
      </p:nvGrpSpPr>
      <p:grpSpPr>
        <a:xfrm>
          <a:off x="0" y="0"/>
          <a:ext cx="0" cy="0"/>
          <a:chOff x="0" y="0"/>
          <a:chExt cx="0" cy="0"/>
        </a:xfrm>
      </p:grpSpPr>
      <p:sp>
        <p:nvSpPr>
          <p:cNvPr id="8" name="Rectangle 10"/>
          <p:cNvSpPr/>
          <p:nvPr userDrawn="1"/>
        </p:nvSpPr>
        <p:spPr>
          <a:xfrm>
            <a:off x="5039883" y="1512001"/>
            <a:ext cx="7158476" cy="3834001"/>
          </a:xfrm>
          <a:custGeom>
            <a:avLst/>
            <a:gdLst>
              <a:gd name="connsiteX0" fmla="*/ 0 w 4099650"/>
              <a:gd name="connsiteY0" fmla="*/ 0 h 3834000"/>
              <a:gd name="connsiteX1" fmla="*/ 4099650 w 4099650"/>
              <a:gd name="connsiteY1" fmla="*/ 0 h 3834000"/>
              <a:gd name="connsiteX2" fmla="*/ 4099650 w 4099650"/>
              <a:gd name="connsiteY2" fmla="*/ 3834000 h 3834000"/>
              <a:gd name="connsiteX3" fmla="*/ 0 w 4099650"/>
              <a:gd name="connsiteY3" fmla="*/ 3834000 h 3834000"/>
              <a:gd name="connsiteX4" fmla="*/ 0 w 4099650"/>
              <a:gd name="connsiteY4" fmla="*/ 0 h 3834000"/>
              <a:gd name="connsiteX0" fmla="*/ 1119188 w 4099650"/>
              <a:gd name="connsiteY0" fmla="*/ 0 h 3834000"/>
              <a:gd name="connsiteX1" fmla="*/ 4099650 w 4099650"/>
              <a:gd name="connsiteY1" fmla="*/ 0 h 3834000"/>
              <a:gd name="connsiteX2" fmla="*/ 4099650 w 4099650"/>
              <a:gd name="connsiteY2" fmla="*/ 3834000 h 3834000"/>
              <a:gd name="connsiteX3" fmla="*/ 0 w 4099650"/>
              <a:gd name="connsiteY3" fmla="*/ 3834000 h 3834000"/>
              <a:gd name="connsiteX4" fmla="*/ 1119188 w 4099650"/>
              <a:gd name="connsiteY4" fmla="*/ 0 h 3834000"/>
              <a:gd name="connsiteX0" fmla="*/ 1585913 w 4099650"/>
              <a:gd name="connsiteY0" fmla="*/ 4762 h 3834000"/>
              <a:gd name="connsiteX1" fmla="*/ 4099650 w 4099650"/>
              <a:gd name="connsiteY1" fmla="*/ 0 h 3834000"/>
              <a:gd name="connsiteX2" fmla="*/ 4099650 w 4099650"/>
              <a:gd name="connsiteY2" fmla="*/ 3834000 h 3834000"/>
              <a:gd name="connsiteX3" fmla="*/ 0 w 4099650"/>
              <a:gd name="connsiteY3" fmla="*/ 3834000 h 3834000"/>
              <a:gd name="connsiteX4" fmla="*/ 1585913 w 4099650"/>
              <a:gd name="connsiteY4" fmla="*/ 4762 h 3834000"/>
              <a:gd name="connsiteX0" fmla="*/ 2090738 w 4099650"/>
              <a:gd name="connsiteY0" fmla="*/ 0 h 3834001"/>
              <a:gd name="connsiteX1" fmla="*/ 4099650 w 4099650"/>
              <a:gd name="connsiteY1" fmla="*/ 1 h 3834001"/>
              <a:gd name="connsiteX2" fmla="*/ 4099650 w 4099650"/>
              <a:gd name="connsiteY2" fmla="*/ 3834001 h 3834001"/>
              <a:gd name="connsiteX3" fmla="*/ 0 w 4099650"/>
              <a:gd name="connsiteY3" fmla="*/ 3834001 h 3834001"/>
              <a:gd name="connsiteX4" fmla="*/ 2090738 w 4099650"/>
              <a:gd name="connsiteY4" fmla="*/ 0 h 3834001"/>
              <a:gd name="connsiteX0" fmla="*/ 1804988 w 4099650"/>
              <a:gd name="connsiteY0" fmla="*/ 0 h 3834001"/>
              <a:gd name="connsiteX1" fmla="*/ 4099650 w 4099650"/>
              <a:gd name="connsiteY1" fmla="*/ 1 h 3834001"/>
              <a:gd name="connsiteX2" fmla="*/ 4099650 w 4099650"/>
              <a:gd name="connsiteY2" fmla="*/ 3834001 h 3834001"/>
              <a:gd name="connsiteX3" fmla="*/ 0 w 4099650"/>
              <a:gd name="connsiteY3" fmla="*/ 3834001 h 3834001"/>
              <a:gd name="connsiteX4" fmla="*/ 1804988 w 4099650"/>
              <a:gd name="connsiteY4" fmla="*/ 0 h 3834001"/>
              <a:gd name="connsiteX0" fmla="*/ 1804988 w 4099650"/>
              <a:gd name="connsiteY0" fmla="*/ 2380 h 3836381"/>
              <a:gd name="connsiteX1" fmla="*/ 3935344 w 4099650"/>
              <a:gd name="connsiteY1" fmla="*/ 0 h 3836381"/>
              <a:gd name="connsiteX2" fmla="*/ 4099650 w 4099650"/>
              <a:gd name="connsiteY2" fmla="*/ 3836381 h 3836381"/>
              <a:gd name="connsiteX3" fmla="*/ 0 w 4099650"/>
              <a:gd name="connsiteY3" fmla="*/ 3836381 h 3836381"/>
              <a:gd name="connsiteX4" fmla="*/ 1804988 w 4099650"/>
              <a:gd name="connsiteY4" fmla="*/ 2380 h 3836381"/>
              <a:gd name="connsiteX0" fmla="*/ 1804988 w 3935344"/>
              <a:gd name="connsiteY0" fmla="*/ 2380 h 3838762"/>
              <a:gd name="connsiteX1" fmla="*/ 3935344 w 3935344"/>
              <a:gd name="connsiteY1" fmla="*/ 0 h 3838762"/>
              <a:gd name="connsiteX2" fmla="*/ 3935344 w 3935344"/>
              <a:gd name="connsiteY2" fmla="*/ 3838762 h 3838762"/>
              <a:gd name="connsiteX3" fmla="*/ 0 w 3935344"/>
              <a:gd name="connsiteY3" fmla="*/ 3836381 h 3838762"/>
              <a:gd name="connsiteX4" fmla="*/ 1804988 w 3935344"/>
              <a:gd name="connsiteY4" fmla="*/ 2380 h 3838762"/>
              <a:gd name="connsiteX0" fmla="*/ 1804988 w 5368857"/>
              <a:gd name="connsiteY0" fmla="*/ 2380 h 3836381"/>
              <a:gd name="connsiteX1" fmla="*/ 3935344 w 5368857"/>
              <a:gd name="connsiteY1" fmla="*/ 0 h 3836381"/>
              <a:gd name="connsiteX2" fmla="*/ 5368857 w 5368857"/>
              <a:gd name="connsiteY2" fmla="*/ 3834000 h 3836381"/>
              <a:gd name="connsiteX3" fmla="*/ 0 w 5368857"/>
              <a:gd name="connsiteY3" fmla="*/ 3836381 h 3836381"/>
              <a:gd name="connsiteX4" fmla="*/ 1804988 w 5368857"/>
              <a:gd name="connsiteY4" fmla="*/ 2380 h 3836381"/>
              <a:gd name="connsiteX0" fmla="*/ 1804988 w 5368857"/>
              <a:gd name="connsiteY0" fmla="*/ 0 h 3834001"/>
              <a:gd name="connsiteX1" fmla="*/ 5366475 w 5368857"/>
              <a:gd name="connsiteY1" fmla="*/ 2 h 3834001"/>
              <a:gd name="connsiteX2" fmla="*/ 5368857 w 5368857"/>
              <a:gd name="connsiteY2" fmla="*/ 3831620 h 3834001"/>
              <a:gd name="connsiteX3" fmla="*/ 0 w 5368857"/>
              <a:gd name="connsiteY3" fmla="*/ 3834001 h 3834001"/>
              <a:gd name="connsiteX4" fmla="*/ 1804988 w 5368857"/>
              <a:gd name="connsiteY4" fmla="*/ 0 h 3834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8857" h="3834001">
                <a:moveTo>
                  <a:pt x="1804988" y="0"/>
                </a:moveTo>
                <a:lnTo>
                  <a:pt x="5366475" y="2"/>
                </a:lnTo>
                <a:lnTo>
                  <a:pt x="5368857" y="3831620"/>
                </a:lnTo>
                <a:lnTo>
                  <a:pt x="0" y="3834001"/>
                </a:lnTo>
                <a:lnTo>
                  <a:pt x="1804988" y="0"/>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9" name="Rectangle 8"/>
          <p:cNvSpPr/>
          <p:nvPr userDrawn="1"/>
        </p:nvSpPr>
        <p:spPr>
          <a:xfrm>
            <a:off x="971" y="1512000"/>
            <a:ext cx="5042248" cy="3834000"/>
          </a:xfrm>
          <a:custGeom>
            <a:avLst/>
            <a:gdLst>
              <a:gd name="connsiteX0" fmla="*/ 0 w 3233312"/>
              <a:gd name="connsiteY0" fmla="*/ 0 h 3834000"/>
              <a:gd name="connsiteX1" fmla="*/ 3233312 w 3233312"/>
              <a:gd name="connsiteY1" fmla="*/ 0 h 3834000"/>
              <a:gd name="connsiteX2" fmla="*/ 3233312 w 3233312"/>
              <a:gd name="connsiteY2" fmla="*/ 3834000 h 3834000"/>
              <a:gd name="connsiteX3" fmla="*/ 0 w 3233312"/>
              <a:gd name="connsiteY3" fmla="*/ 3834000 h 3834000"/>
              <a:gd name="connsiteX4" fmla="*/ 0 w 3233312"/>
              <a:gd name="connsiteY4" fmla="*/ 0 h 3834000"/>
              <a:gd name="connsiteX0" fmla="*/ 0 w 5043062"/>
              <a:gd name="connsiteY0" fmla="*/ 0 h 3834000"/>
              <a:gd name="connsiteX1" fmla="*/ 3233312 w 5043062"/>
              <a:gd name="connsiteY1" fmla="*/ 0 h 3834000"/>
              <a:gd name="connsiteX2" fmla="*/ 5043062 w 5043062"/>
              <a:gd name="connsiteY2" fmla="*/ 3834000 h 3834000"/>
              <a:gd name="connsiteX3" fmla="*/ 0 w 5043062"/>
              <a:gd name="connsiteY3" fmla="*/ 3834000 h 3834000"/>
              <a:gd name="connsiteX4" fmla="*/ 0 w 5043062"/>
              <a:gd name="connsiteY4" fmla="*/ 0 h 3834000"/>
              <a:gd name="connsiteX0" fmla="*/ 0 w 5043062"/>
              <a:gd name="connsiteY0" fmla="*/ 0 h 3834000"/>
              <a:gd name="connsiteX1" fmla="*/ 3233312 w 5043062"/>
              <a:gd name="connsiteY1" fmla="*/ 0 h 3834000"/>
              <a:gd name="connsiteX2" fmla="*/ 5043062 w 5043062"/>
              <a:gd name="connsiteY2" fmla="*/ 3834000 h 3834000"/>
              <a:gd name="connsiteX3" fmla="*/ 1254919 w 5043062"/>
              <a:gd name="connsiteY3" fmla="*/ 3831619 h 3834000"/>
              <a:gd name="connsiteX4" fmla="*/ 0 w 5043062"/>
              <a:gd name="connsiteY4" fmla="*/ 0 h 3834000"/>
              <a:gd name="connsiteX0" fmla="*/ 7144 w 3788143"/>
              <a:gd name="connsiteY0" fmla="*/ 0 h 3834000"/>
              <a:gd name="connsiteX1" fmla="*/ 1978393 w 3788143"/>
              <a:gd name="connsiteY1" fmla="*/ 0 h 3834000"/>
              <a:gd name="connsiteX2" fmla="*/ 3788143 w 3788143"/>
              <a:gd name="connsiteY2" fmla="*/ 3834000 h 3834000"/>
              <a:gd name="connsiteX3" fmla="*/ 0 w 3788143"/>
              <a:gd name="connsiteY3" fmla="*/ 3831619 h 3834000"/>
              <a:gd name="connsiteX4" fmla="*/ 7144 w 3788143"/>
              <a:gd name="connsiteY4" fmla="*/ 0 h 3834000"/>
              <a:gd name="connsiteX0" fmla="*/ 22 w 3781021"/>
              <a:gd name="connsiteY0" fmla="*/ 0 h 3834000"/>
              <a:gd name="connsiteX1" fmla="*/ 1971271 w 3781021"/>
              <a:gd name="connsiteY1" fmla="*/ 0 h 3834000"/>
              <a:gd name="connsiteX2" fmla="*/ 3781021 w 3781021"/>
              <a:gd name="connsiteY2" fmla="*/ 3834000 h 3834000"/>
              <a:gd name="connsiteX3" fmla="*/ 190522 w 3781021"/>
              <a:gd name="connsiteY3" fmla="*/ 3669694 h 3834000"/>
              <a:gd name="connsiteX4" fmla="*/ 22 w 3781021"/>
              <a:gd name="connsiteY4" fmla="*/ 0 h 3834000"/>
              <a:gd name="connsiteX0" fmla="*/ 687 w 3781686"/>
              <a:gd name="connsiteY0" fmla="*/ 0 h 3834000"/>
              <a:gd name="connsiteX1" fmla="*/ 1971936 w 3781686"/>
              <a:gd name="connsiteY1" fmla="*/ 0 h 3834000"/>
              <a:gd name="connsiteX2" fmla="*/ 3781686 w 3781686"/>
              <a:gd name="connsiteY2" fmla="*/ 3834000 h 3834000"/>
              <a:gd name="connsiteX3" fmla="*/ 687 w 3781686"/>
              <a:gd name="connsiteY3" fmla="*/ 3829238 h 3834000"/>
              <a:gd name="connsiteX4" fmla="*/ 687 w 3781686"/>
              <a:gd name="connsiteY4" fmla="*/ 0 h 3834000"/>
              <a:gd name="connsiteX0" fmla="*/ 240507 w 3780999"/>
              <a:gd name="connsiteY0" fmla="*/ 200025 h 3834000"/>
              <a:gd name="connsiteX1" fmla="*/ 1971249 w 3780999"/>
              <a:gd name="connsiteY1" fmla="*/ 0 h 3834000"/>
              <a:gd name="connsiteX2" fmla="*/ 3780999 w 3780999"/>
              <a:gd name="connsiteY2" fmla="*/ 3834000 h 3834000"/>
              <a:gd name="connsiteX3" fmla="*/ 0 w 3780999"/>
              <a:gd name="connsiteY3" fmla="*/ 3829238 h 3834000"/>
              <a:gd name="connsiteX4" fmla="*/ 240507 w 3780999"/>
              <a:gd name="connsiteY4" fmla="*/ 200025 h 3834000"/>
              <a:gd name="connsiteX0" fmla="*/ 687 w 3781686"/>
              <a:gd name="connsiteY0" fmla="*/ 4762 h 3834000"/>
              <a:gd name="connsiteX1" fmla="*/ 1971936 w 3781686"/>
              <a:gd name="connsiteY1" fmla="*/ 0 h 3834000"/>
              <a:gd name="connsiteX2" fmla="*/ 3781686 w 3781686"/>
              <a:gd name="connsiteY2" fmla="*/ 3834000 h 3834000"/>
              <a:gd name="connsiteX3" fmla="*/ 687 w 3781686"/>
              <a:gd name="connsiteY3" fmla="*/ 3829238 h 3834000"/>
              <a:gd name="connsiteX4" fmla="*/ 687 w 3781686"/>
              <a:gd name="connsiteY4" fmla="*/ 4762 h 383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1686" h="3834000">
                <a:moveTo>
                  <a:pt x="687" y="4762"/>
                </a:moveTo>
                <a:lnTo>
                  <a:pt x="1971936" y="0"/>
                </a:lnTo>
                <a:lnTo>
                  <a:pt x="3781686" y="3834000"/>
                </a:lnTo>
                <a:lnTo>
                  <a:pt x="687" y="3829238"/>
                </a:lnTo>
                <a:cubicBezTo>
                  <a:pt x="3068" y="2552032"/>
                  <a:pt x="-1694" y="1281968"/>
                  <a:pt x="687" y="4762"/>
                </a:cubicBez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0" name="Rectangle 3"/>
          <p:cNvSpPr/>
          <p:nvPr userDrawn="1"/>
        </p:nvSpPr>
        <p:spPr>
          <a:xfrm>
            <a:off x="2632800" y="1512001"/>
            <a:ext cx="4833600" cy="3836381"/>
          </a:xfrm>
          <a:custGeom>
            <a:avLst/>
            <a:gdLst>
              <a:gd name="connsiteX0" fmla="*/ 0 w 3625200"/>
              <a:gd name="connsiteY0" fmla="*/ 0 h 3834000"/>
              <a:gd name="connsiteX1" fmla="*/ 3625200 w 3625200"/>
              <a:gd name="connsiteY1" fmla="*/ 0 h 3834000"/>
              <a:gd name="connsiteX2" fmla="*/ 3625200 w 3625200"/>
              <a:gd name="connsiteY2" fmla="*/ 3834000 h 3834000"/>
              <a:gd name="connsiteX3" fmla="*/ 0 w 3625200"/>
              <a:gd name="connsiteY3" fmla="*/ 3834000 h 3834000"/>
              <a:gd name="connsiteX4" fmla="*/ 0 w 3625200"/>
              <a:gd name="connsiteY4" fmla="*/ 0 h 3834000"/>
              <a:gd name="connsiteX0" fmla="*/ 0 w 3625200"/>
              <a:gd name="connsiteY0" fmla="*/ 0 h 3834000"/>
              <a:gd name="connsiteX1" fmla="*/ 3625200 w 3625200"/>
              <a:gd name="connsiteY1" fmla="*/ 0 h 3834000"/>
              <a:gd name="connsiteX2" fmla="*/ 1815450 w 3625200"/>
              <a:gd name="connsiteY2" fmla="*/ 3834000 h 3834000"/>
              <a:gd name="connsiteX3" fmla="*/ 0 w 3625200"/>
              <a:gd name="connsiteY3" fmla="*/ 3834000 h 3834000"/>
              <a:gd name="connsiteX4" fmla="*/ 0 w 3625200"/>
              <a:gd name="connsiteY4" fmla="*/ 0 h 3834000"/>
              <a:gd name="connsiteX0" fmla="*/ 0 w 3625200"/>
              <a:gd name="connsiteY0" fmla="*/ 0 h 3834000"/>
              <a:gd name="connsiteX1" fmla="*/ 3625200 w 3625200"/>
              <a:gd name="connsiteY1" fmla="*/ 0 h 3834000"/>
              <a:gd name="connsiteX2" fmla="*/ 1820212 w 3625200"/>
              <a:gd name="connsiteY2" fmla="*/ 3834000 h 3834000"/>
              <a:gd name="connsiteX3" fmla="*/ 0 w 3625200"/>
              <a:gd name="connsiteY3" fmla="*/ 3834000 h 3834000"/>
              <a:gd name="connsiteX4" fmla="*/ 0 w 3625200"/>
              <a:gd name="connsiteY4" fmla="*/ 0 h 3834000"/>
              <a:gd name="connsiteX0" fmla="*/ 0 w 3625200"/>
              <a:gd name="connsiteY0" fmla="*/ 0 h 3838763"/>
              <a:gd name="connsiteX1" fmla="*/ 3625200 w 3625200"/>
              <a:gd name="connsiteY1" fmla="*/ 0 h 3838763"/>
              <a:gd name="connsiteX2" fmla="*/ 1820212 w 3625200"/>
              <a:gd name="connsiteY2" fmla="*/ 3834000 h 3838763"/>
              <a:gd name="connsiteX3" fmla="*/ 1816893 w 3625200"/>
              <a:gd name="connsiteY3" fmla="*/ 3838763 h 3838763"/>
              <a:gd name="connsiteX4" fmla="*/ 0 w 3625200"/>
              <a:gd name="connsiteY4" fmla="*/ 0 h 3838763"/>
              <a:gd name="connsiteX0" fmla="*/ 0 w 3625200"/>
              <a:gd name="connsiteY0" fmla="*/ 0 h 3834000"/>
              <a:gd name="connsiteX1" fmla="*/ 3625200 w 3625200"/>
              <a:gd name="connsiteY1" fmla="*/ 0 h 3834000"/>
              <a:gd name="connsiteX2" fmla="*/ 1820212 w 3625200"/>
              <a:gd name="connsiteY2" fmla="*/ 3834000 h 3834000"/>
              <a:gd name="connsiteX3" fmla="*/ 1562099 w 3625200"/>
              <a:gd name="connsiteY3" fmla="*/ 3507769 h 3834000"/>
              <a:gd name="connsiteX4" fmla="*/ 0 w 3625200"/>
              <a:gd name="connsiteY4" fmla="*/ 0 h 3834000"/>
              <a:gd name="connsiteX0" fmla="*/ 0 w 3625200"/>
              <a:gd name="connsiteY0" fmla="*/ 0 h 3834000"/>
              <a:gd name="connsiteX1" fmla="*/ 3625200 w 3625200"/>
              <a:gd name="connsiteY1" fmla="*/ 0 h 3834000"/>
              <a:gd name="connsiteX2" fmla="*/ 1820212 w 3625200"/>
              <a:gd name="connsiteY2" fmla="*/ 3834000 h 3834000"/>
              <a:gd name="connsiteX3" fmla="*/ 1807368 w 3625200"/>
              <a:gd name="connsiteY3" fmla="*/ 3438712 h 3834000"/>
              <a:gd name="connsiteX4" fmla="*/ 0 w 3625200"/>
              <a:gd name="connsiteY4" fmla="*/ 0 h 3834000"/>
              <a:gd name="connsiteX0" fmla="*/ 0 w 3625200"/>
              <a:gd name="connsiteY0" fmla="*/ 0 h 3688744"/>
              <a:gd name="connsiteX1" fmla="*/ 3625200 w 3625200"/>
              <a:gd name="connsiteY1" fmla="*/ 0 h 3688744"/>
              <a:gd name="connsiteX2" fmla="*/ 1853549 w 3625200"/>
              <a:gd name="connsiteY2" fmla="*/ 3688744 h 3688744"/>
              <a:gd name="connsiteX3" fmla="*/ 1807368 w 3625200"/>
              <a:gd name="connsiteY3" fmla="*/ 3438712 h 3688744"/>
              <a:gd name="connsiteX4" fmla="*/ 0 w 3625200"/>
              <a:gd name="connsiteY4" fmla="*/ 0 h 3688744"/>
              <a:gd name="connsiteX0" fmla="*/ 0 w 3625200"/>
              <a:gd name="connsiteY0" fmla="*/ 0 h 3831618"/>
              <a:gd name="connsiteX1" fmla="*/ 3625200 w 3625200"/>
              <a:gd name="connsiteY1" fmla="*/ 0 h 3831618"/>
              <a:gd name="connsiteX2" fmla="*/ 1853549 w 3625200"/>
              <a:gd name="connsiteY2" fmla="*/ 3688744 h 3831618"/>
              <a:gd name="connsiteX3" fmla="*/ 1802606 w 3625200"/>
              <a:gd name="connsiteY3" fmla="*/ 3831618 h 3831618"/>
              <a:gd name="connsiteX4" fmla="*/ 0 w 3625200"/>
              <a:gd name="connsiteY4" fmla="*/ 0 h 3831618"/>
              <a:gd name="connsiteX0" fmla="*/ 0 w 3625200"/>
              <a:gd name="connsiteY0" fmla="*/ 0 h 3836381"/>
              <a:gd name="connsiteX1" fmla="*/ 3625200 w 3625200"/>
              <a:gd name="connsiteY1" fmla="*/ 0 h 3836381"/>
              <a:gd name="connsiteX2" fmla="*/ 1801162 w 3625200"/>
              <a:gd name="connsiteY2" fmla="*/ 3836381 h 3836381"/>
              <a:gd name="connsiteX3" fmla="*/ 1802606 w 3625200"/>
              <a:gd name="connsiteY3" fmla="*/ 3831618 h 3836381"/>
              <a:gd name="connsiteX4" fmla="*/ 0 w 3625200"/>
              <a:gd name="connsiteY4" fmla="*/ 0 h 3836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5200" h="3836381">
                <a:moveTo>
                  <a:pt x="0" y="0"/>
                </a:moveTo>
                <a:lnTo>
                  <a:pt x="3625200" y="0"/>
                </a:lnTo>
                <a:lnTo>
                  <a:pt x="1801162" y="3836381"/>
                </a:lnTo>
                <a:lnTo>
                  <a:pt x="1802606" y="3831618"/>
                </a:lnTo>
                <a:lnTo>
                  <a:pt x="0" y="0"/>
                </a:lnTo>
                <a:close/>
              </a:path>
            </a:pathLst>
          </a:custGeom>
          <a:blipFill dpi="0" rotWithShape="1">
            <a:blip r:embed="rId4" cstate="screen">
              <a:extLst>
                <a:ext uri="{28A0092B-C50C-407E-A947-70E740481C1C}">
                  <a14:useLocalDpi xmlns:a14="http://schemas.microsoft.com/office/drawing/2010/main"/>
                </a:ext>
              </a:extLst>
            </a:blip>
            <a:srcRect/>
            <a:stretch>
              <a:fillRect b="1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grpSp>
        <p:nvGrpSpPr>
          <p:cNvPr id="11" name="Group 10"/>
          <p:cNvGrpSpPr/>
          <p:nvPr userDrawn="1"/>
        </p:nvGrpSpPr>
        <p:grpSpPr>
          <a:xfrm>
            <a:off x="-4800" y="1511300"/>
            <a:ext cx="12196799" cy="3834384"/>
            <a:chOff x="-3600" y="1511300"/>
            <a:chExt cx="9147599" cy="3834384"/>
          </a:xfrm>
        </p:grpSpPr>
        <p:pic>
          <p:nvPicPr>
            <p:cNvPr id="12" name="Picture 11" descr="Untitled-3.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00" y="1511300"/>
              <a:ext cx="3785616" cy="3834384"/>
            </a:xfrm>
            <a:prstGeom prst="rect">
              <a:avLst/>
            </a:prstGeom>
          </p:spPr>
        </p:pic>
        <p:pic>
          <p:nvPicPr>
            <p:cNvPr id="13" name="Picture 12" descr="Untitled-4.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785615" y="1511300"/>
              <a:ext cx="5358384" cy="3834384"/>
            </a:xfrm>
            <a:prstGeom prst="rect">
              <a:avLst/>
            </a:prstGeom>
          </p:spPr>
        </p:pic>
      </p:grpSp>
      <p:sp>
        <p:nvSpPr>
          <p:cNvPr id="14" name="Rectangle 19"/>
          <p:cNvSpPr/>
          <p:nvPr userDrawn="1"/>
        </p:nvSpPr>
        <p:spPr>
          <a:xfrm>
            <a:off x="5993111" y="5343619"/>
            <a:ext cx="6212636" cy="1516763"/>
          </a:xfrm>
          <a:custGeom>
            <a:avLst/>
            <a:gdLst>
              <a:gd name="connsiteX0" fmla="*/ 0 w 3385050"/>
              <a:gd name="connsiteY0" fmla="*/ 0 h 1512000"/>
              <a:gd name="connsiteX1" fmla="*/ 3385050 w 3385050"/>
              <a:gd name="connsiteY1" fmla="*/ 0 h 1512000"/>
              <a:gd name="connsiteX2" fmla="*/ 3385050 w 3385050"/>
              <a:gd name="connsiteY2" fmla="*/ 1512000 h 1512000"/>
              <a:gd name="connsiteX3" fmla="*/ 0 w 3385050"/>
              <a:gd name="connsiteY3" fmla="*/ 1512000 h 1512000"/>
              <a:gd name="connsiteX4" fmla="*/ 0 w 3385050"/>
              <a:gd name="connsiteY4" fmla="*/ 0 h 1512000"/>
              <a:gd name="connsiteX0" fmla="*/ 1023938 w 3385050"/>
              <a:gd name="connsiteY0" fmla="*/ 2382 h 1512000"/>
              <a:gd name="connsiteX1" fmla="*/ 3385050 w 3385050"/>
              <a:gd name="connsiteY1" fmla="*/ 0 h 1512000"/>
              <a:gd name="connsiteX2" fmla="*/ 3385050 w 3385050"/>
              <a:gd name="connsiteY2" fmla="*/ 1512000 h 1512000"/>
              <a:gd name="connsiteX3" fmla="*/ 0 w 3385050"/>
              <a:gd name="connsiteY3" fmla="*/ 1512000 h 1512000"/>
              <a:gd name="connsiteX4" fmla="*/ 1023938 w 3385050"/>
              <a:gd name="connsiteY4" fmla="*/ 2382 h 1512000"/>
              <a:gd name="connsiteX0" fmla="*/ 714375 w 3385050"/>
              <a:gd name="connsiteY0" fmla="*/ 0 h 1514381"/>
              <a:gd name="connsiteX1" fmla="*/ 3385050 w 3385050"/>
              <a:gd name="connsiteY1" fmla="*/ 2381 h 1514381"/>
              <a:gd name="connsiteX2" fmla="*/ 3385050 w 3385050"/>
              <a:gd name="connsiteY2" fmla="*/ 1514381 h 1514381"/>
              <a:gd name="connsiteX3" fmla="*/ 0 w 3385050"/>
              <a:gd name="connsiteY3" fmla="*/ 1514381 h 1514381"/>
              <a:gd name="connsiteX4" fmla="*/ 714375 w 3385050"/>
              <a:gd name="connsiteY4" fmla="*/ 0 h 1514381"/>
              <a:gd name="connsiteX0" fmla="*/ 714375 w 4659019"/>
              <a:gd name="connsiteY0" fmla="*/ 2382 h 1516763"/>
              <a:gd name="connsiteX1" fmla="*/ 4659019 w 4659019"/>
              <a:gd name="connsiteY1" fmla="*/ 0 h 1516763"/>
              <a:gd name="connsiteX2" fmla="*/ 3385050 w 4659019"/>
              <a:gd name="connsiteY2" fmla="*/ 1516763 h 1516763"/>
              <a:gd name="connsiteX3" fmla="*/ 0 w 4659019"/>
              <a:gd name="connsiteY3" fmla="*/ 1516763 h 1516763"/>
              <a:gd name="connsiteX4" fmla="*/ 714375 w 4659019"/>
              <a:gd name="connsiteY4" fmla="*/ 2382 h 1516763"/>
              <a:gd name="connsiteX0" fmla="*/ 714375 w 4659019"/>
              <a:gd name="connsiteY0" fmla="*/ 2382 h 1516763"/>
              <a:gd name="connsiteX1" fmla="*/ 4659019 w 4659019"/>
              <a:gd name="connsiteY1" fmla="*/ 0 h 1516763"/>
              <a:gd name="connsiteX2" fmla="*/ 4654257 w 4659019"/>
              <a:gd name="connsiteY2" fmla="*/ 1514381 h 1516763"/>
              <a:gd name="connsiteX3" fmla="*/ 0 w 4659019"/>
              <a:gd name="connsiteY3" fmla="*/ 1516763 h 1516763"/>
              <a:gd name="connsiteX4" fmla="*/ 714375 w 4659019"/>
              <a:gd name="connsiteY4" fmla="*/ 2382 h 1516763"/>
              <a:gd name="connsiteX0" fmla="*/ 714375 w 4663993"/>
              <a:gd name="connsiteY0" fmla="*/ 2382 h 1516763"/>
              <a:gd name="connsiteX1" fmla="*/ 4659019 w 4663993"/>
              <a:gd name="connsiteY1" fmla="*/ 0 h 1516763"/>
              <a:gd name="connsiteX2" fmla="*/ 4663782 w 4663993"/>
              <a:gd name="connsiteY2" fmla="*/ 1516762 h 1516763"/>
              <a:gd name="connsiteX3" fmla="*/ 0 w 4663993"/>
              <a:gd name="connsiteY3" fmla="*/ 1516763 h 1516763"/>
              <a:gd name="connsiteX4" fmla="*/ 714375 w 4663993"/>
              <a:gd name="connsiteY4" fmla="*/ 2382 h 1516763"/>
              <a:gd name="connsiteX0" fmla="*/ 714375 w 4659477"/>
              <a:gd name="connsiteY0" fmla="*/ 2382 h 1516763"/>
              <a:gd name="connsiteX1" fmla="*/ 4659019 w 4659477"/>
              <a:gd name="connsiteY1" fmla="*/ 0 h 1516763"/>
              <a:gd name="connsiteX2" fmla="*/ 4659019 w 4659477"/>
              <a:gd name="connsiteY2" fmla="*/ 1516762 h 1516763"/>
              <a:gd name="connsiteX3" fmla="*/ 0 w 4659477"/>
              <a:gd name="connsiteY3" fmla="*/ 1516763 h 1516763"/>
              <a:gd name="connsiteX4" fmla="*/ 714375 w 4659477"/>
              <a:gd name="connsiteY4" fmla="*/ 2382 h 151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9477" h="1516763">
                <a:moveTo>
                  <a:pt x="714375" y="2382"/>
                </a:moveTo>
                <a:lnTo>
                  <a:pt x="4659019" y="0"/>
                </a:lnTo>
                <a:cubicBezTo>
                  <a:pt x="4657432" y="504794"/>
                  <a:pt x="4660606" y="1011968"/>
                  <a:pt x="4659019" y="1516762"/>
                </a:cubicBezTo>
                <a:lnTo>
                  <a:pt x="0" y="1516763"/>
                </a:lnTo>
                <a:lnTo>
                  <a:pt x="714375" y="23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5" name="Rectangle 14"/>
          <p:cNvSpPr/>
          <p:nvPr userDrawn="1"/>
        </p:nvSpPr>
        <p:spPr>
          <a:xfrm>
            <a:off x="0" y="0"/>
            <a:ext cx="12192000" cy="15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6" name="Isosceles Triangle 15"/>
          <p:cNvSpPr/>
          <p:nvPr userDrawn="1"/>
        </p:nvSpPr>
        <p:spPr>
          <a:xfrm flipV="1">
            <a:off x="1680000" y="0"/>
            <a:ext cx="1905600" cy="151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17" name="Picture 16"/>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142987" y="5877272"/>
            <a:ext cx="2425620" cy="541100"/>
          </a:xfrm>
          <a:prstGeom prst="rect">
            <a:avLst/>
          </a:prstGeom>
        </p:spPr>
      </p:pic>
      <p:sp>
        <p:nvSpPr>
          <p:cNvPr id="18" name="Rectangle 17"/>
          <p:cNvSpPr/>
          <p:nvPr userDrawn="1"/>
        </p:nvSpPr>
        <p:spPr>
          <a:xfrm>
            <a:off x="0" y="5346000"/>
            <a:ext cx="5999989" cy="1512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accent1"/>
              </a:solidFill>
              <a:effectLst/>
            </a:endParaRPr>
          </a:p>
          <a:p>
            <a:pPr algn="ctr"/>
            <a:endParaRPr lang="en-US" sz="1800">
              <a:ln>
                <a:noFill/>
              </a:ln>
              <a:solidFill>
                <a:schemeClr val="accent1"/>
              </a:solidFill>
              <a:effectLst/>
            </a:endParaRPr>
          </a:p>
        </p:txBody>
      </p:sp>
      <p:sp>
        <p:nvSpPr>
          <p:cNvPr id="19" name="Isosceles Triangle 18"/>
          <p:cNvSpPr/>
          <p:nvPr userDrawn="1"/>
        </p:nvSpPr>
        <p:spPr>
          <a:xfrm flipV="1">
            <a:off x="5047487" y="5346000"/>
            <a:ext cx="1905600" cy="1512000"/>
          </a:xfrm>
          <a:prstGeom prst="triangle">
            <a:avLst/>
          </a:prstGeom>
          <a:solidFill>
            <a:srgbClr val="FEF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20" name="Picture 19">
            <a:extLst>
              <a:ext uri="{FF2B5EF4-FFF2-40B4-BE49-F238E27FC236}">
                <a16:creationId xmlns:a16="http://schemas.microsoft.com/office/drawing/2014/main" id="{F4C1084A-9937-47F7-AE7E-FA08E03988FF}"/>
              </a:ext>
              <a:ext uri="{C183D7F6-B498-43B3-948B-1728B52AA6E4}">
                <adec:decorative xmlns:adec="http://schemas.microsoft.com/office/drawing/2017/decorative" val="1"/>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043003" y="5346190"/>
            <a:ext cx="1910084" cy="1511811"/>
          </a:xfrm>
          <a:prstGeom prst="rect">
            <a:avLst/>
          </a:prstGeom>
        </p:spPr>
      </p:pic>
    </p:spTree>
    <p:extLst>
      <p:ext uri="{BB962C8B-B14F-4D97-AF65-F5344CB8AC3E}">
        <p14:creationId xmlns:p14="http://schemas.microsoft.com/office/powerpoint/2010/main" val="3000046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p:cNvSpPr/>
          <p:nvPr userDrawn="1"/>
        </p:nvSpPr>
        <p:spPr>
          <a:xfrm>
            <a:off x="0" y="-1"/>
            <a:ext cx="12192000" cy="710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2" name="Slide Number Placeholder 5"/>
          <p:cNvSpPr>
            <a:spLocks noGrp="1"/>
          </p:cNvSpPr>
          <p:nvPr>
            <p:ph type="sldNum" sz="quarter" idx="12"/>
          </p:nvPr>
        </p:nvSpPr>
        <p:spPr>
          <a:xfrm>
            <a:off x="8737600" y="6356351"/>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7F601525-E5AC-46A5-B428-4CA4F4FED46C}" type="slidenum">
              <a:rPr lang="en-AU" smtClean="0"/>
              <a:pPr/>
              <a:t>‹#›</a:t>
            </a:fld>
            <a:endParaRPr lang="en-AU"/>
          </a:p>
        </p:txBody>
      </p:sp>
      <p:sp>
        <p:nvSpPr>
          <p:cNvPr id="13" name="Title 1"/>
          <p:cNvSpPr>
            <a:spLocks noGrp="1"/>
          </p:cNvSpPr>
          <p:nvPr>
            <p:ph type="title"/>
          </p:nvPr>
        </p:nvSpPr>
        <p:spPr>
          <a:xfrm>
            <a:off x="1583499" y="1"/>
            <a:ext cx="9998901" cy="710125"/>
          </a:xfrm>
          <a:prstGeom prst="rect">
            <a:avLst/>
          </a:prstGeom>
        </p:spPr>
        <p:txBody>
          <a:bodyPr anchor="ctr" anchorCtr="0">
            <a:noAutofit/>
          </a:bodyPr>
          <a:lstStyle>
            <a:lvl1pPr algn="r">
              <a:defRPr sz="24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a:p>
        </p:txBody>
      </p:sp>
      <p:grpSp>
        <p:nvGrpSpPr>
          <p:cNvPr id="3" name="Group 2"/>
          <p:cNvGrpSpPr/>
          <p:nvPr userDrawn="1"/>
        </p:nvGrpSpPr>
        <p:grpSpPr>
          <a:xfrm>
            <a:off x="1008" y="-2"/>
            <a:ext cx="1342473" cy="1420251"/>
            <a:chOff x="755" y="-2"/>
            <a:chExt cx="1006855" cy="1420251"/>
          </a:xfrm>
        </p:grpSpPr>
        <p:sp>
          <p:nvSpPr>
            <p:cNvPr id="15" name="Isosceles Triangle 14"/>
            <p:cNvSpPr/>
            <p:nvPr userDrawn="1"/>
          </p:nvSpPr>
          <p:spPr>
            <a:xfrm flipV="1">
              <a:off x="755" y="0"/>
              <a:ext cx="671237" cy="71012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6" name="Isosceles Triangle 15"/>
            <p:cNvSpPr/>
            <p:nvPr userDrawn="1"/>
          </p:nvSpPr>
          <p:spPr>
            <a:xfrm flipV="1">
              <a:off x="336373" y="710124"/>
              <a:ext cx="671237" cy="710125"/>
            </a:xfrm>
            <a:prstGeom prst="triangle">
              <a:avLst/>
            </a:prstGeom>
            <a:solidFill>
              <a:srgbClr val="FEF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7" name="Isosceles Triangle 16"/>
            <p:cNvSpPr/>
            <p:nvPr userDrawn="1"/>
          </p:nvSpPr>
          <p:spPr>
            <a:xfrm rot="10800000" flipV="1">
              <a:off x="336372" y="-2"/>
              <a:ext cx="671237" cy="71012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grpSp>
      <p:sp>
        <p:nvSpPr>
          <p:cNvPr id="18" name="Slide Number Placeholder 5"/>
          <p:cNvSpPr txBox="1">
            <a:spLocks/>
          </p:cNvSpPr>
          <p:nvPr userDrawn="1"/>
        </p:nvSpPr>
        <p:spPr>
          <a:xfrm>
            <a:off x="8737600" y="6356349"/>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601525-E5AC-46A5-B428-4CA4F4FED46C}" type="slidenum">
              <a:rPr lang="en-AU" sz="1200" smtClean="0"/>
              <a:pPr/>
              <a:t>‹#›</a:t>
            </a:fld>
            <a:endParaRPr lang="en-AU" sz="1200"/>
          </a:p>
        </p:txBody>
      </p:sp>
      <p:sp>
        <p:nvSpPr>
          <p:cNvPr id="19" name="Content Placeholder 11"/>
          <p:cNvSpPr>
            <a:spLocks noGrp="1"/>
          </p:cNvSpPr>
          <p:nvPr userDrawn="1">
            <p:ph sz="quarter" idx="13"/>
          </p:nvPr>
        </p:nvSpPr>
        <p:spPr>
          <a:xfrm>
            <a:off x="1583267" y="1339628"/>
            <a:ext cx="10045700" cy="4897685"/>
          </a:xfrm>
        </p:spPr>
        <p:txBody>
          <a:bodyPr/>
          <a:lstStyle>
            <a:lvl1pPr marL="0" indent="0">
              <a:buNone/>
              <a:defRPr sz="2200" b="1">
                <a:latin typeface="+mj-lt"/>
              </a:defRPr>
            </a:lvl1pPr>
            <a:lvl2pPr marL="0" indent="0">
              <a:buFontTx/>
              <a:buNone/>
              <a:defRPr sz="2200"/>
            </a:lvl2pPr>
            <a:lvl3pPr marL="361950" indent="-361950">
              <a:defRPr sz="2200"/>
            </a:lvl3pPr>
            <a:lvl4pPr marL="715963" indent="-354013">
              <a:defRPr sz="2200"/>
            </a:lvl4pPr>
            <a:lvl5pPr marL="1077913" indent="-361950">
              <a:defRPr/>
            </a:lvl5pPr>
            <a:lvl6pPr marL="0" indent="0">
              <a:buNone/>
              <a:defRPr sz="1800"/>
            </a:lvl6pPr>
            <a:lvl7pPr marL="180975" indent="-180975">
              <a:defRPr sz="1800"/>
            </a:lvl7pPr>
            <a:lvl8pPr marL="0" indent="0">
              <a:buNone/>
              <a:defRPr sz="1800"/>
            </a:lvl8pPr>
            <a:lvl9pPr marL="0" indent="0">
              <a:buNone/>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379595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Rectangle 5"/>
          <p:cNvSpPr/>
          <p:nvPr userDrawn="1"/>
        </p:nvSpPr>
        <p:spPr>
          <a:xfrm>
            <a:off x="0" y="-1"/>
            <a:ext cx="12192000" cy="710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Slide Number Placeholder 5"/>
          <p:cNvSpPr>
            <a:spLocks noGrp="1"/>
          </p:cNvSpPr>
          <p:nvPr>
            <p:ph type="sldNum" sz="quarter" idx="12"/>
          </p:nvPr>
        </p:nvSpPr>
        <p:spPr>
          <a:xfrm>
            <a:off x="8737600" y="6356351"/>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7F601525-E5AC-46A5-B428-4CA4F4FED46C}" type="slidenum">
              <a:rPr lang="en-AU" smtClean="0"/>
              <a:pPr/>
              <a:t>‹#›</a:t>
            </a:fld>
            <a:endParaRPr lang="en-AU"/>
          </a:p>
        </p:txBody>
      </p:sp>
      <p:sp>
        <p:nvSpPr>
          <p:cNvPr id="9" name="Title 1"/>
          <p:cNvSpPr>
            <a:spLocks noGrp="1"/>
          </p:cNvSpPr>
          <p:nvPr>
            <p:ph type="title"/>
          </p:nvPr>
        </p:nvSpPr>
        <p:spPr>
          <a:xfrm>
            <a:off x="1583499" y="1"/>
            <a:ext cx="9998901" cy="710125"/>
          </a:xfrm>
          <a:prstGeom prst="rect">
            <a:avLst/>
          </a:prstGeom>
        </p:spPr>
        <p:txBody>
          <a:bodyPr anchor="ctr" anchorCtr="0">
            <a:noAutofit/>
          </a:bodyPr>
          <a:lstStyle>
            <a:lvl1pPr algn="r">
              <a:defRPr sz="24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a:p>
        </p:txBody>
      </p:sp>
      <p:sp>
        <p:nvSpPr>
          <p:cNvPr id="10" name="Isosceles Triangle 9"/>
          <p:cNvSpPr/>
          <p:nvPr userDrawn="1"/>
        </p:nvSpPr>
        <p:spPr>
          <a:xfrm flipV="1">
            <a:off x="1007" y="1"/>
            <a:ext cx="894983" cy="71012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1" name="Isosceles Triangle 10"/>
          <p:cNvSpPr/>
          <p:nvPr userDrawn="1"/>
        </p:nvSpPr>
        <p:spPr>
          <a:xfrm rot="10800000" flipV="1">
            <a:off x="448497" y="-2"/>
            <a:ext cx="894983" cy="71012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2" name="Slide Number Placeholder 5"/>
          <p:cNvSpPr txBox="1">
            <a:spLocks/>
          </p:cNvSpPr>
          <p:nvPr userDrawn="1"/>
        </p:nvSpPr>
        <p:spPr>
          <a:xfrm>
            <a:off x="8737600" y="6356349"/>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601525-E5AC-46A5-B428-4CA4F4FED46C}" type="slidenum">
              <a:rPr lang="en-AU" sz="1200" smtClean="0"/>
              <a:pPr/>
              <a:t>‹#›</a:t>
            </a:fld>
            <a:endParaRPr lang="en-AU" sz="1200"/>
          </a:p>
        </p:txBody>
      </p:sp>
      <p:sp>
        <p:nvSpPr>
          <p:cNvPr id="13" name="Content Placeholder 11"/>
          <p:cNvSpPr>
            <a:spLocks noGrp="1"/>
          </p:cNvSpPr>
          <p:nvPr>
            <p:ph sz="quarter" idx="13"/>
          </p:nvPr>
        </p:nvSpPr>
        <p:spPr>
          <a:xfrm>
            <a:off x="1583267" y="1124745"/>
            <a:ext cx="10045700" cy="5040559"/>
          </a:xfrm>
        </p:spPr>
        <p:txBody>
          <a:bodyPr/>
          <a:lstStyle>
            <a:lvl1pPr marL="0" indent="0">
              <a:buNone/>
              <a:defRPr sz="2200" b="1">
                <a:latin typeface="+mj-lt"/>
              </a:defRPr>
            </a:lvl1pPr>
            <a:lvl2pPr marL="0" indent="0">
              <a:buFontTx/>
              <a:buNone/>
              <a:defRPr sz="2200"/>
            </a:lvl2pPr>
            <a:lvl3pPr marL="361950" indent="-361950">
              <a:defRPr sz="2200"/>
            </a:lvl3pPr>
            <a:lvl4pPr marL="715963" indent="-354013">
              <a:defRPr sz="2200"/>
            </a:lvl4pPr>
            <a:lvl5pPr marL="1077913" indent="-361950">
              <a:defRPr/>
            </a:lvl5pPr>
            <a:lvl6pPr marL="0" indent="0">
              <a:buNone/>
              <a:defRPr sz="1800"/>
            </a:lvl6pPr>
            <a:lvl7pPr marL="180975" indent="-180975">
              <a:defRPr sz="1800"/>
            </a:lvl7pPr>
            <a:lvl8pPr marL="0" indent="0">
              <a:buNone/>
              <a:defRPr sz="1800"/>
            </a:lvl8pPr>
            <a:lvl9pPr marL="0" indent="0">
              <a:buNone/>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55725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8737600" y="6356351"/>
            <a:ext cx="2844800" cy="365125"/>
          </a:xfrm>
          <a:prstGeom prst="rect">
            <a:avLst/>
          </a:prstGeom>
        </p:spPr>
        <p:txBody>
          <a:bodyPr/>
          <a:lstStyle/>
          <a:p>
            <a:fld id="{7F601525-E5AC-46A5-B428-4CA4F4FED46C}" type="slidenum">
              <a:rPr lang="en-AU" smtClean="0"/>
              <a:t>‹#›</a:t>
            </a:fld>
            <a:endParaRPr lang="en-AU"/>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8" y="1"/>
            <a:ext cx="12190993" cy="396207"/>
          </a:xfrm>
          <a:prstGeom prst="rect">
            <a:avLst/>
          </a:prstGeom>
        </p:spPr>
      </p:pic>
      <p:sp>
        <p:nvSpPr>
          <p:cNvPr id="9" name="Rectangle 8"/>
          <p:cNvSpPr/>
          <p:nvPr userDrawn="1"/>
        </p:nvSpPr>
        <p:spPr>
          <a:xfrm>
            <a:off x="0" y="-1"/>
            <a:ext cx="12192000" cy="4434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0" name="Isosceles Triangle 9"/>
          <p:cNvSpPr/>
          <p:nvPr userDrawn="1"/>
        </p:nvSpPr>
        <p:spPr>
          <a:xfrm flipV="1">
            <a:off x="1008" y="-2"/>
            <a:ext cx="558941" cy="44349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1" name="Isosceles Triangle 10"/>
          <p:cNvSpPr/>
          <p:nvPr userDrawn="1"/>
        </p:nvSpPr>
        <p:spPr>
          <a:xfrm rot="10800000" flipV="1">
            <a:off x="280480" y="1"/>
            <a:ext cx="558939" cy="44349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2" name="Slide Number Placeholder 5"/>
          <p:cNvSpPr txBox="1">
            <a:spLocks/>
          </p:cNvSpPr>
          <p:nvPr userDrawn="1"/>
        </p:nvSpPr>
        <p:spPr>
          <a:xfrm>
            <a:off x="8737600" y="6356349"/>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601525-E5AC-46A5-B428-4CA4F4FED46C}" type="slidenum">
              <a:rPr lang="en-AU" sz="1200" smtClean="0"/>
              <a:pPr/>
              <a:t>‹#›</a:t>
            </a:fld>
            <a:endParaRPr lang="en-AU" sz="1200"/>
          </a:p>
        </p:txBody>
      </p:sp>
      <p:sp>
        <p:nvSpPr>
          <p:cNvPr id="13" name="Title 1"/>
          <p:cNvSpPr>
            <a:spLocks noGrp="1"/>
          </p:cNvSpPr>
          <p:nvPr>
            <p:ph type="title"/>
          </p:nvPr>
        </p:nvSpPr>
        <p:spPr>
          <a:xfrm>
            <a:off x="1583499" y="548681"/>
            <a:ext cx="9998901" cy="710125"/>
          </a:xfrm>
          <a:prstGeom prst="rect">
            <a:avLst/>
          </a:prstGeom>
        </p:spPr>
        <p:txBody>
          <a:bodyPr anchor="ctr" anchorCtr="0">
            <a:noAutofit/>
          </a:bodyPr>
          <a:lstStyle>
            <a:lvl1pPr algn="l">
              <a:defRPr sz="2400"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AU"/>
          </a:p>
        </p:txBody>
      </p:sp>
      <p:sp>
        <p:nvSpPr>
          <p:cNvPr id="14" name="Content Placeholder 11"/>
          <p:cNvSpPr>
            <a:spLocks noGrp="1"/>
          </p:cNvSpPr>
          <p:nvPr>
            <p:ph sz="quarter" idx="13"/>
          </p:nvPr>
        </p:nvSpPr>
        <p:spPr>
          <a:xfrm>
            <a:off x="1583269" y="1484314"/>
            <a:ext cx="7297041" cy="4752999"/>
          </a:xfrm>
        </p:spPr>
        <p:txBody>
          <a:bodyPr/>
          <a:lstStyle>
            <a:lvl1pPr marL="0" indent="0">
              <a:buNone/>
              <a:defRPr sz="2200" b="1">
                <a:latin typeface="+mj-lt"/>
              </a:defRPr>
            </a:lvl1pPr>
            <a:lvl2pPr marL="0" indent="0">
              <a:buFontTx/>
              <a:buNone/>
              <a:defRPr sz="2200"/>
            </a:lvl2pPr>
            <a:lvl3pPr marL="361950" indent="-361950">
              <a:defRPr sz="2200"/>
            </a:lvl3pPr>
            <a:lvl4pPr marL="715963" indent="-354013">
              <a:defRPr sz="2200"/>
            </a:lvl4pPr>
            <a:lvl5pPr marL="1077913" indent="-361950">
              <a:defRPr/>
            </a:lvl5pPr>
            <a:lvl6pPr marL="0" indent="0">
              <a:buNone/>
              <a:defRPr sz="1800"/>
            </a:lvl6pPr>
            <a:lvl7pPr marL="180975" indent="-180975">
              <a:defRPr sz="1800"/>
            </a:lvl7pPr>
            <a:lvl8pPr marL="0" indent="0">
              <a:buNone/>
              <a:defRPr sz="1800"/>
            </a:lvl8pPr>
            <a:lvl9pPr marL="0" indent="0">
              <a:buNone/>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22"/>
          <p:cNvSpPr>
            <a:spLocks noGrp="1"/>
          </p:cNvSpPr>
          <p:nvPr>
            <p:ph type="body" sz="quarter" idx="14" hasCustomPrompt="1"/>
          </p:nvPr>
        </p:nvSpPr>
        <p:spPr>
          <a:xfrm>
            <a:off x="9752425" y="3321968"/>
            <a:ext cx="1867799" cy="2915345"/>
          </a:xfrm>
        </p:spPr>
        <p:txBody>
          <a:bodyPr/>
          <a:lstStyle>
            <a:lvl1pPr marL="0" indent="0">
              <a:lnSpc>
                <a:spcPct val="97000"/>
              </a:lnSpc>
              <a:spcAft>
                <a:spcPts val="300"/>
              </a:spcAft>
              <a:buNone/>
              <a:defRPr sz="900" spc="0">
                <a:solidFill>
                  <a:schemeClr val="accent1"/>
                </a:solidFill>
                <a:latin typeface="+mn-lt"/>
              </a:defRPr>
            </a:lvl1pPr>
            <a:lvl2pPr>
              <a:lnSpc>
                <a:spcPct val="97000"/>
              </a:lnSpc>
              <a:spcAft>
                <a:spcPts val="300"/>
              </a:spcAft>
              <a:defRPr sz="900" spc="0">
                <a:solidFill>
                  <a:schemeClr val="tx2"/>
                </a:solidFill>
              </a:defRPr>
            </a:lvl2pPr>
            <a:lvl3pPr marL="0" indent="0">
              <a:lnSpc>
                <a:spcPct val="97000"/>
              </a:lnSpc>
              <a:spcAft>
                <a:spcPts val="300"/>
              </a:spcAft>
              <a:buNone/>
              <a:defRPr sz="900" spc="0">
                <a:solidFill>
                  <a:schemeClr val="tx2"/>
                </a:solidFill>
              </a:defRPr>
            </a:lvl3pPr>
            <a:lvl4pPr marL="0" indent="0">
              <a:lnSpc>
                <a:spcPct val="97000"/>
              </a:lnSpc>
              <a:spcBef>
                <a:spcPts val="0"/>
              </a:spcBef>
              <a:spcAft>
                <a:spcPts val="300"/>
              </a:spcAft>
              <a:buNone/>
              <a:defRPr sz="900" spc="0">
                <a:solidFill>
                  <a:schemeClr val="tx2"/>
                </a:solidFill>
                <a:latin typeface="+mn-lt"/>
              </a:defRPr>
            </a:lvl4pPr>
            <a:lvl5pPr marL="0" indent="0">
              <a:lnSpc>
                <a:spcPct val="97000"/>
              </a:lnSpc>
              <a:spcAft>
                <a:spcPts val="300"/>
              </a:spcAft>
              <a:buNone/>
              <a:defRPr sz="900" spc="0">
                <a:solidFill>
                  <a:schemeClr val="tx2"/>
                </a:solidFill>
              </a:defRPr>
            </a:lvl5pPr>
            <a:lvl6pPr>
              <a:lnSpc>
                <a:spcPct val="97000"/>
              </a:lnSpc>
              <a:spcAft>
                <a:spcPts val="300"/>
              </a:spcAft>
              <a:defRPr sz="900" spc="0">
                <a:solidFill>
                  <a:schemeClr val="tx2"/>
                </a:solidFill>
                <a:latin typeface="+mn-lt"/>
              </a:defRPr>
            </a:lvl6pPr>
            <a:lvl7pPr>
              <a:lnSpc>
                <a:spcPct val="97000"/>
              </a:lnSpc>
              <a:spcAft>
                <a:spcPts val="300"/>
              </a:spcAft>
              <a:defRPr sz="900" spc="0">
                <a:solidFill>
                  <a:schemeClr val="tx2"/>
                </a:solidFill>
              </a:defRPr>
            </a:lvl7pPr>
            <a:lvl8pPr marL="0" indent="0">
              <a:lnSpc>
                <a:spcPct val="97000"/>
              </a:lnSpc>
              <a:spcAft>
                <a:spcPts val="300"/>
              </a:spcAft>
              <a:buNone/>
              <a:defRPr sz="900" spc="0">
                <a:solidFill>
                  <a:schemeClr val="tx2"/>
                </a:solidFill>
              </a:defRPr>
            </a:lvl8pPr>
            <a:lvl9pPr>
              <a:lnSpc>
                <a:spcPct val="97000"/>
              </a:lnSpc>
              <a:spcAft>
                <a:spcPts val="300"/>
              </a:spcAft>
              <a:defRPr sz="900" spc="0">
                <a:solidFill>
                  <a:schemeClr val="tx2"/>
                </a:solidFill>
              </a:defRPr>
            </a:lvl9pPr>
          </a:lstStyle>
          <a:p>
            <a:pPr lvl="0"/>
            <a:r>
              <a:rPr lang="en-US"/>
              <a:t>Pull-out Quote</a:t>
            </a:r>
            <a:endParaRPr lang="en-AU"/>
          </a:p>
        </p:txBody>
      </p:sp>
    </p:spTree>
    <p:extLst>
      <p:ext uri="{BB962C8B-B14F-4D97-AF65-F5344CB8AC3E}">
        <p14:creationId xmlns:p14="http://schemas.microsoft.com/office/powerpoint/2010/main" val="2095084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12" name="Rectangle 11"/>
          <p:cNvSpPr/>
          <p:nvPr userDrawn="1"/>
        </p:nvSpPr>
        <p:spPr>
          <a:xfrm>
            <a:off x="0" y="-1"/>
            <a:ext cx="12192000" cy="710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3" name="Title 1"/>
          <p:cNvSpPr>
            <a:spLocks noGrp="1"/>
          </p:cNvSpPr>
          <p:nvPr>
            <p:ph type="title"/>
          </p:nvPr>
        </p:nvSpPr>
        <p:spPr>
          <a:xfrm>
            <a:off x="1583499" y="1"/>
            <a:ext cx="9998901" cy="710125"/>
          </a:xfrm>
          <a:prstGeom prst="rect">
            <a:avLst/>
          </a:prstGeom>
        </p:spPr>
        <p:txBody>
          <a:bodyPr anchor="ctr" anchorCtr="0">
            <a:noAutofit/>
          </a:bodyPr>
          <a:lstStyle>
            <a:lvl1pPr algn="r">
              <a:defRPr sz="24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a:p>
        </p:txBody>
      </p:sp>
      <p:grpSp>
        <p:nvGrpSpPr>
          <p:cNvPr id="2" name="Group 1"/>
          <p:cNvGrpSpPr/>
          <p:nvPr userDrawn="1"/>
        </p:nvGrpSpPr>
        <p:grpSpPr>
          <a:xfrm>
            <a:off x="1008" y="-2"/>
            <a:ext cx="1342473" cy="1420251"/>
            <a:chOff x="755" y="-2"/>
            <a:chExt cx="1006855" cy="1420251"/>
          </a:xfrm>
        </p:grpSpPr>
        <p:sp>
          <p:nvSpPr>
            <p:cNvPr id="15" name="Isosceles Triangle 14"/>
            <p:cNvSpPr/>
            <p:nvPr userDrawn="1"/>
          </p:nvSpPr>
          <p:spPr>
            <a:xfrm flipV="1">
              <a:off x="755" y="0"/>
              <a:ext cx="671237" cy="71012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6" name="Isosceles Triangle 15"/>
            <p:cNvSpPr/>
            <p:nvPr userDrawn="1"/>
          </p:nvSpPr>
          <p:spPr>
            <a:xfrm flipV="1">
              <a:off x="336373" y="710124"/>
              <a:ext cx="671237" cy="710125"/>
            </a:xfrm>
            <a:prstGeom prst="triangle">
              <a:avLst/>
            </a:prstGeom>
            <a:solidFill>
              <a:srgbClr val="FEF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7" name="Isosceles Triangle 16"/>
            <p:cNvSpPr/>
            <p:nvPr userDrawn="1"/>
          </p:nvSpPr>
          <p:spPr>
            <a:xfrm rot="10800000" flipV="1">
              <a:off x="336372" y="-2"/>
              <a:ext cx="671237" cy="71012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grpSp>
      <p:sp>
        <p:nvSpPr>
          <p:cNvPr id="18" name="Slide Number Placeholder 5"/>
          <p:cNvSpPr>
            <a:spLocks noGrp="1"/>
          </p:cNvSpPr>
          <p:nvPr userDrawn="1">
            <p:ph type="sldNum" sz="quarter" idx="12"/>
          </p:nvPr>
        </p:nvSpPr>
        <p:spPr>
          <a:xfrm>
            <a:off x="8737600" y="6356349"/>
            <a:ext cx="2844800" cy="365125"/>
          </a:xfrm>
          <a:prstGeom prst="rect">
            <a:avLst/>
          </a:prstGeom>
        </p:spPr>
        <p:txBody>
          <a:bodyPr/>
          <a:lstStyle>
            <a:lvl1pPr>
              <a:defRPr>
                <a:latin typeface="Arial" panose="020B0604020202020204" pitchFamily="34" charset="0"/>
                <a:cs typeface="Arial" panose="020B0604020202020204" pitchFamily="34" charset="0"/>
              </a:defRPr>
            </a:lvl1pPr>
          </a:lstStyle>
          <a:p>
            <a:fld id="{7F601525-E5AC-46A5-B428-4CA4F4FED46C}" type="slidenum">
              <a:rPr lang="en-AU" smtClean="0"/>
              <a:pPr/>
              <a:t>‹#›</a:t>
            </a:fld>
            <a:endParaRPr lang="en-AU"/>
          </a:p>
        </p:txBody>
      </p:sp>
      <p:sp>
        <p:nvSpPr>
          <p:cNvPr id="19" name="Slide Number Placeholder 5"/>
          <p:cNvSpPr txBox="1">
            <a:spLocks/>
          </p:cNvSpPr>
          <p:nvPr userDrawn="1"/>
        </p:nvSpPr>
        <p:spPr>
          <a:xfrm>
            <a:off x="8723808" y="6376244"/>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601525-E5AC-46A5-B428-4CA4F4FED46C}" type="slidenum">
              <a:rPr lang="en-AU" sz="1200" smtClean="0"/>
              <a:pPr/>
              <a:t>‹#›</a:t>
            </a:fld>
            <a:endParaRPr lang="en-AU" sz="1200"/>
          </a:p>
        </p:txBody>
      </p:sp>
      <p:sp>
        <p:nvSpPr>
          <p:cNvPr id="20" name="Text Placeholder 2"/>
          <p:cNvSpPr>
            <a:spLocks noGrp="1"/>
          </p:cNvSpPr>
          <p:nvPr>
            <p:ph type="body" idx="1"/>
          </p:nvPr>
        </p:nvSpPr>
        <p:spPr>
          <a:xfrm>
            <a:off x="609600" y="1535113"/>
            <a:ext cx="5386917" cy="885775"/>
          </a:xfrm>
          <a:prstGeom prst="rect">
            <a:avLst/>
          </a:prstGeom>
        </p:spPr>
        <p:txBody>
          <a:bodyPr anchor="b">
            <a:noAutofit/>
          </a:bodyPr>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11"/>
          <p:cNvSpPr>
            <a:spLocks noGrp="1"/>
          </p:cNvSpPr>
          <p:nvPr>
            <p:ph sz="quarter" idx="13" hasCustomPrompt="1"/>
          </p:nvPr>
        </p:nvSpPr>
        <p:spPr>
          <a:xfrm>
            <a:off x="609600" y="2420888"/>
            <a:ext cx="5376597" cy="3744416"/>
          </a:xfrm>
        </p:spPr>
        <p:txBody>
          <a:bodyPr/>
          <a:lstStyle>
            <a:lvl1pPr marL="0" indent="0">
              <a:buNone/>
              <a:defRPr sz="2200" b="1">
                <a:latin typeface="+mj-lt"/>
              </a:defRPr>
            </a:lvl1pPr>
            <a:lvl2pPr marL="0" indent="0">
              <a:buFontTx/>
              <a:buNone/>
              <a:defRPr sz="2000"/>
            </a:lvl2pPr>
            <a:lvl3pPr marL="361950" indent="-361950">
              <a:defRPr sz="2000"/>
            </a:lvl3pPr>
            <a:lvl4pPr marL="715963" indent="-354013">
              <a:defRPr sz="2000"/>
            </a:lvl4pPr>
            <a:lvl5pPr marL="1077913" indent="-361950">
              <a:defRPr sz="2000"/>
            </a:lvl5pPr>
            <a:lvl6pPr marL="0" indent="0">
              <a:buNone/>
              <a:defRPr sz="1800"/>
            </a:lvl6pPr>
            <a:lvl7pPr marL="180975" indent="-180975">
              <a:defRPr sz="1800"/>
            </a:lvl7pPr>
            <a:lvl8pPr marL="0" indent="0">
              <a:buNone/>
              <a:defRPr sz="1800"/>
            </a:lvl8pPr>
            <a:lvl9pPr marL="0" indent="0">
              <a:buNone/>
              <a:defRPr sz="1600"/>
            </a:lvl9pPr>
          </a:lstStyle>
          <a:p>
            <a:pPr lvl="1"/>
            <a:r>
              <a:rPr lang="en-US"/>
              <a:t>Second level</a:t>
            </a:r>
          </a:p>
          <a:p>
            <a:pPr lvl="2"/>
            <a:r>
              <a:rPr lang="en-US"/>
              <a:t>Third level</a:t>
            </a:r>
          </a:p>
          <a:p>
            <a:pPr lvl="3"/>
            <a:r>
              <a:rPr lang="en-US"/>
              <a:t>Fourth level</a:t>
            </a:r>
          </a:p>
          <a:p>
            <a:pPr lvl="4"/>
            <a:r>
              <a:rPr lang="en-US"/>
              <a:t>Fifth level</a:t>
            </a:r>
          </a:p>
          <a:p>
            <a:pPr lvl="5"/>
            <a:r>
              <a:rPr lang="en-AU"/>
              <a:t>Level Six</a:t>
            </a:r>
          </a:p>
          <a:p>
            <a:pPr lvl="6"/>
            <a:r>
              <a:rPr lang="en-AU"/>
              <a:t>Level Seven</a:t>
            </a:r>
          </a:p>
          <a:p>
            <a:pPr lvl="7"/>
            <a:r>
              <a:rPr lang="en-AU"/>
              <a:t>Level Eight</a:t>
            </a:r>
          </a:p>
          <a:p>
            <a:pPr lvl="8"/>
            <a:r>
              <a:rPr lang="en-AU"/>
              <a:t>Level Nine</a:t>
            </a:r>
          </a:p>
        </p:txBody>
      </p:sp>
      <p:sp>
        <p:nvSpPr>
          <p:cNvPr id="22" name="Text Placeholder 2"/>
          <p:cNvSpPr>
            <a:spLocks noGrp="1"/>
          </p:cNvSpPr>
          <p:nvPr>
            <p:ph type="body" idx="14"/>
          </p:nvPr>
        </p:nvSpPr>
        <p:spPr>
          <a:xfrm>
            <a:off x="6242182" y="1535113"/>
            <a:ext cx="5386917" cy="885775"/>
          </a:xfrm>
          <a:prstGeom prst="rect">
            <a:avLst/>
          </a:prstGeom>
        </p:spPr>
        <p:txBody>
          <a:bodyPr anchor="b">
            <a:noAutofit/>
          </a:bodyPr>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11"/>
          <p:cNvSpPr>
            <a:spLocks noGrp="1"/>
          </p:cNvSpPr>
          <p:nvPr>
            <p:ph sz="quarter" idx="15" hasCustomPrompt="1"/>
          </p:nvPr>
        </p:nvSpPr>
        <p:spPr>
          <a:xfrm>
            <a:off x="6242182" y="2420888"/>
            <a:ext cx="5376597" cy="3744416"/>
          </a:xfrm>
        </p:spPr>
        <p:txBody>
          <a:bodyPr/>
          <a:lstStyle>
            <a:lvl1pPr marL="0" indent="0">
              <a:buNone/>
              <a:defRPr sz="2200" b="1">
                <a:latin typeface="+mj-lt"/>
              </a:defRPr>
            </a:lvl1pPr>
            <a:lvl2pPr marL="0" indent="0">
              <a:buFontTx/>
              <a:buNone/>
              <a:defRPr sz="2000"/>
            </a:lvl2pPr>
            <a:lvl3pPr marL="361950" indent="-361950">
              <a:defRPr sz="2000"/>
            </a:lvl3pPr>
            <a:lvl4pPr marL="715963" indent="-354013">
              <a:defRPr sz="2000"/>
            </a:lvl4pPr>
            <a:lvl5pPr marL="1077913" indent="-361950">
              <a:defRPr sz="2000"/>
            </a:lvl5pPr>
            <a:lvl6pPr marL="0" indent="0">
              <a:buNone/>
              <a:defRPr sz="1800"/>
            </a:lvl6pPr>
            <a:lvl7pPr marL="180975" indent="-180975">
              <a:defRPr sz="1800"/>
            </a:lvl7pPr>
            <a:lvl8pPr marL="0" indent="0">
              <a:buNone/>
              <a:defRPr sz="1800"/>
            </a:lvl8pPr>
            <a:lvl9pPr marL="0" indent="0">
              <a:buNone/>
              <a:defRPr sz="1600"/>
            </a:lvl9pPr>
          </a:lstStyle>
          <a:p>
            <a:pPr lvl="1"/>
            <a:r>
              <a:rPr lang="en-US"/>
              <a:t>Second level</a:t>
            </a:r>
          </a:p>
          <a:p>
            <a:pPr lvl="2"/>
            <a:r>
              <a:rPr lang="en-US"/>
              <a:t>Third level</a:t>
            </a:r>
          </a:p>
          <a:p>
            <a:pPr lvl="3"/>
            <a:r>
              <a:rPr lang="en-US"/>
              <a:t>Fourth level</a:t>
            </a:r>
          </a:p>
          <a:p>
            <a:pPr lvl="4"/>
            <a:r>
              <a:rPr lang="en-US"/>
              <a:t>Fifth level</a:t>
            </a:r>
          </a:p>
          <a:p>
            <a:pPr lvl="5"/>
            <a:r>
              <a:rPr lang="en-AU"/>
              <a:t>Level Six</a:t>
            </a:r>
          </a:p>
          <a:p>
            <a:pPr lvl="6"/>
            <a:r>
              <a:rPr lang="en-AU"/>
              <a:t>Level Seven</a:t>
            </a:r>
          </a:p>
          <a:p>
            <a:pPr lvl="7"/>
            <a:r>
              <a:rPr lang="en-AU"/>
              <a:t>Level Eight</a:t>
            </a:r>
          </a:p>
          <a:p>
            <a:pPr lvl="8"/>
            <a:r>
              <a:rPr lang="en-AU"/>
              <a:t>Level Nine</a:t>
            </a:r>
          </a:p>
        </p:txBody>
      </p:sp>
    </p:spTree>
    <p:extLst>
      <p:ext uri="{BB962C8B-B14F-4D97-AF65-F5344CB8AC3E}">
        <p14:creationId xmlns:p14="http://schemas.microsoft.com/office/powerpoint/2010/main" val="275724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Image and Content">
    <p:spTree>
      <p:nvGrpSpPr>
        <p:cNvPr id="1" name=""/>
        <p:cNvGrpSpPr/>
        <p:nvPr/>
      </p:nvGrpSpPr>
      <p:grpSpPr>
        <a:xfrm>
          <a:off x="0" y="0"/>
          <a:ext cx="0" cy="0"/>
          <a:chOff x="0" y="0"/>
          <a:chExt cx="0" cy="0"/>
        </a:xfrm>
      </p:grpSpPr>
      <p:sp>
        <p:nvSpPr>
          <p:cNvPr id="9" name="Rectangle 8"/>
          <p:cNvSpPr/>
          <p:nvPr userDrawn="1"/>
        </p:nvSpPr>
        <p:spPr>
          <a:xfrm>
            <a:off x="0" y="-1"/>
            <a:ext cx="12192000" cy="710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0" name="Title 1"/>
          <p:cNvSpPr>
            <a:spLocks noGrp="1"/>
          </p:cNvSpPr>
          <p:nvPr>
            <p:ph type="title"/>
          </p:nvPr>
        </p:nvSpPr>
        <p:spPr>
          <a:xfrm>
            <a:off x="1583499" y="1"/>
            <a:ext cx="9998901" cy="710125"/>
          </a:xfrm>
          <a:prstGeom prst="rect">
            <a:avLst/>
          </a:prstGeom>
        </p:spPr>
        <p:txBody>
          <a:bodyPr anchor="ctr" anchorCtr="0">
            <a:noAutofit/>
          </a:bodyPr>
          <a:lstStyle>
            <a:lvl1pPr algn="r">
              <a:defRPr sz="24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a:p>
        </p:txBody>
      </p:sp>
      <p:sp>
        <p:nvSpPr>
          <p:cNvPr id="18" name="Slide Number Placeholder 5"/>
          <p:cNvSpPr txBox="1">
            <a:spLocks/>
          </p:cNvSpPr>
          <p:nvPr userDrawn="1"/>
        </p:nvSpPr>
        <p:spPr>
          <a:xfrm>
            <a:off x="8737600" y="6356349"/>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601525-E5AC-46A5-B428-4CA4F4FED46C}" type="slidenum">
              <a:rPr lang="en-AU" sz="1200" smtClean="0"/>
              <a:pPr/>
              <a:t>‹#›</a:t>
            </a:fld>
            <a:endParaRPr lang="en-AU" sz="1200"/>
          </a:p>
        </p:txBody>
      </p:sp>
      <p:sp>
        <p:nvSpPr>
          <p:cNvPr id="16" name="Content Placeholder 11"/>
          <p:cNvSpPr>
            <a:spLocks noGrp="1"/>
          </p:cNvSpPr>
          <p:nvPr>
            <p:ph sz="quarter" idx="13"/>
          </p:nvPr>
        </p:nvSpPr>
        <p:spPr>
          <a:xfrm>
            <a:off x="1570357" y="2852937"/>
            <a:ext cx="10045700" cy="3391857"/>
          </a:xfrm>
        </p:spPr>
        <p:txBody>
          <a:bodyPr/>
          <a:lstStyle>
            <a:lvl1pPr marL="0" indent="0">
              <a:buNone/>
              <a:defRPr sz="2200" b="1">
                <a:latin typeface="+mj-lt"/>
              </a:defRPr>
            </a:lvl1pPr>
            <a:lvl2pPr marL="0" indent="0">
              <a:buFontTx/>
              <a:buNone/>
              <a:defRPr sz="2200"/>
            </a:lvl2pPr>
            <a:lvl3pPr marL="361950" indent="-361950">
              <a:defRPr sz="2200"/>
            </a:lvl3pPr>
            <a:lvl4pPr marL="715963" indent="-354013">
              <a:defRPr sz="2200"/>
            </a:lvl4pPr>
            <a:lvl5pPr marL="1077913" indent="-361950">
              <a:defRPr/>
            </a:lvl5pPr>
            <a:lvl6pPr marL="0" indent="0">
              <a:buNone/>
              <a:defRPr sz="1800"/>
            </a:lvl6pPr>
            <a:lvl7pPr marL="180975" indent="-180975">
              <a:defRPr sz="1800"/>
            </a:lvl7pPr>
            <a:lvl8pPr marL="0" indent="0">
              <a:buNone/>
              <a:defRPr sz="1800"/>
            </a:lvl8pPr>
            <a:lvl9pPr marL="0" indent="0">
              <a:buNone/>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399542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6.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1AA5E5-4A2F-4BF0-BD24-3D5392D61631}" type="datetimeFigureOut">
              <a:rPr lang="en-AU" smtClean="0"/>
              <a:t>11/08/2020</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84786E-3355-4319-A349-5A0CCF522B01}" type="slidenum">
              <a:rPr lang="en-AU" smtClean="0"/>
              <a:t>‹#›</a:t>
            </a:fld>
            <a:endParaRPr lang="en-AU"/>
          </a:p>
        </p:txBody>
      </p:sp>
    </p:spTree>
    <p:extLst>
      <p:ext uri="{BB962C8B-B14F-4D97-AF65-F5344CB8AC3E}">
        <p14:creationId xmlns:p14="http://schemas.microsoft.com/office/powerpoint/2010/main" val="4056899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C16FF5-A8B0-43B1-9C51-65DBA0C168D7}"/>
              </a:ext>
            </a:extLst>
          </p:cNvPr>
          <p:cNvSpPr>
            <a:spLocks noGrp="1"/>
          </p:cNvSpPr>
          <p:nvPr>
            <p:ph type="title"/>
          </p:nvPr>
        </p:nvSpPr>
        <p:spPr>
          <a:xfrm>
            <a:off x="360000" y="360002"/>
            <a:ext cx="11469600" cy="981071"/>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35A4547-8355-475B-B4EA-D0B6773DB35D}"/>
              </a:ext>
            </a:extLst>
          </p:cNvPr>
          <p:cNvSpPr>
            <a:spLocks noGrp="1"/>
          </p:cNvSpPr>
          <p:nvPr>
            <p:ph type="body" idx="1"/>
          </p:nvPr>
        </p:nvSpPr>
        <p:spPr>
          <a:xfrm>
            <a:off x="360000" y="1440000"/>
            <a:ext cx="11469600" cy="4392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Slide Number Placeholder 4">
            <a:extLst>
              <a:ext uri="{FF2B5EF4-FFF2-40B4-BE49-F238E27FC236}">
                <a16:creationId xmlns:a16="http://schemas.microsoft.com/office/drawing/2014/main" id="{C11B0842-C7F1-4D81-B8D0-BD7B5BF976F7}"/>
              </a:ext>
            </a:extLst>
          </p:cNvPr>
          <p:cNvSpPr>
            <a:spLocks noGrp="1"/>
          </p:cNvSpPr>
          <p:nvPr>
            <p:ph type="sldNum" sz="quarter" idx="4"/>
          </p:nvPr>
        </p:nvSpPr>
        <p:spPr>
          <a:xfrm>
            <a:off x="8867775" y="6047888"/>
            <a:ext cx="1857375" cy="365125"/>
          </a:xfrm>
          <a:prstGeom prst="rect">
            <a:avLst/>
          </a:prstGeom>
        </p:spPr>
        <p:txBody>
          <a:bodyPr vert="horz" lIns="0" tIns="0" rIns="0" bIns="0" rtlCol="0" anchor="b" anchorCtr="0"/>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9A6A35F-AEE9-42CE-9B2D-5115E649AC8D}" type="slidenum">
              <a:rPr lang="en-AU" smtClean="0"/>
              <a:pPr/>
              <a:t>‹#›</a:t>
            </a:fld>
            <a:endParaRPr lang="en-AU"/>
          </a:p>
        </p:txBody>
      </p:sp>
    </p:spTree>
    <p:extLst>
      <p:ext uri="{BB962C8B-B14F-4D97-AF65-F5344CB8AC3E}">
        <p14:creationId xmlns:p14="http://schemas.microsoft.com/office/powerpoint/2010/main" val="409287564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hf hdr="0" ftr="0" dt="0"/>
  <p:txStyles>
    <p:titleStyle>
      <a:lvl1pPr algn="l" defTabSz="914309"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578" indent="-228578" algn="l" defTabSz="914309" rtl="0" eaLnBrk="1" latinLnBrk="0" hangingPunct="1">
        <a:lnSpc>
          <a:spcPct val="90000"/>
        </a:lnSpc>
        <a:spcBef>
          <a:spcPts val="1000"/>
        </a:spcBef>
        <a:buFont typeface="Arial" panose="020B0604020202020204" pitchFamily="34" charset="0"/>
        <a:buChar char="•"/>
        <a:defRPr sz="2800" kern="1200">
          <a:solidFill>
            <a:srgbClr val="808080"/>
          </a:solidFill>
          <a:latin typeface="Arial" panose="020B0604020202020204" pitchFamily="34" charset="0"/>
          <a:ea typeface="+mn-ea"/>
          <a:cs typeface="Arial" panose="020B0604020202020204" pitchFamily="34" charset="0"/>
        </a:defRPr>
      </a:lvl1pPr>
      <a:lvl2pPr marL="685734" indent="-228578" algn="l" defTabSz="914309" rtl="0" eaLnBrk="1" latinLnBrk="0" hangingPunct="1">
        <a:lnSpc>
          <a:spcPct val="90000"/>
        </a:lnSpc>
        <a:spcBef>
          <a:spcPts val="500"/>
        </a:spcBef>
        <a:buFont typeface="Arial" panose="020B0604020202020204" pitchFamily="34" charset="0"/>
        <a:buChar char="•"/>
        <a:defRPr sz="2400" kern="1200">
          <a:solidFill>
            <a:srgbClr val="808080"/>
          </a:solidFill>
          <a:latin typeface="Arial" panose="020B0604020202020204" pitchFamily="34" charset="0"/>
          <a:ea typeface="+mn-ea"/>
          <a:cs typeface="Arial" panose="020B0604020202020204" pitchFamily="34" charset="0"/>
        </a:defRPr>
      </a:lvl2pPr>
      <a:lvl3pPr marL="1142886" indent="-228578" algn="l" defTabSz="914309" rtl="0" eaLnBrk="1" latinLnBrk="0" hangingPunct="1">
        <a:lnSpc>
          <a:spcPct val="90000"/>
        </a:lnSpc>
        <a:spcBef>
          <a:spcPts val="500"/>
        </a:spcBef>
        <a:buFont typeface="Arial" panose="020B0604020202020204" pitchFamily="34" charset="0"/>
        <a:buChar char="•"/>
        <a:defRPr sz="2000" kern="1200">
          <a:solidFill>
            <a:srgbClr val="808080"/>
          </a:solidFill>
          <a:latin typeface="Arial" panose="020B0604020202020204" pitchFamily="34" charset="0"/>
          <a:ea typeface="+mn-ea"/>
          <a:cs typeface="Arial" panose="020B0604020202020204" pitchFamily="34" charset="0"/>
        </a:defRPr>
      </a:lvl3pPr>
      <a:lvl4pPr marL="1600040" indent="-228578" algn="l" defTabSz="914309" rtl="0" eaLnBrk="1" latinLnBrk="0" hangingPunct="1">
        <a:lnSpc>
          <a:spcPct val="90000"/>
        </a:lnSpc>
        <a:spcBef>
          <a:spcPts val="500"/>
        </a:spcBef>
        <a:buFont typeface="Arial" panose="020B0604020202020204" pitchFamily="34" charset="0"/>
        <a:buChar char="•"/>
        <a:defRPr sz="1800" kern="1200">
          <a:solidFill>
            <a:srgbClr val="808080"/>
          </a:solidFill>
          <a:latin typeface="Arial" panose="020B0604020202020204" pitchFamily="34" charset="0"/>
          <a:ea typeface="+mn-ea"/>
          <a:cs typeface="Arial" panose="020B0604020202020204" pitchFamily="34" charset="0"/>
        </a:defRPr>
      </a:lvl4pPr>
      <a:lvl5pPr marL="2057195" indent="-228578" algn="l" defTabSz="914309" rtl="0" eaLnBrk="1" latinLnBrk="0" hangingPunct="1">
        <a:lnSpc>
          <a:spcPct val="90000"/>
        </a:lnSpc>
        <a:spcBef>
          <a:spcPts val="500"/>
        </a:spcBef>
        <a:buFont typeface="Arial" panose="020B0604020202020204" pitchFamily="34" charset="0"/>
        <a:buChar char="•"/>
        <a:defRPr sz="1800" kern="1200">
          <a:solidFill>
            <a:srgbClr val="808080"/>
          </a:solidFill>
          <a:latin typeface="Arial" panose="020B0604020202020204" pitchFamily="34" charset="0"/>
          <a:ea typeface="+mn-ea"/>
          <a:cs typeface="Arial" panose="020B0604020202020204" pitchFamily="34" charset="0"/>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5"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4"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4"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5"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lare.brownridge@delwp.vic.gov.a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www.marineandcoasts.vic.gov.au/coastal-programs/port-phillip-bay-coastal-hazard-assessment"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59.jpeg"/></Relationships>
</file>

<file path=ppt/slides/_rels/slide26.xml.rels><?xml version="1.0" encoding="UTF-8" standalone="yes"?>
<Relationships xmlns="http://schemas.openxmlformats.org/package/2006/relationships"><Relationship Id="rId3" Type="http://schemas.openxmlformats.org/officeDocument/2006/relationships/hyperlink" Target="mailto:climate.science@delwp.vic.gov.au"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hyperlink" Target="https://www.climatechangeinaustralia.gov.au/en/climate-projections/future-climate/victorian-climate-projections-2019/vcp19-accessing-dataset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mailto:climate.science@delwp.vic.gov.au"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www.climatechange.vic.gov.au/vcp19"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hyperlink" Target="mailto:climate.science@delwp.vic.gov.au"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3.svg"/><Relationship Id="rId18" Type="http://schemas.openxmlformats.org/officeDocument/2006/relationships/hyperlink" Target="https://water.vic.gov.au/__data/assets/pdf_file/0014/52331/Guidelines-for-Assessing-the-Impact-of-Climate-Change-on-Water-Availability-in-Victoria.pdf" TargetMode="External"/><Relationship Id="rId3" Type="http://schemas.openxmlformats.org/officeDocument/2006/relationships/hyperlink" Target="https://www.climatechange.vic.gov.au/__data/assets/pdf_file/0027/419148/CCC-Lit-Review-Guide-for-Policymakers.pdf" TargetMode="External"/><Relationship Id="rId21" Type="http://schemas.openxmlformats.org/officeDocument/2006/relationships/hyperlink" Target="mailto:climate.science@delwp.vic.gov.au" TargetMode="External"/><Relationship Id="rId7" Type="http://schemas.openxmlformats.org/officeDocument/2006/relationships/hyperlink" Target="https://www.climatechange.vic.gov.au/__data/assets/pdf_file/0016/435121/Vic-Climate-Projections-2019-Technical-Report_20200218.pdf" TargetMode="External"/><Relationship Id="rId12" Type="http://schemas.openxmlformats.org/officeDocument/2006/relationships/image" Target="../media/image22.png"/><Relationship Id="rId17" Type="http://schemas.openxmlformats.org/officeDocument/2006/relationships/image" Target="../media/image27.svg"/><Relationship Id="rId2" Type="http://schemas.openxmlformats.org/officeDocument/2006/relationships/notesSlide" Target="../notesSlides/notesSlide4.xml"/><Relationship Id="rId16" Type="http://schemas.openxmlformats.org/officeDocument/2006/relationships/image" Target="../media/image26.png"/><Relationship Id="rId20" Type="http://schemas.openxmlformats.org/officeDocument/2006/relationships/hyperlink" Target="http://arr.ga.gov.au/arr-guideline" TargetMode="External"/><Relationship Id="rId1" Type="http://schemas.openxmlformats.org/officeDocument/2006/relationships/slideLayout" Target="../slideLayouts/slideLayout6.xml"/><Relationship Id="rId6" Type="http://schemas.openxmlformats.org/officeDocument/2006/relationships/image" Target="../media/image19.jpeg"/><Relationship Id="rId11" Type="http://schemas.openxmlformats.org/officeDocument/2006/relationships/hyperlink" Target="https://www.climatechangeinaustralia.gov.au/en/climate-projections/future-climate/victorian-climate-projections-2019/vcp19-guidance/" TargetMode="External"/><Relationship Id="rId5" Type="http://schemas.openxmlformats.org/officeDocument/2006/relationships/hyperlink" Target="https://www.climatechange.vic.gov.au/adapting-to-climate-change-impacts/victorian-climate-projections-2019" TargetMode="External"/><Relationship Id="rId15" Type="http://schemas.openxmlformats.org/officeDocument/2006/relationships/image" Target="../media/image25.svg"/><Relationship Id="rId10" Type="http://schemas.openxmlformats.org/officeDocument/2006/relationships/image" Target="../media/image21.jpeg"/><Relationship Id="rId19" Type="http://schemas.openxmlformats.org/officeDocument/2006/relationships/hyperlink" Target="https://www.water.vic.gov.au/climate-change/climate-and-water-resources-research/the-victorian-water-and-climate-initiative" TargetMode="External"/><Relationship Id="rId4" Type="http://schemas.openxmlformats.org/officeDocument/2006/relationships/image" Target="../media/image18.jpeg"/><Relationship Id="rId9" Type="http://schemas.openxmlformats.org/officeDocument/2006/relationships/hyperlink" Target="https://www.climatechange.vic.gov.au/__data/assets/pdf_file/0029/442964/Victorias-Climate-Science-Report-2019.pdf" TargetMode="External"/><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jpe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66160" y="40641"/>
            <a:ext cx="8381816" cy="1511997"/>
          </a:xfrm>
          <a:prstGeom prst="rect">
            <a:avLst/>
          </a:prstGeom>
        </p:spPr>
        <p:txBody>
          <a:bodyPr anchor="ctr" anchorCtr="0">
            <a:noAutofit/>
          </a:bodyPr>
          <a:lstStyle>
            <a:lvl1pPr algn="r" defTabSz="914400" rtl="0" eaLnBrk="1" latinLnBrk="0" hangingPunct="1">
              <a:lnSpc>
                <a:spcPts val="3200"/>
              </a:lnSpc>
              <a:spcBef>
                <a:spcPct val="0"/>
              </a:spcBef>
              <a:buNone/>
              <a:defRPr sz="3200" kern="1200">
                <a:solidFill>
                  <a:schemeClr val="bg1"/>
                </a:solidFill>
                <a:latin typeface="Arial" panose="020B0604020202020204" pitchFamily="34" charset="0"/>
                <a:ea typeface="+mj-ea"/>
                <a:cs typeface="Arial" panose="020B0604020202020204" pitchFamily="34" charset="0"/>
              </a:defRPr>
            </a:lvl1pPr>
          </a:lstStyle>
          <a:p>
            <a:r>
              <a:rPr lang="en-US" sz="4000"/>
              <a:t>Victorian Climate Projections 2019</a:t>
            </a:r>
          </a:p>
          <a:p>
            <a:r>
              <a:rPr lang="en-US"/>
              <a:t>Findings and tips for interpreting</a:t>
            </a:r>
            <a:endParaRPr lang="en-AU"/>
          </a:p>
        </p:txBody>
      </p:sp>
      <p:sp>
        <p:nvSpPr>
          <p:cNvPr id="5" name="Subtitle 2"/>
          <p:cNvSpPr txBox="1">
            <a:spLocks/>
          </p:cNvSpPr>
          <p:nvPr/>
        </p:nvSpPr>
        <p:spPr>
          <a:xfrm>
            <a:off x="5136416" y="2500000"/>
            <a:ext cx="6588224" cy="2988248"/>
          </a:xfrm>
          <a:prstGeom prst="rect">
            <a:avLst/>
          </a:prstGeom>
        </p:spPr>
        <p:txBody>
          <a:bodyPr anchor="ctr" anchorCtr="0">
            <a:normAutofit/>
          </a:bodyPr>
          <a:lstStyle>
            <a:lvl1pPr marL="0" indent="0" algn="l" defTabSz="914400" rtl="0" eaLnBrk="1" latinLnBrk="0" hangingPunct="1">
              <a:lnSpc>
                <a:spcPts val="2000"/>
              </a:lnSpc>
              <a:spcBef>
                <a:spcPct val="20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2800" dirty="0"/>
              <a:t>Clare Brownridge</a:t>
            </a:r>
          </a:p>
          <a:p>
            <a:pPr algn="r"/>
            <a:r>
              <a:rPr lang="en-AU" sz="2800" dirty="0"/>
              <a:t>Climate Change Policy, DELWP</a:t>
            </a:r>
          </a:p>
          <a:p>
            <a:pPr algn="r"/>
            <a:r>
              <a:rPr lang="en-AU" sz="2800" dirty="0">
                <a:hlinkClick r:id="rId3">
                  <a:extLst>
                    <a:ext uri="{A12FA001-AC4F-418D-AE19-62706E023703}">
                      <ahyp:hlinkClr xmlns:ahyp="http://schemas.microsoft.com/office/drawing/2018/hyperlinkcolor" val="tx"/>
                    </a:ext>
                  </a:extLst>
                </a:hlinkClick>
              </a:rPr>
              <a:t>clare.brownridge@delwp.vic.gov.au</a:t>
            </a:r>
            <a:endParaRPr lang="en-AU" sz="2800" dirty="0"/>
          </a:p>
          <a:p>
            <a:pPr algn="r"/>
            <a:endParaRPr lang="en-AU" sz="2800" dirty="0"/>
          </a:p>
          <a:p>
            <a:pPr algn="r"/>
            <a:r>
              <a:rPr lang="en-AU" sz="2800" dirty="0"/>
              <a:t>Vanessa Round</a:t>
            </a:r>
          </a:p>
          <a:p>
            <a:pPr algn="r"/>
            <a:r>
              <a:rPr lang="en-AU" sz="2800" dirty="0"/>
              <a:t>Climate Science Centre, CSIRO</a:t>
            </a:r>
          </a:p>
        </p:txBody>
      </p:sp>
    </p:spTree>
    <p:extLst>
      <p:ext uri="{BB962C8B-B14F-4D97-AF65-F5344CB8AC3E}">
        <p14:creationId xmlns:p14="http://schemas.microsoft.com/office/powerpoint/2010/main" val="3727256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74B30-C193-4ACD-9DEA-AE3608E9EE55}"/>
              </a:ext>
            </a:extLst>
          </p:cNvPr>
          <p:cNvSpPr>
            <a:spLocks noGrp="1"/>
          </p:cNvSpPr>
          <p:nvPr>
            <p:ph type="title"/>
          </p:nvPr>
        </p:nvSpPr>
        <p:spPr/>
        <p:txBody>
          <a:bodyPr/>
          <a:lstStyle/>
          <a:p>
            <a:r>
              <a:rPr lang="en-AU"/>
              <a:t>Climate baseline and dealing with natural variability</a:t>
            </a:r>
          </a:p>
        </p:txBody>
      </p:sp>
      <p:sp>
        <p:nvSpPr>
          <p:cNvPr id="3" name="Content Placeholder 2">
            <a:extLst>
              <a:ext uri="{FF2B5EF4-FFF2-40B4-BE49-F238E27FC236}">
                <a16:creationId xmlns:a16="http://schemas.microsoft.com/office/drawing/2014/main" id="{F10741DC-7A9B-449C-AC9A-10E82162C5D3}"/>
              </a:ext>
            </a:extLst>
          </p:cNvPr>
          <p:cNvSpPr>
            <a:spLocks noGrp="1"/>
          </p:cNvSpPr>
          <p:nvPr>
            <p:ph sz="quarter" idx="13"/>
          </p:nvPr>
        </p:nvSpPr>
        <p:spPr>
          <a:xfrm>
            <a:off x="411617" y="1385174"/>
            <a:ext cx="3780303" cy="5040559"/>
          </a:xfrm>
        </p:spPr>
        <p:txBody>
          <a:bodyPr>
            <a:normAutofit/>
          </a:bodyPr>
          <a:lstStyle/>
          <a:p>
            <a:r>
              <a:rPr lang="en-AU" sz="2800" dirty="0"/>
              <a:t>Dealing with natural variability:</a:t>
            </a:r>
          </a:p>
          <a:p>
            <a:r>
              <a:rPr lang="en-AU" sz="2800" b="0" dirty="0"/>
              <a:t>- VCP19 often uses 20-year averages</a:t>
            </a:r>
          </a:p>
          <a:p>
            <a:endParaRPr lang="en-AU" sz="2800" b="0" dirty="0"/>
          </a:p>
          <a:p>
            <a:r>
              <a:rPr lang="en-AU" sz="2800" b="0" dirty="0" err="1"/>
              <a:t>Eg.</a:t>
            </a:r>
            <a:r>
              <a:rPr lang="en-AU" sz="2800" b="0" dirty="0"/>
              <a:t> ‘2070s’ = average for 2060-2079</a:t>
            </a:r>
          </a:p>
          <a:p>
            <a:endParaRPr lang="en-AU" sz="2800" b="0" dirty="0"/>
          </a:p>
          <a:p>
            <a:pPr marL="457200" indent="-457200">
              <a:buFont typeface="Arial" panose="020B0604020202020204" pitchFamily="34" charset="0"/>
              <a:buChar char="•"/>
            </a:pPr>
            <a:r>
              <a:rPr lang="en-AU" sz="2800" b="0" dirty="0"/>
              <a:t>1986-2005 baseline</a:t>
            </a:r>
          </a:p>
          <a:p>
            <a:endParaRPr lang="en-AU" sz="2800" b="0" dirty="0"/>
          </a:p>
        </p:txBody>
      </p:sp>
      <p:pic>
        <p:nvPicPr>
          <p:cNvPr id="1026" name="Picture 2">
            <a:extLst>
              <a:ext uri="{FF2B5EF4-FFF2-40B4-BE49-F238E27FC236}">
                <a16:creationId xmlns:a16="http://schemas.microsoft.com/office/drawing/2014/main" id="{4E959B04-DE9B-47D3-886E-11DDAD6BCAB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67032" y="875246"/>
            <a:ext cx="8823548" cy="5107508"/>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F41A4DEF-49A3-4964-BB77-995700C06569}"/>
              </a:ext>
            </a:extLst>
          </p:cNvPr>
          <p:cNvSpPr/>
          <p:nvPr/>
        </p:nvSpPr>
        <p:spPr>
          <a:xfrm>
            <a:off x="5882186" y="4160193"/>
            <a:ext cx="1132764" cy="49369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50045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E5AB-8FD7-4201-ACA8-6CFD3C1C2714}"/>
              </a:ext>
            </a:extLst>
          </p:cNvPr>
          <p:cNvSpPr>
            <a:spLocks noGrp="1"/>
          </p:cNvSpPr>
          <p:nvPr>
            <p:ph type="title"/>
          </p:nvPr>
        </p:nvSpPr>
        <p:spPr/>
        <p:txBody>
          <a:bodyPr/>
          <a:lstStyle/>
          <a:p>
            <a:r>
              <a:rPr lang="en-AU"/>
              <a:t>Emissions scenarios</a:t>
            </a:r>
          </a:p>
        </p:txBody>
      </p:sp>
      <p:pic>
        <p:nvPicPr>
          <p:cNvPr id="9" name="Picture 2" descr="Graphs showing COâ emissions for four RCPS (highest emissions for RCP8.5) and CO2 concentration (parts per million) with highest concentration with RCP8.5">
            <a:extLst>
              <a:ext uri="{FF2B5EF4-FFF2-40B4-BE49-F238E27FC236}">
                <a16:creationId xmlns:a16="http://schemas.microsoft.com/office/drawing/2014/main" id="{C57E063E-6C97-4B71-A732-DA99F34ABDD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9801" t="6043" r="-2" b="3471"/>
          <a:stretch/>
        </p:blipFill>
        <p:spPr bwMode="auto">
          <a:xfrm>
            <a:off x="7704618" y="1787857"/>
            <a:ext cx="4342438" cy="43778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Graphs showing COâ emissions for four RCPS (highest emissions for RCP8.5) and CO2 concentration (parts per million) with highest concentration with RCP8.5">
            <a:extLst>
              <a:ext uri="{FF2B5EF4-FFF2-40B4-BE49-F238E27FC236}">
                <a16:creationId xmlns:a16="http://schemas.microsoft.com/office/drawing/2014/main" id="{2FECC38D-8A4D-406B-807A-6C8E488461C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69" t="11185" r="49548" b="2242"/>
          <a:stretch/>
        </p:blipFill>
        <p:spPr bwMode="auto">
          <a:xfrm>
            <a:off x="3607934" y="2025171"/>
            <a:ext cx="4096684" cy="39032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ABBC099-BDBC-4FB7-B0E7-5976DFCC756A}"/>
              </a:ext>
            </a:extLst>
          </p:cNvPr>
          <p:cNvSpPr txBox="1"/>
          <p:nvPr/>
        </p:nvSpPr>
        <p:spPr>
          <a:xfrm>
            <a:off x="81888" y="1228295"/>
            <a:ext cx="3607934" cy="5293757"/>
          </a:xfrm>
          <a:prstGeom prst="rect">
            <a:avLst/>
          </a:prstGeom>
          <a:noFill/>
        </p:spPr>
        <p:txBody>
          <a:bodyPr wrap="square" rtlCol="0">
            <a:spAutoFit/>
          </a:bodyPr>
          <a:lstStyle/>
          <a:p>
            <a:pPr marL="457200" indent="-457200">
              <a:buFont typeface="Arial" panose="020B0604020202020204" pitchFamily="34" charset="0"/>
              <a:buChar char="•"/>
            </a:pPr>
            <a:r>
              <a:rPr lang="en-AU" sz="2600" dirty="0"/>
              <a:t>Uncertainty about global emissions in the future</a:t>
            </a:r>
          </a:p>
          <a:p>
            <a:pPr marL="457200" indent="-457200">
              <a:buFont typeface="Arial" panose="020B0604020202020204" pitchFamily="34" charset="0"/>
              <a:buChar char="•"/>
            </a:pPr>
            <a:endParaRPr lang="en-AU" sz="2600" dirty="0"/>
          </a:p>
          <a:p>
            <a:pPr marL="457200" indent="-457200">
              <a:buFont typeface="Arial" panose="020B0604020202020204" pitchFamily="34" charset="0"/>
              <a:buChar char="•"/>
            </a:pPr>
            <a:r>
              <a:rPr lang="en-AU" sz="2600" dirty="0"/>
              <a:t>Representative Concentration Pathways (RCPs) represent possible future pathways, and allow for comparison between experiments</a:t>
            </a:r>
          </a:p>
        </p:txBody>
      </p:sp>
    </p:spTree>
    <p:extLst>
      <p:ext uri="{BB962C8B-B14F-4D97-AF65-F5344CB8AC3E}">
        <p14:creationId xmlns:p14="http://schemas.microsoft.com/office/powerpoint/2010/main" val="406000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68B26-A9EC-4A93-9356-8404F4CE27D1}"/>
              </a:ext>
            </a:extLst>
          </p:cNvPr>
          <p:cNvSpPr>
            <a:spLocks noGrp="1"/>
          </p:cNvSpPr>
          <p:nvPr>
            <p:ph type="title"/>
          </p:nvPr>
        </p:nvSpPr>
        <p:spPr/>
        <p:txBody>
          <a:bodyPr/>
          <a:lstStyle/>
          <a:p>
            <a:r>
              <a:rPr lang="en-AU"/>
              <a:t>Emissions scenarios</a:t>
            </a:r>
          </a:p>
        </p:txBody>
      </p:sp>
      <p:pic>
        <p:nvPicPr>
          <p:cNvPr id="4" name="Picture 3">
            <a:extLst>
              <a:ext uri="{FF2B5EF4-FFF2-40B4-BE49-F238E27FC236}">
                <a16:creationId xmlns:a16="http://schemas.microsoft.com/office/drawing/2014/main" id="{1B03ECEA-1552-4793-9B75-F7D464A458C6}"/>
              </a:ext>
            </a:extLst>
          </p:cNvPr>
          <p:cNvPicPr>
            <a:picLocks noChangeAspect="1"/>
          </p:cNvPicPr>
          <p:nvPr/>
        </p:nvPicPr>
        <p:blipFill>
          <a:blip r:embed="rId3"/>
          <a:stretch>
            <a:fillRect/>
          </a:stretch>
        </p:blipFill>
        <p:spPr>
          <a:xfrm>
            <a:off x="-122832" y="1801881"/>
            <a:ext cx="12417056" cy="5090614"/>
          </a:xfrm>
          <a:prstGeom prst="rect">
            <a:avLst/>
          </a:prstGeom>
        </p:spPr>
      </p:pic>
      <p:sp>
        <p:nvSpPr>
          <p:cNvPr id="5" name="Rectangle 4">
            <a:extLst>
              <a:ext uri="{FF2B5EF4-FFF2-40B4-BE49-F238E27FC236}">
                <a16:creationId xmlns:a16="http://schemas.microsoft.com/office/drawing/2014/main" id="{85438FFE-4FD5-47CD-B135-5A537C1837EF}"/>
              </a:ext>
            </a:extLst>
          </p:cNvPr>
          <p:cNvSpPr/>
          <p:nvPr/>
        </p:nvSpPr>
        <p:spPr>
          <a:xfrm>
            <a:off x="0" y="3494200"/>
            <a:ext cx="12192000" cy="71012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1D6B75D7-3F8E-4569-993C-C5BEAEBC5C52}"/>
              </a:ext>
            </a:extLst>
          </p:cNvPr>
          <p:cNvSpPr/>
          <p:nvPr/>
        </p:nvSpPr>
        <p:spPr>
          <a:xfrm>
            <a:off x="-15920" y="5473874"/>
            <a:ext cx="12192000" cy="59570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4044ABAB-8DDD-4E22-BB36-8A534D6A4139}"/>
              </a:ext>
            </a:extLst>
          </p:cNvPr>
          <p:cNvSpPr txBox="1"/>
          <p:nvPr/>
        </p:nvSpPr>
        <p:spPr>
          <a:xfrm>
            <a:off x="-15920" y="3865771"/>
            <a:ext cx="1068779" cy="338554"/>
          </a:xfrm>
          <a:prstGeom prst="rect">
            <a:avLst/>
          </a:prstGeom>
          <a:noFill/>
        </p:spPr>
        <p:txBody>
          <a:bodyPr wrap="square" rtlCol="0">
            <a:spAutoFit/>
          </a:bodyPr>
          <a:lstStyle/>
          <a:p>
            <a:r>
              <a:rPr lang="en-AU" sz="1600">
                <a:solidFill>
                  <a:srgbClr val="FF0000"/>
                </a:solidFill>
              </a:rPr>
              <a:t>(“High”)</a:t>
            </a:r>
          </a:p>
        </p:txBody>
      </p:sp>
      <p:sp>
        <p:nvSpPr>
          <p:cNvPr id="7" name="TextBox 6">
            <a:extLst>
              <a:ext uri="{FF2B5EF4-FFF2-40B4-BE49-F238E27FC236}">
                <a16:creationId xmlns:a16="http://schemas.microsoft.com/office/drawing/2014/main" id="{84F4C0DC-BBDF-40D1-A3F4-045C9A34CC9E}"/>
              </a:ext>
            </a:extLst>
          </p:cNvPr>
          <p:cNvSpPr txBox="1"/>
          <p:nvPr/>
        </p:nvSpPr>
        <p:spPr>
          <a:xfrm>
            <a:off x="-21658" y="5764945"/>
            <a:ext cx="1199105" cy="338554"/>
          </a:xfrm>
          <a:prstGeom prst="rect">
            <a:avLst/>
          </a:prstGeom>
          <a:noFill/>
        </p:spPr>
        <p:txBody>
          <a:bodyPr wrap="square" rtlCol="0">
            <a:spAutoFit/>
          </a:bodyPr>
          <a:lstStyle/>
          <a:p>
            <a:r>
              <a:rPr lang="en-AU" sz="1600" dirty="0">
                <a:solidFill>
                  <a:srgbClr val="FF0000"/>
                </a:solidFill>
              </a:rPr>
              <a:t>(“Medium”)</a:t>
            </a:r>
          </a:p>
        </p:txBody>
      </p:sp>
      <p:sp>
        <p:nvSpPr>
          <p:cNvPr id="8" name="Content Placeholder 2">
            <a:extLst>
              <a:ext uri="{FF2B5EF4-FFF2-40B4-BE49-F238E27FC236}">
                <a16:creationId xmlns:a16="http://schemas.microsoft.com/office/drawing/2014/main" id="{CE56159E-343F-4296-9506-8FA3AC4BA7F6}"/>
              </a:ext>
            </a:extLst>
          </p:cNvPr>
          <p:cNvSpPr>
            <a:spLocks noGrp="1"/>
          </p:cNvSpPr>
          <p:nvPr>
            <p:ph sz="quarter" idx="13"/>
          </p:nvPr>
        </p:nvSpPr>
        <p:spPr>
          <a:xfrm>
            <a:off x="279658" y="772573"/>
            <a:ext cx="11600843" cy="5040559"/>
          </a:xfrm>
        </p:spPr>
        <p:txBody>
          <a:bodyPr>
            <a:normAutofit/>
          </a:bodyPr>
          <a:lstStyle/>
          <a:p>
            <a:r>
              <a:rPr lang="en-AU" sz="2800" dirty="0"/>
              <a:t>Dealing with emissions uncertainty:</a:t>
            </a:r>
          </a:p>
          <a:p>
            <a:r>
              <a:rPr lang="en-AU" sz="2800" b="0" dirty="0"/>
              <a:t>- VCP19 uses two emissions scenarios: high and medium</a:t>
            </a:r>
          </a:p>
          <a:p>
            <a:endParaRPr lang="en-AU" sz="2800" b="0" dirty="0"/>
          </a:p>
          <a:p>
            <a:endParaRPr lang="en-AU" sz="2800" b="0" dirty="0"/>
          </a:p>
        </p:txBody>
      </p:sp>
    </p:spTree>
    <p:extLst>
      <p:ext uri="{BB962C8B-B14F-4D97-AF65-F5344CB8AC3E}">
        <p14:creationId xmlns:p14="http://schemas.microsoft.com/office/powerpoint/2010/main" val="2965807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90DBF-909E-4008-B791-87D67483C3B4}"/>
              </a:ext>
            </a:extLst>
          </p:cNvPr>
          <p:cNvSpPr>
            <a:spLocks noGrp="1"/>
          </p:cNvSpPr>
          <p:nvPr>
            <p:ph type="title"/>
          </p:nvPr>
        </p:nvSpPr>
        <p:spPr/>
        <p:txBody>
          <a:bodyPr/>
          <a:lstStyle/>
          <a:p>
            <a:r>
              <a:rPr lang="en-AU"/>
              <a:t>Model response</a:t>
            </a:r>
          </a:p>
        </p:txBody>
      </p:sp>
      <p:pic>
        <p:nvPicPr>
          <p:cNvPr id="3" name="Picture 2">
            <a:extLst>
              <a:ext uri="{FF2B5EF4-FFF2-40B4-BE49-F238E27FC236}">
                <a16:creationId xmlns:a16="http://schemas.microsoft.com/office/drawing/2014/main" id="{F9E2A421-EE4E-4CF6-99C8-1C18EE2547C7}"/>
              </a:ext>
            </a:extLst>
          </p:cNvPr>
          <p:cNvPicPr>
            <a:picLocks noChangeAspect="1"/>
          </p:cNvPicPr>
          <p:nvPr/>
        </p:nvPicPr>
        <p:blipFill>
          <a:blip r:embed="rId3"/>
          <a:stretch>
            <a:fillRect/>
          </a:stretch>
        </p:blipFill>
        <p:spPr>
          <a:xfrm>
            <a:off x="3624912" y="1383887"/>
            <a:ext cx="8358101" cy="4763988"/>
          </a:xfrm>
          <a:prstGeom prst="rect">
            <a:avLst/>
          </a:prstGeom>
        </p:spPr>
      </p:pic>
      <p:sp>
        <p:nvSpPr>
          <p:cNvPr id="5" name="Rectangle 4">
            <a:extLst>
              <a:ext uri="{FF2B5EF4-FFF2-40B4-BE49-F238E27FC236}">
                <a16:creationId xmlns:a16="http://schemas.microsoft.com/office/drawing/2014/main" id="{2F277D0C-DAF4-4B24-88B2-8384FBFFC558}"/>
              </a:ext>
            </a:extLst>
          </p:cNvPr>
          <p:cNvSpPr/>
          <p:nvPr/>
        </p:nvSpPr>
        <p:spPr>
          <a:xfrm>
            <a:off x="431557" y="1653529"/>
            <a:ext cx="3088257" cy="4401205"/>
          </a:xfrm>
          <a:prstGeom prst="rect">
            <a:avLst/>
          </a:prstGeom>
        </p:spPr>
        <p:txBody>
          <a:bodyPr wrap="square">
            <a:spAutoFit/>
          </a:bodyPr>
          <a:lstStyle/>
          <a:p>
            <a:r>
              <a:rPr lang="en-AU" sz="2800" b="1" dirty="0"/>
              <a:t>Dealing with the range of model response:</a:t>
            </a:r>
          </a:p>
          <a:p>
            <a:r>
              <a:rPr lang="en-AU" sz="2800" dirty="0"/>
              <a:t>- VCP19 downscaled 6 different Global Climate Models, ranges given in projections</a:t>
            </a:r>
          </a:p>
          <a:p>
            <a:endParaRPr lang="en-AU" sz="2800" b="1" dirty="0"/>
          </a:p>
        </p:txBody>
      </p:sp>
    </p:spTree>
    <p:extLst>
      <p:ext uri="{BB962C8B-B14F-4D97-AF65-F5344CB8AC3E}">
        <p14:creationId xmlns:p14="http://schemas.microsoft.com/office/powerpoint/2010/main" val="3698639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E18B2-E00F-40E0-A1B7-5741FF707591}"/>
              </a:ext>
            </a:extLst>
          </p:cNvPr>
          <p:cNvSpPr>
            <a:spLocks noGrp="1"/>
          </p:cNvSpPr>
          <p:nvPr>
            <p:ph type="title"/>
          </p:nvPr>
        </p:nvSpPr>
        <p:spPr/>
        <p:txBody>
          <a:bodyPr/>
          <a:lstStyle/>
          <a:p>
            <a:r>
              <a:rPr lang="en-AU" dirty="0"/>
              <a:t>Recap</a:t>
            </a:r>
          </a:p>
        </p:txBody>
      </p:sp>
      <p:sp>
        <p:nvSpPr>
          <p:cNvPr id="3" name="Content Placeholder 2">
            <a:extLst>
              <a:ext uri="{FF2B5EF4-FFF2-40B4-BE49-F238E27FC236}">
                <a16:creationId xmlns:a16="http://schemas.microsoft.com/office/drawing/2014/main" id="{BF434B3F-D04C-4957-B3F3-0C3729410237}"/>
              </a:ext>
            </a:extLst>
          </p:cNvPr>
          <p:cNvSpPr>
            <a:spLocks noGrp="1"/>
          </p:cNvSpPr>
          <p:nvPr>
            <p:ph sz="quarter" idx="13"/>
          </p:nvPr>
        </p:nvSpPr>
        <p:spPr/>
        <p:txBody>
          <a:bodyPr>
            <a:normAutofit/>
          </a:bodyPr>
          <a:lstStyle/>
          <a:p>
            <a:pPr marL="342900" indent="-342900">
              <a:buFont typeface="Arial" panose="020B0604020202020204" pitchFamily="34" charset="0"/>
              <a:buChar char="•"/>
            </a:pPr>
            <a:r>
              <a:rPr lang="en-AU" sz="2800" b="0" dirty="0"/>
              <a:t>Dynamical downscaling can give extra insights into future climate not available from global climate models</a:t>
            </a:r>
          </a:p>
          <a:p>
            <a:pPr marL="342900" indent="-342900">
              <a:buFont typeface="Arial" panose="020B0604020202020204" pitchFamily="34" charset="0"/>
              <a:buChar char="•"/>
            </a:pPr>
            <a:endParaRPr lang="en-AU" sz="2800" b="0" dirty="0"/>
          </a:p>
          <a:p>
            <a:pPr marL="342900" indent="-342900">
              <a:buFont typeface="Arial" panose="020B0604020202020204" pitchFamily="34" charset="0"/>
              <a:buChar char="•"/>
            </a:pPr>
            <a:r>
              <a:rPr lang="en-AU" sz="2800" b="0" dirty="0"/>
              <a:t>Three main sources of uncertainty in climate projections:</a:t>
            </a:r>
          </a:p>
          <a:p>
            <a:pPr marL="704850" lvl="2" indent="-342900"/>
            <a:r>
              <a:rPr lang="en-AU" sz="2800" b="0" dirty="0"/>
              <a:t>natural variability</a:t>
            </a:r>
          </a:p>
          <a:p>
            <a:pPr marL="704850" lvl="2" indent="-342900"/>
            <a:r>
              <a:rPr lang="en-AU" sz="2800" b="0" dirty="0"/>
              <a:t>emissions uncertainty</a:t>
            </a:r>
          </a:p>
          <a:p>
            <a:pPr marL="704850" lvl="2" indent="-342900"/>
            <a:r>
              <a:rPr lang="en-AU" sz="2800" b="0" dirty="0"/>
              <a:t>model response</a:t>
            </a:r>
          </a:p>
          <a:p>
            <a:pPr marL="342900" indent="-342900">
              <a:buFont typeface="Arial" panose="020B0604020202020204" pitchFamily="34" charset="0"/>
              <a:buChar char="•"/>
            </a:pPr>
            <a:r>
              <a:rPr lang="en-AU" sz="2800" b="0" dirty="0"/>
              <a:t>These are considered in the modelling and the way the projections are presented in VCP19</a:t>
            </a:r>
          </a:p>
        </p:txBody>
      </p:sp>
    </p:spTree>
    <p:extLst>
      <p:ext uri="{BB962C8B-B14F-4D97-AF65-F5344CB8AC3E}">
        <p14:creationId xmlns:p14="http://schemas.microsoft.com/office/powerpoint/2010/main" val="1448958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2A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FF59D-D094-C84F-9B18-31111043AAD5}"/>
              </a:ext>
            </a:extLst>
          </p:cNvPr>
          <p:cNvSpPr>
            <a:spLocks noGrp="1"/>
          </p:cNvSpPr>
          <p:nvPr>
            <p:ph type="title"/>
          </p:nvPr>
        </p:nvSpPr>
        <p:spPr>
          <a:xfrm>
            <a:off x="6300674" y="2149315"/>
            <a:ext cx="5661751" cy="1782792"/>
          </a:xfrm>
        </p:spPr>
        <p:txBody>
          <a:bodyPr vert="horz" lIns="121920" tIns="60960" rIns="121920" bIns="60960" rtlCol="0" anchor="b">
            <a:normAutofit/>
          </a:bodyPr>
          <a:lstStyle/>
          <a:p>
            <a:pPr algn="r" defTabSz="1219170"/>
            <a:r>
              <a:rPr lang="en-US" sz="5400">
                <a:solidFill>
                  <a:srgbClr val="FFFFFF"/>
                </a:solidFill>
              </a:rPr>
              <a:t>Projections for Victoria’s climate</a:t>
            </a:r>
          </a:p>
        </p:txBody>
      </p:sp>
      <p:pic>
        <p:nvPicPr>
          <p:cNvPr id="4" name="Picture 3">
            <a:extLst>
              <a:ext uri="{FF2B5EF4-FFF2-40B4-BE49-F238E27FC236}">
                <a16:creationId xmlns:a16="http://schemas.microsoft.com/office/drawing/2014/main" id="{8DFACDA2-82C5-424F-94E4-D4F557CBFD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 y="13"/>
            <a:ext cx="6024127" cy="6857987"/>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15293388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E15BF-8E75-40C2-A53B-E6513BF4C18B}"/>
              </a:ext>
            </a:extLst>
          </p:cNvPr>
          <p:cNvSpPr>
            <a:spLocks noGrp="1"/>
          </p:cNvSpPr>
          <p:nvPr>
            <p:ph type="title"/>
          </p:nvPr>
        </p:nvSpPr>
        <p:spPr/>
        <p:txBody>
          <a:bodyPr/>
          <a:lstStyle/>
          <a:p>
            <a:r>
              <a:rPr lang="en-AU" dirty="0"/>
              <a:t>Annual average temperature</a:t>
            </a:r>
          </a:p>
        </p:txBody>
      </p:sp>
      <p:sp>
        <p:nvSpPr>
          <p:cNvPr id="4" name="Content Placeholder 1">
            <a:extLst>
              <a:ext uri="{FF2B5EF4-FFF2-40B4-BE49-F238E27FC236}">
                <a16:creationId xmlns:a16="http://schemas.microsoft.com/office/drawing/2014/main" id="{F1C5DA84-7222-426F-85CA-ADE306E524FC}"/>
              </a:ext>
            </a:extLst>
          </p:cNvPr>
          <p:cNvSpPr>
            <a:spLocks noGrp="1"/>
          </p:cNvSpPr>
          <p:nvPr>
            <p:ph sz="quarter" idx="13"/>
          </p:nvPr>
        </p:nvSpPr>
        <p:spPr>
          <a:xfrm>
            <a:off x="395858" y="976449"/>
            <a:ext cx="11293037" cy="5647853"/>
          </a:xfrm>
        </p:spPr>
        <p:txBody>
          <a:bodyPr vert="horz" lIns="91440" tIns="45720" rIns="91440" bIns="45720" rtlCol="0" anchor="t">
            <a:normAutofit/>
          </a:bodyPr>
          <a:lstStyle/>
          <a:p>
            <a:r>
              <a:rPr lang="en-AU" sz="2800" b="0" dirty="0"/>
              <a:t>Observed: </a:t>
            </a:r>
            <a:endParaRPr lang="en-US" dirty="0">
              <a:cs typeface="Arial"/>
            </a:endParaRPr>
          </a:p>
          <a:p>
            <a:r>
              <a:rPr lang="en-AU" sz="2800" dirty="0"/>
              <a:t>Just over 1</a:t>
            </a:r>
            <a:r>
              <a:rPr lang="en-AU" sz="2800" baseline="30000" dirty="0"/>
              <a:t>o</a:t>
            </a:r>
            <a:r>
              <a:rPr lang="en-AU" sz="2800" dirty="0"/>
              <a:t>C increase in temperature since 1910</a:t>
            </a:r>
            <a:endParaRPr lang="en-AU" dirty="0">
              <a:cs typeface="Arial"/>
            </a:endParaRPr>
          </a:p>
          <a:p>
            <a:pPr marL="342900" lvl="1" indent="-342900">
              <a:buFont typeface="Arial" panose="020B0604020202020204" pitchFamily="34" charset="0"/>
              <a:buChar char="•"/>
            </a:pPr>
            <a:endParaRPr lang="en-AU" sz="1100" b="0" dirty="0"/>
          </a:p>
          <a:p>
            <a:pPr lvl="1"/>
            <a:endParaRPr lang="en-AU" sz="1000" b="0" dirty="0"/>
          </a:p>
          <a:p>
            <a:pPr lvl="1"/>
            <a:r>
              <a:rPr lang="en-AU" sz="2800" dirty="0"/>
              <a:t>Projected (2050s): </a:t>
            </a:r>
            <a:endParaRPr lang="en-AU" sz="2800" dirty="0">
              <a:cs typeface="Arial"/>
            </a:endParaRPr>
          </a:p>
          <a:p>
            <a:pPr marL="342900" lvl="1" indent="-342900">
              <a:buFont typeface="Arial" panose="020B0604020202020204" pitchFamily="34" charset="0"/>
              <a:buChar char="•"/>
            </a:pPr>
            <a:r>
              <a:rPr lang="en-AU" sz="2800" b="1" dirty="0"/>
              <a:t>High emissions scenario: 1.4 to 2.4</a:t>
            </a:r>
            <a:r>
              <a:rPr lang="en-AU" sz="2800" b="1" baseline="30000" dirty="0"/>
              <a:t>o</a:t>
            </a:r>
            <a:r>
              <a:rPr lang="en-AU" sz="2800" b="1" dirty="0"/>
              <a:t>C hotter</a:t>
            </a:r>
          </a:p>
          <a:p>
            <a:pPr marL="342900" lvl="1" indent="-342900">
              <a:buFont typeface="Arial" panose="020B0604020202020204" pitchFamily="34" charset="0"/>
              <a:buChar char="•"/>
            </a:pPr>
            <a:r>
              <a:rPr lang="en-AU" sz="2800" b="1" dirty="0">
                <a:cs typeface="Arial"/>
              </a:rPr>
              <a:t>Medium emissions scenario: 0.9 to 1.8</a:t>
            </a:r>
            <a:r>
              <a:rPr lang="en-AU" sz="2800" b="1" baseline="30000" dirty="0"/>
              <a:t>o</a:t>
            </a:r>
            <a:r>
              <a:rPr lang="en-AU" sz="2800" b="1" dirty="0">
                <a:cs typeface="Arial"/>
              </a:rPr>
              <a:t>C  hotter</a:t>
            </a:r>
            <a:endParaRPr lang="en-AU" sz="1000" b="0" dirty="0"/>
          </a:p>
          <a:p>
            <a:r>
              <a:rPr lang="en-AU" sz="2000" b="0" dirty="0"/>
              <a:t>(Compared to 1986-2005 average)</a:t>
            </a:r>
          </a:p>
        </p:txBody>
      </p:sp>
      <p:pic>
        <p:nvPicPr>
          <p:cNvPr id="5" name="Picture 4">
            <a:extLst>
              <a:ext uri="{FF2B5EF4-FFF2-40B4-BE49-F238E27FC236}">
                <a16:creationId xmlns:a16="http://schemas.microsoft.com/office/drawing/2014/main" id="{981C0904-1B47-41D2-89D8-D4A4DDC93A06}"/>
              </a:ext>
            </a:extLst>
          </p:cNvPr>
          <p:cNvPicPr>
            <a:picLocks noChangeAspect="1"/>
          </p:cNvPicPr>
          <p:nvPr/>
        </p:nvPicPr>
        <p:blipFill>
          <a:blip r:embed="rId3"/>
          <a:stretch>
            <a:fillRect/>
          </a:stretch>
        </p:blipFill>
        <p:spPr>
          <a:xfrm>
            <a:off x="2276475" y="4564596"/>
            <a:ext cx="7639050" cy="1628775"/>
          </a:xfrm>
          <a:prstGeom prst="rect">
            <a:avLst/>
          </a:prstGeom>
        </p:spPr>
      </p:pic>
      <p:sp>
        <p:nvSpPr>
          <p:cNvPr id="6" name="TextBox 5">
            <a:extLst>
              <a:ext uri="{FF2B5EF4-FFF2-40B4-BE49-F238E27FC236}">
                <a16:creationId xmlns:a16="http://schemas.microsoft.com/office/drawing/2014/main" id="{FE5C4F1C-CAE3-44C7-8AD9-D443D2129461}"/>
              </a:ext>
            </a:extLst>
          </p:cNvPr>
          <p:cNvSpPr txBox="1"/>
          <p:nvPr/>
        </p:nvSpPr>
        <p:spPr>
          <a:xfrm>
            <a:off x="661013" y="6140756"/>
            <a:ext cx="11135129" cy="646331"/>
          </a:xfrm>
          <a:prstGeom prst="rect">
            <a:avLst/>
          </a:prstGeom>
          <a:noFill/>
        </p:spPr>
        <p:txBody>
          <a:bodyPr wrap="square" rtlCol="0">
            <a:spAutoFit/>
          </a:bodyPr>
          <a:lstStyle/>
          <a:p>
            <a:r>
              <a:rPr lang="en-AU" i="1"/>
              <a:t>‘Climate stripes’ for Victoria, where each stripe represents the temperature anomaly of one year, reds indicate temperatures above the 1961–1990 average and blues, below average </a:t>
            </a:r>
            <a:endParaRPr lang="en-AU"/>
          </a:p>
        </p:txBody>
      </p:sp>
    </p:spTree>
    <p:extLst>
      <p:ext uri="{BB962C8B-B14F-4D97-AF65-F5344CB8AC3E}">
        <p14:creationId xmlns:p14="http://schemas.microsoft.com/office/powerpoint/2010/main" val="118967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DF11B0-C1F2-46F3-890C-064367B78B53}"/>
              </a:ext>
            </a:extLst>
          </p:cNvPr>
          <p:cNvSpPr>
            <a:spLocks noGrp="1"/>
          </p:cNvSpPr>
          <p:nvPr>
            <p:ph type="title"/>
          </p:nvPr>
        </p:nvSpPr>
        <p:spPr/>
        <p:txBody>
          <a:bodyPr/>
          <a:lstStyle/>
          <a:p>
            <a:r>
              <a:rPr lang="en-AU" dirty="0"/>
              <a:t>Annual average temperature (in more detail)</a:t>
            </a:r>
          </a:p>
        </p:txBody>
      </p:sp>
      <p:sp>
        <p:nvSpPr>
          <p:cNvPr id="2" name="Text Placeholder 1"/>
          <p:cNvSpPr>
            <a:spLocks noGrp="1"/>
          </p:cNvSpPr>
          <p:nvPr>
            <p:ph sz="quarter" idx="13"/>
          </p:nvPr>
        </p:nvSpPr>
        <p:spPr>
          <a:xfrm>
            <a:off x="140092" y="946981"/>
            <a:ext cx="7205800" cy="2181226"/>
          </a:xfrm>
        </p:spPr>
        <p:txBody>
          <a:bodyPr>
            <a:normAutofit/>
          </a:bodyPr>
          <a:lstStyle/>
          <a:p>
            <a:r>
              <a:rPr lang="en-AU" sz="2800" b="1" cap="none" dirty="0"/>
              <a:t>Emissions scenarios:</a:t>
            </a:r>
          </a:p>
          <a:p>
            <a:pPr marL="457200" indent="-457200">
              <a:buFont typeface="Arial" panose="020B0604020202020204" pitchFamily="34" charset="0"/>
              <a:buChar char="•"/>
            </a:pPr>
            <a:r>
              <a:rPr lang="en-AU" sz="2800" b="0" cap="none" dirty="0"/>
              <a:t>To the 2030s/2040s, the scenario doesn’t make a lot of difference</a:t>
            </a:r>
          </a:p>
          <a:p>
            <a:pPr marL="457200" indent="-457200">
              <a:buFont typeface="Arial" panose="020B0604020202020204" pitchFamily="34" charset="0"/>
              <a:buChar char="•"/>
            </a:pPr>
            <a:r>
              <a:rPr lang="en-AU" sz="2800" b="0" cap="none" dirty="0"/>
              <a:t>Beyond that, the projections diverge</a:t>
            </a:r>
          </a:p>
          <a:p>
            <a:pPr marL="457200" indent="-457200">
              <a:buFont typeface="Arial" panose="020B0604020202020204" pitchFamily="34" charset="0"/>
              <a:buChar char="•"/>
            </a:pPr>
            <a:endParaRPr lang="en-AU" sz="2800" b="0" cap="none" dirty="0"/>
          </a:p>
        </p:txBody>
      </p:sp>
      <p:sp>
        <p:nvSpPr>
          <p:cNvPr id="5" name="TextBox 4">
            <a:extLst>
              <a:ext uri="{FF2B5EF4-FFF2-40B4-BE49-F238E27FC236}">
                <a16:creationId xmlns:a16="http://schemas.microsoft.com/office/drawing/2014/main" id="{ED356219-F81B-4A13-A1EE-6B58119C1A08}"/>
              </a:ext>
            </a:extLst>
          </p:cNvPr>
          <p:cNvSpPr txBox="1"/>
          <p:nvPr/>
        </p:nvSpPr>
        <p:spPr>
          <a:xfrm>
            <a:off x="128061" y="3493285"/>
            <a:ext cx="4642059" cy="2092881"/>
          </a:xfrm>
          <a:prstGeom prst="rect">
            <a:avLst/>
          </a:prstGeom>
          <a:noFill/>
        </p:spPr>
        <p:txBody>
          <a:bodyPr wrap="square" rtlCol="0">
            <a:spAutoFit/>
          </a:bodyPr>
          <a:lstStyle/>
          <a:p>
            <a:r>
              <a:rPr lang="en-AU" sz="2800" b="1" dirty="0"/>
              <a:t>New findings from VCP19:</a:t>
            </a:r>
          </a:p>
          <a:p>
            <a:pPr marL="457200" indent="-457200">
              <a:buFont typeface="Arial" panose="020B0604020202020204" pitchFamily="34" charset="0"/>
              <a:buChar char="•"/>
            </a:pPr>
            <a:r>
              <a:rPr lang="en-AU" sz="2800" dirty="0"/>
              <a:t>Downscaled results show potentially hotter high ends of the range</a:t>
            </a:r>
          </a:p>
          <a:p>
            <a:endParaRPr lang="en-AU" dirty="0"/>
          </a:p>
        </p:txBody>
      </p:sp>
      <p:pic>
        <p:nvPicPr>
          <p:cNvPr id="8" name="Content Placeholder 3">
            <a:extLst>
              <a:ext uri="{FF2B5EF4-FFF2-40B4-BE49-F238E27FC236}">
                <a16:creationId xmlns:a16="http://schemas.microsoft.com/office/drawing/2014/main" id="{FCF56033-31A3-4964-AE0D-0FBDD8D387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43943" y="3344779"/>
            <a:ext cx="7749559" cy="3403954"/>
          </a:xfrm>
          <a:prstGeom prst="rect">
            <a:avLst/>
          </a:prstGeom>
        </p:spPr>
      </p:pic>
      <p:grpSp>
        <p:nvGrpSpPr>
          <p:cNvPr id="7" name="Group 6">
            <a:extLst>
              <a:ext uri="{FF2B5EF4-FFF2-40B4-BE49-F238E27FC236}">
                <a16:creationId xmlns:a16="http://schemas.microsoft.com/office/drawing/2014/main" id="{928C58F0-34C2-402F-92C8-7D692376D712}"/>
              </a:ext>
            </a:extLst>
          </p:cNvPr>
          <p:cNvGrpSpPr/>
          <p:nvPr/>
        </p:nvGrpSpPr>
        <p:grpSpPr>
          <a:xfrm>
            <a:off x="9209655" y="995741"/>
            <a:ext cx="3160550" cy="2293011"/>
            <a:chOff x="9546541" y="995741"/>
            <a:chExt cx="3160550" cy="2293011"/>
          </a:xfrm>
        </p:grpSpPr>
        <p:grpSp>
          <p:nvGrpSpPr>
            <p:cNvPr id="6" name="Group 5">
              <a:extLst>
                <a:ext uri="{FF2B5EF4-FFF2-40B4-BE49-F238E27FC236}">
                  <a16:creationId xmlns:a16="http://schemas.microsoft.com/office/drawing/2014/main" id="{4221CC2C-5022-49A8-A864-B6E6762D40A1}"/>
                </a:ext>
              </a:extLst>
            </p:cNvPr>
            <p:cNvGrpSpPr/>
            <p:nvPr/>
          </p:nvGrpSpPr>
          <p:grpSpPr>
            <a:xfrm>
              <a:off x="9546541" y="995741"/>
              <a:ext cx="2645459" cy="2293011"/>
              <a:chOff x="8455678" y="3937615"/>
              <a:chExt cx="2645459" cy="2293011"/>
            </a:xfrm>
          </p:grpSpPr>
          <p:sp>
            <p:nvSpPr>
              <p:cNvPr id="9" name="Flowchart: Connector 8">
                <a:extLst>
                  <a:ext uri="{FF2B5EF4-FFF2-40B4-BE49-F238E27FC236}">
                    <a16:creationId xmlns:a16="http://schemas.microsoft.com/office/drawing/2014/main" id="{45D468BB-B2B2-4844-B000-368819645666}"/>
                  </a:ext>
                </a:extLst>
              </p:cNvPr>
              <p:cNvSpPr/>
              <p:nvPr/>
            </p:nvSpPr>
            <p:spPr>
              <a:xfrm>
                <a:off x="8455678" y="3960181"/>
                <a:ext cx="233464" cy="262647"/>
              </a:xfrm>
              <a:prstGeom prst="flowChartConnector">
                <a:avLst/>
              </a:prstGeom>
              <a:solidFill>
                <a:srgbClr val="766C8B"/>
              </a:solidFill>
              <a:ln>
                <a:solidFill>
                  <a:srgbClr val="7369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Flowchart: Connector 9">
                <a:extLst>
                  <a:ext uri="{FF2B5EF4-FFF2-40B4-BE49-F238E27FC236}">
                    <a16:creationId xmlns:a16="http://schemas.microsoft.com/office/drawing/2014/main" id="{D1125EAE-37A9-4A96-B821-43D95F1696B5}"/>
                  </a:ext>
                </a:extLst>
              </p:cNvPr>
              <p:cNvSpPr/>
              <p:nvPr/>
            </p:nvSpPr>
            <p:spPr>
              <a:xfrm>
                <a:off x="8455678" y="5077242"/>
                <a:ext cx="233464" cy="262647"/>
              </a:xfrm>
              <a:prstGeom prst="flowChartConnector">
                <a:avLst/>
              </a:prstGeom>
              <a:solidFill>
                <a:srgbClr val="B22A2E"/>
              </a:solidFill>
              <a:ln>
                <a:solidFill>
                  <a:srgbClr val="B22A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lowchart: Connector 10">
                <a:extLst>
                  <a:ext uri="{FF2B5EF4-FFF2-40B4-BE49-F238E27FC236}">
                    <a16:creationId xmlns:a16="http://schemas.microsoft.com/office/drawing/2014/main" id="{D2A34765-E696-4EE9-820B-D6BCC9170533}"/>
                  </a:ext>
                </a:extLst>
              </p:cNvPr>
              <p:cNvSpPr/>
              <p:nvPr/>
            </p:nvSpPr>
            <p:spPr>
              <a:xfrm>
                <a:off x="8455678" y="5539305"/>
                <a:ext cx="233464" cy="262647"/>
              </a:xfrm>
              <a:prstGeom prst="flowChartConnector">
                <a:avLst/>
              </a:prstGeom>
              <a:solidFill>
                <a:srgbClr val="C75A53"/>
              </a:solidFill>
              <a:ln>
                <a:solidFill>
                  <a:srgbClr val="C75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lowchart: Connector 11">
                <a:extLst>
                  <a:ext uri="{FF2B5EF4-FFF2-40B4-BE49-F238E27FC236}">
                    <a16:creationId xmlns:a16="http://schemas.microsoft.com/office/drawing/2014/main" id="{E9E22B3B-792D-4376-9D4C-47B9DB01BC00}"/>
                  </a:ext>
                </a:extLst>
              </p:cNvPr>
              <p:cNvSpPr/>
              <p:nvPr/>
            </p:nvSpPr>
            <p:spPr>
              <a:xfrm>
                <a:off x="8455678" y="5967979"/>
                <a:ext cx="233464" cy="262647"/>
              </a:xfrm>
              <a:prstGeom prst="flowChartConnector">
                <a:avLst/>
              </a:prstGeom>
              <a:solidFill>
                <a:srgbClr val="E8ACA4"/>
              </a:solidFill>
              <a:ln>
                <a:solidFill>
                  <a:srgbClr val="E8A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172314DB-8C09-4789-9443-D0C5060397D5}"/>
                  </a:ext>
                </a:extLst>
              </p:cNvPr>
              <p:cNvSpPr txBox="1"/>
              <p:nvPr/>
            </p:nvSpPr>
            <p:spPr>
              <a:xfrm>
                <a:off x="8860366" y="3937615"/>
                <a:ext cx="1838528" cy="307777"/>
              </a:xfrm>
              <a:prstGeom prst="rect">
                <a:avLst/>
              </a:prstGeom>
              <a:noFill/>
            </p:spPr>
            <p:txBody>
              <a:bodyPr wrap="square" rtlCol="0">
                <a:spAutoFit/>
              </a:bodyPr>
              <a:lstStyle/>
              <a:p>
                <a:r>
                  <a:rPr lang="en-AU" sz="1400"/>
                  <a:t>Historical models</a:t>
                </a:r>
              </a:p>
            </p:txBody>
          </p:sp>
          <p:sp>
            <p:nvSpPr>
              <p:cNvPr id="14" name="TextBox 13">
                <a:extLst>
                  <a:ext uri="{FF2B5EF4-FFF2-40B4-BE49-F238E27FC236}">
                    <a16:creationId xmlns:a16="http://schemas.microsoft.com/office/drawing/2014/main" id="{53321CAD-F71F-48A7-A0A8-3971ADEF5354}"/>
                  </a:ext>
                </a:extLst>
              </p:cNvPr>
              <p:cNvSpPr txBox="1"/>
              <p:nvPr/>
            </p:nvSpPr>
            <p:spPr>
              <a:xfrm>
                <a:off x="8886853" y="5064308"/>
                <a:ext cx="2198451" cy="307777"/>
              </a:xfrm>
              <a:prstGeom prst="rect">
                <a:avLst/>
              </a:prstGeom>
              <a:noFill/>
            </p:spPr>
            <p:txBody>
              <a:bodyPr wrap="square" rtlCol="0">
                <a:spAutoFit/>
              </a:bodyPr>
              <a:lstStyle/>
              <a:p>
                <a:r>
                  <a:rPr lang="en-AU" sz="1400"/>
                  <a:t>High emission scenario</a:t>
                </a:r>
              </a:p>
            </p:txBody>
          </p:sp>
          <p:sp>
            <p:nvSpPr>
              <p:cNvPr id="16" name="TextBox 15">
                <a:extLst>
                  <a:ext uri="{FF2B5EF4-FFF2-40B4-BE49-F238E27FC236}">
                    <a16:creationId xmlns:a16="http://schemas.microsoft.com/office/drawing/2014/main" id="{31B31A48-46BD-4C39-8F06-E69155D4CC4D}"/>
                  </a:ext>
                </a:extLst>
              </p:cNvPr>
              <p:cNvSpPr txBox="1"/>
              <p:nvPr/>
            </p:nvSpPr>
            <p:spPr>
              <a:xfrm>
                <a:off x="8902687" y="5922849"/>
                <a:ext cx="2198450" cy="307777"/>
              </a:xfrm>
              <a:prstGeom prst="rect">
                <a:avLst/>
              </a:prstGeom>
              <a:noFill/>
            </p:spPr>
            <p:txBody>
              <a:bodyPr wrap="square" rtlCol="0">
                <a:spAutoFit/>
              </a:bodyPr>
              <a:lstStyle/>
              <a:p>
                <a:r>
                  <a:rPr lang="en-AU" sz="1400"/>
                  <a:t>Low emission scenario</a:t>
                </a:r>
              </a:p>
            </p:txBody>
          </p:sp>
          <p:cxnSp>
            <p:nvCxnSpPr>
              <p:cNvPr id="17" name="Straight Connector 16">
                <a:extLst>
                  <a:ext uri="{FF2B5EF4-FFF2-40B4-BE49-F238E27FC236}">
                    <a16:creationId xmlns:a16="http://schemas.microsoft.com/office/drawing/2014/main" id="{503031EC-5779-4A25-95F6-1918F3CCEDB9}"/>
                  </a:ext>
                </a:extLst>
              </p:cNvPr>
              <p:cNvCxnSpPr/>
              <p:nvPr/>
            </p:nvCxnSpPr>
            <p:spPr>
              <a:xfrm>
                <a:off x="8455678" y="4514658"/>
                <a:ext cx="359925" cy="0"/>
              </a:xfrm>
              <a:prstGeom prst="line">
                <a:avLst/>
              </a:prstGeom>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86FA66DB-4ACC-4F85-8E62-2B8E55327C3B}"/>
                  </a:ext>
                </a:extLst>
              </p:cNvPr>
              <p:cNvCxnSpPr/>
              <p:nvPr/>
            </p:nvCxnSpPr>
            <p:spPr>
              <a:xfrm>
                <a:off x="8455678" y="4802588"/>
                <a:ext cx="359925" cy="0"/>
              </a:xfrm>
              <a:prstGeom prst="line">
                <a:avLst/>
              </a:prstGeom>
              <a:ln w="28575">
                <a:solidFill>
                  <a:srgbClr val="766C8B"/>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628E49E-0E0C-4FEF-9614-86043584F339}"/>
                  </a:ext>
                </a:extLst>
              </p:cNvPr>
              <p:cNvSpPr txBox="1"/>
              <p:nvPr/>
            </p:nvSpPr>
            <p:spPr>
              <a:xfrm>
                <a:off x="8958103" y="4364229"/>
                <a:ext cx="1838528" cy="307777"/>
              </a:xfrm>
              <a:prstGeom prst="rect">
                <a:avLst/>
              </a:prstGeom>
              <a:noFill/>
            </p:spPr>
            <p:txBody>
              <a:bodyPr wrap="square" rtlCol="0">
                <a:spAutoFit/>
              </a:bodyPr>
              <a:lstStyle/>
              <a:p>
                <a:r>
                  <a:rPr lang="en-AU" sz="1400"/>
                  <a:t>Observed</a:t>
                </a:r>
              </a:p>
            </p:txBody>
          </p:sp>
          <p:sp>
            <p:nvSpPr>
              <p:cNvPr id="21" name="TextBox 20">
                <a:extLst>
                  <a:ext uri="{FF2B5EF4-FFF2-40B4-BE49-F238E27FC236}">
                    <a16:creationId xmlns:a16="http://schemas.microsoft.com/office/drawing/2014/main" id="{EEE1B7B7-3093-4D0D-8C6F-AE974BC55C87}"/>
                  </a:ext>
                </a:extLst>
              </p:cNvPr>
              <p:cNvSpPr txBox="1"/>
              <p:nvPr/>
            </p:nvSpPr>
            <p:spPr>
              <a:xfrm>
                <a:off x="8958103" y="4649885"/>
                <a:ext cx="1838528" cy="307777"/>
              </a:xfrm>
              <a:prstGeom prst="rect">
                <a:avLst/>
              </a:prstGeom>
              <a:noFill/>
            </p:spPr>
            <p:txBody>
              <a:bodyPr wrap="square" rtlCol="0">
                <a:spAutoFit/>
              </a:bodyPr>
              <a:lstStyle/>
              <a:p>
                <a:r>
                  <a:rPr lang="en-AU" sz="1400"/>
                  <a:t>Baseline</a:t>
                </a:r>
              </a:p>
            </p:txBody>
          </p:sp>
        </p:grpSp>
        <p:sp>
          <p:nvSpPr>
            <p:cNvPr id="22" name="TextBox 21">
              <a:extLst>
                <a:ext uri="{FF2B5EF4-FFF2-40B4-BE49-F238E27FC236}">
                  <a16:creationId xmlns:a16="http://schemas.microsoft.com/office/drawing/2014/main" id="{907723CD-8B6F-45D9-9F8D-389C7AF958A3}"/>
                </a:ext>
              </a:extLst>
            </p:cNvPr>
            <p:cNvSpPr txBox="1"/>
            <p:nvPr/>
          </p:nvSpPr>
          <p:spPr>
            <a:xfrm>
              <a:off x="9987325" y="2552902"/>
              <a:ext cx="2719766" cy="307777"/>
            </a:xfrm>
            <a:prstGeom prst="rect">
              <a:avLst/>
            </a:prstGeom>
            <a:noFill/>
          </p:spPr>
          <p:txBody>
            <a:bodyPr wrap="square" rtlCol="0">
              <a:spAutoFit/>
            </a:bodyPr>
            <a:lstStyle/>
            <a:p>
              <a:r>
                <a:rPr lang="en-AU" sz="1400"/>
                <a:t>Overlap between high and low</a:t>
              </a:r>
            </a:p>
          </p:txBody>
        </p:sp>
      </p:grpSp>
    </p:spTree>
    <p:extLst>
      <p:ext uri="{BB962C8B-B14F-4D97-AF65-F5344CB8AC3E}">
        <p14:creationId xmlns:p14="http://schemas.microsoft.com/office/powerpoint/2010/main" val="2216246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C4015E-06E9-462B-B921-2DEC454A573F}"/>
              </a:ext>
            </a:extLst>
          </p:cNvPr>
          <p:cNvSpPr/>
          <p:nvPr/>
        </p:nvSpPr>
        <p:spPr>
          <a:xfrm>
            <a:off x="1523999" y="5118354"/>
            <a:ext cx="8043862" cy="795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AU" sz="1350" b="0" i="0" u="none" strike="noStrike" kern="1200" cap="none" spc="0" normalizeH="0" baseline="0" noProof="0">
              <a:ln>
                <a:noFill/>
              </a:ln>
              <a:solidFill>
                <a:srgbClr val="3C435D"/>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32B0038D-684C-45E8-B3A4-C49473F81F8E}"/>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9A6A35F-AEE9-42CE-9B2D-5115E649AC8D}" type="slidenum">
              <a:rPr kumimoji="0" lang="en-AU" sz="1200" b="0" i="0" u="none" strike="noStrike" kern="1200" cap="none" spc="0" normalizeH="0" baseline="0" noProof="0">
                <a:ln>
                  <a:noFill/>
                </a:ln>
                <a:solidFill>
                  <a:srgbClr val="6C9AB5">
                    <a:tint val="75000"/>
                  </a:srgbClr>
                </a:solidFill>
                <a:effectLst/>
                <a:uLnTx/>
                <a:uFillTx/>
                <a:latin typeface="Arial" panose="020B0604020202020204" pitchFamily="34" charset="0"/>
                <a:ea typeface="+mn-ea"/>
                <a:cs typeface="Arial" panose="020B0604020202020204" pitchFamily="34" charset="0"/>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srgbClr val="6C9AB5">
                  <a:tint val="75000"/>
                </a:srgbClr>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B6158003-DF1E-40FF-8F24-295B90DA3387}"/>
              </a:ext>
            </a:extLst>
          </p:cNvPr>
          <p:cNvSpPr>
            <a:spLocks noGrp="1"/>
          </p:cNvSpPr>
          <p:nvPr>
            <p:ph type="title"/>
          </p:nvPr>
        </p:nvSpPr>
        <p:spPr/>
        <p:txBody>
          <a:bodyPr/>
          <a:lstStyle/>
          <a:p>
            <a:r>
              <a:rPr lang="en-AU"/>
              <a:t>Hot days</a:t>
            </a:r>
          </a:p>
        </p:txBody>
      </p:sp>
      <p:pic>
        <p:nvPicPr>
          <p:cNvPr id="6" name="Picture 5">
            <a:extLst>
              <a:ext uri="{FF2B5EF4-FFF2-40B4-BE49-F238E27FC236}">
                <a16:creationId xmlns:a16="http://schemas.microsoft.com/office/drawing/2014/main" id="{867AB3D4-16B9-4AC7-A7FA-43D301C90D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7220" y="1634936"/>
            <a:ext cx="6475323" cy="5218046"/>
          </a:xfrm>
          <a:prstGeom prst="rect">
            <a:avLst/>
          </a:prstGeom>
        </p:spPr>
      </p:pic>
      <p:sp>
        <p:nvSpPr>
          <p:cNvPr id="3" name="Text Placeholder 2">
            <a:extLst>
              <a:ext uri="{FF2B5EF4-FFF2-40B4-BE49-F238E27FC236}">
                <a16:creationId xmlns:a16="http://schemas.microsoft.com/office/drawing/2014/main" id="{DB4BCAC0-2385-494B-817A-C01DF8DA7BDE}"/>
              </a:ext>
            </a:extLst>
          </p:cNvPr>
          <p:cNvSpPr>
            <a:spLocks noGrp="1"/>
          </p:cNvSpPr>
          <p:nvPr>
            <p:ph sz="quarter" idx="13"/>
          </p:nvPr>
        </p:nvSpPr>
        <p:spPr>
          <a:xfrm>
            <a:off x="617221" y="819167"/>
            <a:ext cx="10934281" cy="5040559"/>
          </a:xfrm>
        </p:spPr>
        <p:txBody>
          <a:bodyPr>
            <a:normAutofit/>
          </a:bodyPr>
          <a:lstStyle/>
          <a:p>
            <a:pPr marL="342900" indent="-342900">
              <a:buFont typeface="Arial" panose="020B0604020202020204" pitchFamily="34" charset="0"/>
              <a:buChar char="•"/>
            </a:pPr>
            <a:r>
              <a:rPr lang="en-AU" sz="2800" b="0"/>
              <a:t>Increase in average temperatures leads to increase in hot days</a:t>
            </a:r>
          </a:p>
          <a:p>
            <a:pPr marL="342900" indent="-342900">
              <a:buFont typeface="Arial" panose="020B0604020202020204" pitchFamily="34" charset="0"/>
              <a:buChar char="•"/>
            </a:pPr>
            <a:r>
              <a:rPr lang="en-AU" sz="2800" b="0"/>
              <a:t>Hot days expected to approximately double by 2050</a:t>
            </a:r>
          </a:p>
        </p:txBody>
      </p:sp>
      <p:pic>
        <p:nvPicPr>
          <p:cNvPr id="9" name="Picture 8">
            <a:extLst>
              <a:ext uri="{FF2B5EF4-FFF2-40B4-BE49-F238E27FC236}">
                <a16:creationId xmlns:a16="http://schemas.microsoft.com/office/drawing/2014/main" id="{B1DF6B49-72C1-419E-9E61-3664B3FBD475}"/>
              </a:ext>
            </a:extLst>
          </p:cNvPr>
          <p:cNvPicPr>
            <a:picLocks noChangeAspect="1"/>
          </p:cNvPicPr>
          <p:nvPr/>
        </p:nvPicPr>
        <p:blipFill>
          <a:blip r:embed="rId4"/>
          <a:stretch>
            <a:fillRect/>
          </a:stretch>
        </p:blipFill>
        <p:spPr>
          <a:xfrm>
            <a:off x="7214046" y="3172112"/>
            <a:ext cx="4215954" cy="2545835"/>
          </a:xfrm>
          <a:prstGeom prst="rect">
            <a:avLst/>
          </a:prstGeom>
        </p:spPr>
      </p:pic>
    </p:spTree>
    <p:extLst>
      <p:ext uri="{BB962C8B-B14F-4D97-AF65-F5344CB8AC3E}">
        <p14:creationId xmlns:p14="http://schemas.microsoft.com/office/powerpoint/2010/main" val="3601393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949350-D632-4745-A44C-C8CFC84FC9D1}"/>
              </a:ext>
            </a:extLst>
          </p:cNvPr>
          <p:cNvSpPr>
            <a:spLocks noGrp="1"/>
          </p:cNvSpPr>
          <p:nvPr>
            <p:ph type="title"/>
          </p:nvPr>
        </p:nvSpPr>
        <p:spPr/>
        <p:txBody>
          <a:bodyPr/>
          <a:lstStyle/>
          <a:p>
            <a:r>
              <a:rPr lang="en-AU"/>
              <a:t>Hot days (in more detail)</a:t>
            </a:r>
          </a:p>
        </p:txBody>
      </p:sp>
      <p:pic>
        <p:nvPicPr>
          <p:cNvPr id="12" name="Picture 11">
            <a:extLst>
              <a:ext uri="{FF2B5EF4-FFF2-40B4-BE49-F238E27FC236}">
                <a16:creationId xmlns:a16="http://schemas.microsoft.com/office/drawing/2014/main" id="{12478F62-185D-4DE2-8621-B214B68CC3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52729" y="1556682"/>
            <a:ext cx="4929671" cy="3744636"/>
          </a:xfrm>
          <a:prstGeom prst="rect">
            <a:avLst/>
          </a:prstGeom>
        </p:spPr>
      </p:pic>
      <p:sp>
        <p:nvSpPr>
          <p:cNvPr id="9" name="Text Placeholder 1">
            <a:extLst>
              <a:ext uri="{FF2B5EF4-FFF2-40B4-BE49-F238E27FC236}">
                <a16:creationId xmlns:a16="http://schemas.microsoft.com/office/drawing/2014/main" id="{3B6E0E35-94DA-4FE9-BF48-A36D4321927F}"/>
              </a:ext>
            </a:extLst>
          </p:cNvPr>
          <p:cNvSpPr txBox="1">
            <a:spLocks/>
          </p:cNvSpPr>
          <p:nvPr/>
        </p:nvSpPr>
        <p:spPr>
          <a:xfrm>
            <a:off x="355060" y="1247774"/>
            <a:ext cx="5705797" cy="5538121"/>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200" b="1" kern="1200">
                <a:solidFill>
                  <a:schemeClr val="tx1"/>
                </a:solidFill>
                <a:latin typeface="+mj-lt"/>
                <a:ea typeface="+mn-ea"/>
                <a:cs typeface="+mn-cs"/>
              </a:defRPr>
            </a:lvl1pPr>
            <a:lvl2pPr marL="0" indent="0" algn="l" defTabSz="914400" rtl="0" eaLnBrk="1" latinLnBrk="0" hangingPunct="1">
              <a:spcBef>
                <a:spcPct val="20000"/>
              </a:spcBef>
              <a:buFontTx/>
              <a:buNone/>
              <a:defRPr sz="2200" kern="1200">
                <a:solidFill>
                  <a:schemeClr val="tx1"/>
                </a:solidFill>
                <a:latin typeface="+mn-lt"/>
                <a:ea typeface="+mn-ea"/>
                <a:cs typeface="+mn-cs"/>
              </a:defRPr>
            </a:lvl2pPr>
            <a:lvl3pPr marL="361950" indent="-36195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715963" indent="-354013"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1077913" indent="-3619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0" indent="0" algn="l"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6pPr>
            <a:lvl7pPr marL="180975" indent="-180975"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0" indent="0" algn="l"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9pPr>
          </a:lstStyle>
          <a:p>
            <a:endParaRPr lang="en-AU" sz="2800" b="0"/>
          </a:p>
        </p:txBody>
      </p:sp>
      <p:sp>
        <p:nvSpPr>
          <p:cNvPr id="13" name="Text Placeholder 1">
            <a:extLst>
              <a:ext uri="{FF2B5EF4-FFF2-40B4-BE49-F238E27FC236}">
                <a16:creationId xmlns:a16="http://schemas.microsoft.com/office/drawing/2014/main" id="{B8FAECA9-65B4-401D-8819-A651D9F6C24A}"/>
              </a:ext>
            </a:extLst>
          </p:cNvPr>
          <p:cNvSpPr txBox="1">
            <a:spLocks/>
          </p:cNvSpPr>
          <p:nvPr/>
        </p:nvSpPr>
        <p:spPr>
          <a:xfrm>
            <a:off x="507460" y="1400174"/>
            <a:ext cx="5705797" cy="5538121"/>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200" b="1" kern="1200">
                <a:solidFill>
                  <a:schemeClr val="tx1"/>
                </a:solidFill>
                <a:latin typeface="+mj-lt"/>
                <a:ea typeface="+mn-ea"/>
                <a:cs typeface="+mn-cs"/>
              </a:defRPr>
            </a:lvl1pPr>
            <a:lvl2pPr marL="0" indent="0" algn="l" defTabSz="914400" rtl="0" eaLnBrk="1" latinLnBrk="0" hangingPunct="1">
              <a:spcBef>
                <a:spcPct val="20000"/>
              </a:spcBef>
              <a:buFontTx/>
              <a:buNone/>
              <a:defRPr sz="2200" kern="1200">
                <a:solidFill>
                  <a:schemeClr val="tx1"/>
                </a:solidFill>
                <a:latin typeface="+mn-lt"/>
                <a:ea typeface="+mn-ea"/>
                <a:cs typeface="+mn-cs"/>
              </a:defRPr>
            </a:lvl2pPr>
            <a:lvl3pPr marL="361950" indent="-36195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715963" indent="-354013"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1077913" indent="-3619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0" indent="0" algn="l"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6pPr>
            <a:lvl7pPr marL="180975" indent="-180975"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0" indent="0" algn="l"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9pPr>
          </a:lstStyle>
          <a:p>
            <a:r>
              <a:rPr lang="en-AU" sz="2800" dirty="0"/>
              <a:t>New findings from VCP19:</a:t>
            </a:r>
          </a:p>
          <a:p>
            <a:pPr marL="457200" indent="-457200">
              <a:buFont typeface="Arial" panose="020B0604020202020204" pitchFamily="34" charset="0"/>
              <a:buChar char="•"/>
            </a:pPr>
            <a:r>
              <a:rPr lang="en-AU" sz="2800" b="0" dirty="0"/>
              <a:t>Downscaled results representative of global models</a:t>
            </a:r>
          </a:p>
          <a:p>
            <a:pPr marL="457200" indent="-457200">
              <a:buFont typeface="Arial" panose="020B0604020202020204" pitchFamily="34" charset="0"/>
              <a:buChar char="•"/>
            </a:pPr>
            <a:r>
              <a:rPr lang="en-AU" sz="2800" b="0" dirty="0"/>
              <a:t>Potential higher upper end to the range (due to a model with a dry projection)</a:t>
            </a:r>
          </a:p>
          <a:p>
            <a:pPr marL="457200" indent="-457200">
              <a:buFont typeface="Arial" panose="020B0604020202020204" pitchFamily="34" charset="0"/>
              <a:buChar char="•"/>
            </a:pPr>
            <a:r>
              <a:rPr lang="en-AU" sz="2800" b="0" dirty="0"/>
              <a:t>Extreme heat (1-in-20-year hottest days) may increase a lot more than the average temperature</a:t>
            </a:r>
          </a:p>
          <a:p>
            <a:pPr marL="457200" indent="-457200">
              <a:buFont typeface="Arial" panose="020B0604020202020204" pitchFamily="34" charset="0"/>
              <a:buChar char="•"/>
            </a:pPr>
            <a:endParaRPr lang="en-AU" sz="2800" b="0" dirty="0"/>
          </a:p>
          <a:p>
            <a:pPr marL="457200" indent="-457200">
              <a:buFont typeface="Arial" panose="020B0604020202020204" pitchFamily="34" charset="0"/>
              <a:buChar char="•"/>
            </a:pPr>
            <a:endParaRPr lang="en-AU" sz="2800" b="0" dirty="0"/>
          </a:p>
        </p:txBody>
      </p:sp>
      <p:sp>
        <p:nvSpPr>
          <p:cNvPr id="2" name="Rectangle 1">
            <a:extLst>
              <a:ext uri="{FF2B5EF4-FFF2-40B4-BE49-F238E27FC236}">
                <a16:creationId xmlns:a16="http://schemas.microsoft.com/office/drawing/2014/main" id="{B42F1856-3686-49C4-A992-89A178DBBFB3}"/>
              </a:ext>
            </a:extLst>
          </p:cNvPr>
          <p:cNvSpPr/>
          <p:nvPr/>
        </p:nvSpPr>
        <p:spPr>
          <a:xfrm>
            <a:off x="7070538" y="5301318"/>
            <a:ext cx="4094051" cy="646331"/>
          </a:xfrm>
          <a:prstGeom prst="rect">
            <a:avLst/>
          </a:prstGeom>
        </p:spPr>
        <p:txBody>
          <a:bodyPr wrap="square">
            <a:spAutoFit/>
          </a:bodyPr>
          <a:lstStyle/>
          <a:p>
            <a:r>
              <a:rPr lang="en-AU" dirty="0"/>
              <a:t>Example day in the 2050s – over 50 ⁰C in some areas!</a:t>
            </a:r>
          </a:p>
        </p:txBody>
      </p:sp>
    </p:spTree>
    <p:extLst>
      <p:ext uri="{BB962C8B-B14F-4D97-AF65-F5344CB8AC3E}">
        <p14:creationId xmlns:p14="http://schemas.microsoft.com/office/powerpoint/2010/main" val="1892249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09D0-F304-4419-A4E9-F88821873CD3}"/>
              </a:ext>
            </a:extLst>
          </p:cNvPr>
          <p:cNvSpPr>
            <a:spLocks noGrp="1"/>
          </p:cNvSpPr>
          <p:nvPr>
            <p:ph type="title"/>
          </p:nvPr>
        </p:nvSpPr>
        <p:spPr/>
        <p:txBody>
          <a:bodyPr/>
          <a:lstStyle/>
          <a:p>
            <a:r>
              <a:rPr lang="en-AU"/>
              <a:t>Some things to note before we start:</a:t>
            </a:r>
          </a:p>
        </p:txBody>
      </p:sp>
      <p:sp>
        <p:nvSpPr>
          <p:cNvPr id="3" name="Content Placeholder 2">
            <a:extLst>
              <a:ext uri="{FF2B5EF4-FFF2-40B4-BE49-F238E27FC236}">
                <a16:creationId xmlns:a16="http://schemas.microsoft.com/office/drawing/2014/main" id="{A5B98104-7A1E-4E84-8D4B-7A54BE280651}"/>
              </a:ext>
            </a:extLst>
          </p:cNvPr>
          <p:cNvSpPr>
            <a:spLocks noGrp="1"/>
          </p:cNvSpPr>
          <p:nvPr>
            <p:ph sz="quarter" idx="13"/>
          </p:nvPr>
        </p:nvSpPr>
        <p:spPr/>
        <p:txBody>
          <a:bodyPr vert="horz" lIns="91440" tIns="45720" rIns="91440" bIns="45720" rtlCol="0" anchor="t">
            <a:normAutofit/>
          </a:bodyPr>
          <a:lstStyle/>
          <a:p>
            <a:pPr marL="457200" indent="-457200">
              <a:buFont typeface="Arial" panose="020B0604020202020204" pitchFamily="34" charset="0"/>
              <a:buChar char="•"/>
            </a:pPr>
            <a:r>
              <a:rPr lang="en-AU" sz="3200" b="0" dirty="0"/>
              <a:t>We are recording, and will make the recording available after the event</a:t>
            </a:r>
          </a:p>
          <a:p>
            <a:pPr marL="457200" indent="-457200">
              <a:buFont typeface="Arial" panose="020B0604020202020204" pitchFamily="34" charset="0"/>
              <a:buChar char="•"/>
            </a:pPr>
            <a:r>
              <a:rPr lang="en-AU" sz="3200" b="0" dirty="0"/>
              <a:t>Please use the Q&amp;A function to ask questions (and give those you're also interested in a 'thumbs up') </a:t>
            </a:r>
            <a:endParaRPr lang="en-AU" sz="3200" b="0" dirty="0">
              <a:cs typeface="Arial"/>
            </a:endParaRPr>
          </a:p>
          <a:p>
            <a:pPr marL="457200" indent="-457200">
              <a:buFont typeface="Arial" panose="020B0604020202020204" pitchFamily="34" charset="0"/>
              <a:buChar char="•"/>
            </a:pPr>
            <a:r>
              <a:rPr lang="en-AU" sz="3200" b="0" dirty="0"/>
              <a:t>Slides will be made available</a:t>
            </a:r>
          </a:p>
          <a:p>
            <a:r>
              <a:rPr lang="en-AU" dirty="0"/>
              <a:t>	</a:t>
            </a:r>
          </a:p>
        </p:txBody>
      </p:sp>
    </p:spTree>
    <p:extLst>
      <p:ext uri="{BB962C8B-B14F-4D97-AF65-F5344CB8AC3E}">
        <p14:creationId xmlns:p14="http://schemas.microsoft.com/office/powerpoint/2010/main" val="2179098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1074C-EC1A-4968-B307-7A87FBA23106}"/>
              </a:ext>
            </a:extLst>
          </p:cNvPr>
          <p:cNvSpPr>
            <a:spLocks noGrp="1"/>
          </p:cNvSpPr>
          <p:nvPr>
            <p:ph type="title"/>
          </p:nvPr>
        </p:nvSpPr>
        <p:spPr/>
        <p:txBody>
          <a:bodyPr/>
          <a:lstStyle/>
          <a:p>
            <a:r>
              <a:rPr lang="en-AU"/>
              <a:t>Rainfall</a:t>
            </a:r>
          </a:p>
        </p:txBody>
      </p:sp>
      <p:sp>
        <p:nvSpPr>
          <p:cNvPr id="4" name="Content Placeholder 1">
            <a:extLst>
              <a:ext uri="{FF2B5EF4-FFF2-40B4-BE49-F238E27FC236}">
                <a16:creationId xmlns:a16="http://schemas.microsoft.com/office/drawing/2014/main" id="{4D412BB4-2C06-4D5E-B7E2-66B1453C9C9E}"/>
              </a:ext>
            </a:extLst>
          </p:cNvPr>
          <p:cNvSpPr txBox="1">
            <a:spLocks/>
          </p:cNvSpPr>
          <p:nvPr/>
        </p:nvSpPr>
        <p:spPr>
          <a:xfrm>
            <a:off x="395858" y="976449"/>
            <a:ext cx="11293037" cy="5647853"/>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anose="020B0604020202020204" pitchFamily="34" charset="0"/>
              <a:buNone/>
              <a:defRPr sz="2200" b="1" kern="1200">
                <a:solidFill>
                  <a:schemeClr val="tx1"/>
                </a:solidFill>
                <a:latin typeface="+mj-lt"/>
                <a:ea typeface="+mn-ea"/>
                <a:cs typeface="+mn-cs"/>
              </a:defRPr>
            </a:lvl1pPr>
            <a:lvl2pPr marL="0" indent="0" algn="l" defTabSz="914400" rtl="0" eaLnBrk="1" latinLnBrk="0" hangingPunct="1">
              <a:spcBef>
                <a:spcPct val="20000"/>
              </a:spcBef>
              <a:buFontTx/>
              <a:buNone/>
              <a:defRPr sz="2200" kern="1200">
                <a:solidFill>
                  <a:schemeClr val="tx1"/>
                </a:solidFill>
                <a:latin typeface="+mn-lt"/>
                <a:ea typeface="+mn-ea"/>
                <a:cs typeface="+mn-cs"/>
              </a:defRPr>
            </a:lvl2pPr>
            <a:lvl3pPr marL="361950" indent="-36195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715963" indent="-354013"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1077913" indent="-3619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0" indent="0" algn="l"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6pPr>
            <a:lvl7pPr marL="180975" indent="-180975"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0" indent="0" algn="l"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9pPr>
          </a:lstStyle>
          <a:p>
            <a:r>
              <a:rPr lang="en-AU" sz="2800" b="0" dirty="0"/>
              <a:t>Observed: </a:t>
            </a:r>
            <a:endParaRPr lang="en-US" dirty="0">
              <a:cs typeface="Arial"/>
            </a:endParaRPr>
          </a:p>
          <a:p>
            <a:r>
              <a:rPr lang="en-AU" sz="2800" dirty="0"/>
              <a:t>Decline in cool season rainfall over the last 30 years (compared to last century)</a:t>
            </a:r>
            <a:endParaRPr lang="en-AU" dirty="0">
              <a:cs typeface="Arial"/>
            </a:endParaRPr>
          </a:p>
          <a:p>
            <a:pPr marL="342900" lvl="1" indent="-342900">
              <a:buFont typeface="Arial" panose="020B0604020202020204" pitchFamily="34" charset="0"/>
              <a:buChar char="•"/>
            </a:pPr>
            <a:endParaRPr lang="en-AU" sz="1100" dirty="0"/>
          </a:p>
          <a:p>
            <a:pPr lvl="1"/>
            <a:endParaRPr lang="en-AU" sz="1000" dirty="0"/>
          </a:p>
          <a:p>
            <a:pPr lvl="1"/>
            <a:r>
              <a:rPr lang="en-AU" sz="2800" dirty="0"/>
              <a:t>Projected (2050s): </a:t>
            </a:r>
            <a:endParaRPr lang="en-AU" sz="2800" dirty="0">
              <a:cs typeface="Arial"/>
            </a:endParaRPr>
          </a:p>
          <a:p>
            <a:pPr marL="342900" lvl="1" indent="-342900">
              <a:buFont typeface="Arial" panose="020B0604020202020204" pitchFamily="34" charset="0"/>
              <a:buChar char="•"/>
            </a:pPr>
            <a:r>
              <a:rPr lang="en-AU" sz="2800" b="1" dirty="0"/>
              <a:t>Annual and cool season rainfall projected to continue declining (</a:t>
            </a:r>
            <a:r>
              <a:rPr lang="en-AU" sz="2800" b="1" i="1" dirty="0"/>
              <a:t>likely</a:t>
            </a:r>
            <a:r>
              <a:rPr lang="en-AU" sz="2800" b="1" dirty="0"/>
              <a:t>) </a:t>
            </a:r>
          </a:p>
          <a:p>
            <a:pPr marL="342900" lvl="1" indent="-342900">
              <a:buFont typeface="Arial" panose="020B0604020202020204" pitchFamily="34" charset="0"/>
              <a:buChar char="•"/>
            </a:pPr>
            <a:endParaRPr lang="en-AU" sz="2800" b="1" dirty="0"/>
          </a:p>
          <a:p>
            <a:pPr marL="342900" lvl="1" indent="-342900">
              <a:buFont typeface="Arial" panose="020B0604020202020204" pitchFamily="34" charset="0"/>
              <a:buChar char="•"/>
            </a:pPr>
            <a:endParaRPr lang="en-AU" sz="2800" b="1" dirty="0"/>
          </a:p>
          <a:p>
            <a:pPr lvl="1"/>
            <a:r>
              <a:rPr lang="en-AU" sz="2800" dirty="0"/>
              <a:t>Rainfall is more difficult to project than temperature – need to account for estimates from different models</a:t>
            </a:r>
          </a:p>
        </p:txBody>
      </p:sp>
      <p:pic>
        <p:nvPicPr>
          <p:cNvPr id="5" name="Picture 4">
            <a:extLst>
              <a:ext uri="{FF2B5EF4-FFF2-40B4-BE49-F238E27FC236}">
                <a16:creationId xmlns:a16="http://schemas.microsoft.com/office/drawing/2014/main" id="{A38E9B48-DD14-42D1-81EE-8250C3D2BA9E}"/>
              </a:ext>
            </a:extLst>
          </p:cNvPr>
          <p:cNvPicPr>
            <a:picLocks noChangeAspect="1"/>
          </p:cNvPicPr>
          <p:nvPr/>
        </p:nvPicPr>
        <p:blipFill>
          <a:blip r:embed="rId3"/>
          <a:stretch>
            <a:fillRect/>
          </a:stretch>
        </p:blipFill>
        <p:spPr>
          <a:xfrm>
            <a:off x="10265310" y="2048302"/>
            <a:ext cx="1047750" cy="1066800"/>
          </a:xfrm>
          <a:prstGeom prst="rect">
            <a:avLst/>
          </a:prstGeom>
        </p:spPr>
      </p:pic>
    </p:spTree>
    <p:extLst>
      <p:ext uri="{BB962C8B-B14F-4D97-AF65-F5344CB8AC3E}">
        <p14:creationId xmlns:p14="http://schemas.microsoft.com/office/powerpoint/2010/main" val="242225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652AB2-3153-4D1C-BDB4-463A075E7B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9001" y="1232119"/>
            <a:ext cx="6702999" cy="5026185"/>
          </a:xfrm>
          <a:prstGeom prst="rect">
            <a:avLst/>
          </a:prstGeom>
        </p:spPr>
      </p:pic>
      <p:sp>
        <p:nvSpPr>
          <p:cNvPr id="4" name="Title 3">
            <a:extLst>
              <a:ext uri="{FF2B5EF4-FFF2-40B4-BE49-F238E27FC236}">
                <a16:creationId xmlns:a16="http://schemas.microsoft.com/office/drawing/2014/main" id="{22D94256-51F0-43BB-9409-B22B19E6603C}"/>
              </a:ext>
            </a:extLst>
          </p:cNvPr>
          <p:cNvSpPr>
            <a:spLocks noGrp="1"/>
          </p:cNvSpPr>
          <p:nvPr>
            <p:ph type="title"/>
          </p:nvPr>
        </p:nvSpPr>
        <p:spPr/>
        <p:txBody>
          <a:bodyPr/>
          <a:lstStyle/>
          <a:p>
            <a:r>
              <a:rPr lang="en-AU"/>
              <a:t>Rainfall (in more detail)</a:t>
            </a:r>
          </a:p>
        </p:txBody>
      </p:sp>
      <p:sp>
        <p:nvSpPr>
          <p:cNvPr id="3" name="TextBox 2">
            <a:extLst>
              <a:ext uri="{FF2B5EF4-FFF2-40B4-BE49-F238E27FC236}">
                <a16:creationId xmlns:a16="http://schemas.microsoft.com/office/drawing/2014/main" id="{1B8313EC-4993-4BD8-90F3-56E0928CA3CF}"/>
              </a:ext>
            </a:extLst>
          </p:cNvPr>
          <p:cNvSpPr txBox="1"/>
          <p:nvPr/>
        </p:nvSpPr>
        <p:spPr>
          <a:xfrm>
            <a:off x="6812515" y="1195288"/>
            <a:ext cx="4288353" cy="369332"/>
          </a:xfrm>
          <a:prstGeom prst="rect">
            <a:avLst/>
          </a:prstGeom>
          <a:noFill/>
        </p:spPr>
        <p:txBody>
          <a:bodyPr wrap="none" rtlCol="0">
            <a:spAutoFit/>
          </a:bodyPr>
          <a:lstStyle/>
          <a:p>
            <a:r>
              <a:rPr lang="en-AU"/>
              <a:t>Melbourne Metro – 2090 high emissions</a:t>
            </a:r>
          </a:p>
        </p:txBody>
      </p:sp>
      <p:sp>
        <p:nvSpPr>
          <p:cNvPr id="8" name="Text Placeholder 1">
            <a:extLst>
              <a:ext uri="{FF2B5EF4-FFF2-40B4-BE49-F238E27FC236}">
                <a16:creationId xmlns:a16="http://schemas.microsoft.com/office/drawing/2014/main" id="{B8152EC4-A90B-471E-A66F-153AB506FEDB}"/>
              </a:ext>
            </a:extLst>
          </p:cNvPr>
          <p:cNvSpPr txBox="1">
            <a:spLocks/>
          </p:cNvSpPr>
          <p:nvPr/>
        </p:nvSpPr>
        <p:spPr>
          <a:xfrm>
            <a:off x="280163" y="1379954"/>
            <a:ext cx="5705797" cy="5538121"/>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200" b="1" kern="1200">
                <a:solidFill>
                  <a:schemeClr val="tx1"/>
                </a:solidFill>
                <a:latin typeface="+mj-lt"/>
                <a:ea typeface="+mn-ea"/>
                <a:cs typeface="+mn-cs"/>
              </a:defRPr>
            </a:lvl1pPr>
            <a:lvl2pPr marL="0" indent="0" algn="l" defTabSz="914400" rtl="0" eaLnBrk="1" latinLnBrk="0" hangingPunct="1">
              <a:spcBef>
                <a:spcPct val="20000"/>
              </a:spcBef>
              <a:buFontTx/>
              <a:buNone/>
              <a:defRPr sz="2200" kern="1200">
                <a:solidFill>
                  <a:schemeClr val="tx1"/>
                </a:solidFill>
                <a:latin typeface="+mn-lt"/>
                <a:ea typeface="+mn-ea"/>
                <a:cs typeface="+mn-cs"/>
              </a:defRPr>
            </a:lvl2pPr>
            <a:lvl3pPr marL="361950" indent="-36195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715963" indent="-354013"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1077913" indent="-3619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0" indent="0" algn="l"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6pPr>
            <a:lvl7pPr marL="180975" indent="-180975"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0" indent="0" algn="l"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9pPr>
          </a:lstStyle>
          <a:p>
            <a:r>
              <a:rPr lang="en-AU" sz="2800"/>
              <a:t>There’s not a ‘best’ answer</a:t>
            </a:r>
          </a:p>
          <a:p>
            <a:pPr marL="457200" indent="-457200">
              <a:buFont typeface="Arial" panose="020B0604020202020204" pitchFamily="34" charset="0"/>
              <a:buChar char="•"/>
            </a:pPr>
            <a:r>
              <a:rPr lang="en-AU" sz="2800" b="0"/>
              <a:t>Different model ensembles with different ranges of results</a:t>
            </a:r>
          </a:p>
          <a:p>
            <a:pPr marL="457200" indent="-457200">
              <a:buFont typeface="Arial" panose="020B0604020202020204" pitchFamily="34" charset="0"/>
              <a:buChar char="•"/>
            </a:pPr>
            <a:r>
              <a:rPr lang="en-AU" sz="2800" b="0"/>
              <a:t>Ranges overlap a lot</a:t>
            </a:r>
          </a:p>
          <a:p>
            <a:pPr marL="457200" indent="-457200">
              <a:buFont typeface="Arial" panose="020B0604020202020204" pitchFamily="34" charset="0"/>
              <a:buChar char="•"/>
            </a:pPr>
            <a:r>
              <a:rPr lang="en-AU" sz="2800" b="0"/>
              <a:t>Range of possibilities for all seasons for all regions</a:t>
            </a:r>
          </a:p>
          <a:p>
            <a:pPr marL="457200" indent="-457200">
              <a:buFont typeface="Arial" panose="020B0604020202020204" pitchFamily="34" charset="0"/>
              <a:buChar char="•"/>
            </a:pPr>
            <a:r>
              <a:rPr lang="en-AU" sz="2800"/>
              <a:t>Need to take a risk management approach – not a ‘predict then act’ approach!!</a:t>
            </a:r>
          </a:p>
          <a:p>
            <a:pPr marL="457200" indent="-457200">
              <a:buFont typeface="Arial" panose="020B0604020202020204" pitchFamily="34" charset="0"/>
              <a:buChar char="•"/>
            </a:pPr>
            <a:endParaRPr lang="en-AU" sz="2800" b="0"/>
          </a:p>
          <a:p>
            <a:pPr marL="457200" indent="-457200">
              <a:buFont typeface="Arial" panose="020B0604020202020204" pitchFamily="34" charset="0"/>
              <a:buChar char="•"/>
            </a:pPr>
            <a:endParaRPr lang="en-AU" sz="2800" b="0"/>
          </a:p>
          <a:p>
            <a:pPr marL="457200" indent="-457200">
              <a:buFont typeface="Arial" panose="020B0604020202020204" pitchFamily="34" charset="0"/>
              <a:buChar char="•"/>
            </a:pPr>
            <a:endParaRPr lang="en-AU" sz="2800" b="0"/>
          </a:p>
          <a:p>
            <a:pPr marL="457200" indent="-457200">
              <a:buFont typeface="Arial" panose="020B0604020202020204" pitchFamily="34" charset="0"/>
              <a:buChar char="•"/>
            </a:pPr>
            <a:endParaRPr lang="en-AU" sz="2800" b="0"/>
          </a:p>
        </p:txBody>
      </p:sp>
      <p:sp>
        <p:nvSpPr>
          <p:cNvPr id="2" name="TextBox 1">
            <a:extLst>
              <a:ext uri="{FF2B5EF4-FFF2-40B4-BE49-F238E27FC236}">
                <a16:creationId xmlns:a16="http://schemas.microsoft.com/office/drawing/2014/main" id="{01029A45-CC4F-4684-91A9-CD3114ECE728}"/>
              </a:ext>
            </a:extLst>
          </p:cNvPr>
          <p:cNvSpPr txBox="1"/>
          <p:nvPr/>
        </p:nvSpPr>
        <p:spPr>
          <a:xfrm>
            <a:off x="6336792" y="5980176"/>
            <a:ext cx="722376" cy="276999"/>
          </a:xfrm>
          <a:prstGeom prst="rect">
            <a:avLst/>
          </a:prstGeom>
          <a:solidFill>
            <a:schemeClr val="bg1"/>
          </a:solidFill>
        </p:spPr>
        <p:txBody>
          <a:bodyPr wrap="square" rtlCol="0">
            <a:spAutoFit/>
          </a:bodyPr>
          <a:lstStyle/>
          <a:p>
            <a:r>
              <a:rPr lang="en-AU" sz="1200" dirty="0"/>
              <a:t>Autumn</a:t>
            </a:r>
          </a:p>
        </p:txBody>
      </p:sp>
      <p:sp>
        <p:nvSpPr>
          <p:cNvPr id="7" name="TextBox 6">
            <a:extLst>
              <a:ext uri="{FF2B5EF4-FFF2-40B4-BE49-F238E27FC236}">
                <a16:creationId xmlns:a16="http://schemas.microsoft.com/office/drawing/2014/main" id="{3874B8DF-E4D3-47CF-8C66-831156B00A9D}"/>
              </a:ext>
            </a:extLst>
          </p:cNvPr>
          <p:cNvSpPr txBox="1"/>
          <p:nvPr/>
        </p:nvSpPr>
        <p:spPr>
          <a:xfrm>
            <a:off x="10001112" y="5980175"/>
            <a:ext cx="806793" cy="276999"/>
          </a:xfrm>
          <a:prstGeom prst="rect">
            <a:avLst/>
          </a:prstGeom>
          <a:solidFill>
            <a:schemeClr val="bg1"/>
          </a:solidFill>
        </p:spPr>
        <p:txBody>
          <a:bodyPr wrap="square" rtlCol="0">
            <a:spAutoFit/>
          </a:bodyPr>
          <a:lstStyle/>
          <a:p>
            <a:r>
              <a:rPr lang="en-AU" sz="1200" dirty="0"/>
              <a:t>Summer</a:t>
            </a:r>
          </a:p>
        </p:txBody>
      </p:sp>
      <p:sp>
        <p:nvSpPr>
          <p:cNvPr id="9" name="TextBox 8">
            <a:extLst>
              <a:ext uri="{FF2B5EF4-FFF2-40B4-BE49-F238E27FC236}">
                <a16:creationId xmlns:a16="http://schemas.microsoft.com/office/drawing/2014/main" id="{4F4A0B1C-6C15-497F-B565-9A9320CE1F3C}"/>
              </a:ext>
            </a:extLst>
          </p:cNvPr>
          <p:cNvSpPr txBox="1"/>
          <p:nvPr/>
        </p:nvSpPr>
        <p:spPr>
          <a:xfrm>
            <a:off x="8800494" y="5971032"/>
            <a:ext cx="722376" cy="276999"/>
          </a:xfrm>
          <a:prstGeom prst="rect">
            <a:avLst/>
          </a:prstGeom>
          <a:solidFill>
            <a:schemeClr val="bg1"/>
          </a:solidFill>
        </p:spPr>
        <p:txBody>
          <a:bodyPr wrap="square" rtlCol="0">
            <a:spAutoFit/>
          </a:bodyPr>
          <a:lstStyle/>
          <a:p>
            <a:r>
              <a:rPr lang="en-AU" sz="1200" dirty="0"/>
              <a:t>Spring</a:t>
            </a:r>
          </a:p>
        </p:txBody>
      </p:sp>
      <p:sp>
        <p:nvSpPr>
          <p:cNvPr id="10" name="TextBox 9">
            <a:extLst>
              <a:ext uri="{FF2B5EF4-FFF2-40B4-BE49-F238E27FC236}">
                <a16:creationId xmlns:a16="http://schemas.microsoft.com/office/drawing/2014/main" id="{DBEDA6B5-369F-4CA1-8E41-A87D95A18444}"/>
              </a:ext>
            </a:extLst>
          </p:cNvPr>
          <p:cNvSpPr txBox="1"/>
          <p:nvPr/>
        </p:nvSpPr>
        <p:spPr>
          <a:xfrm>
            <a:off x="7599876" y="5971032"/>
            <a:ext cx="722376" cy="276999"/>
          </a:xfrm>
          <a:prstGeom prst="rect">
            <a:avLst/>
          </a:prstGeom>
          <a:solidFill>
            <a:schemeClr val="bg1"/>
          </a:solidFill>
        </p:spPr>
        <p:txBody>
          <a:bodyPr wrap="square" rtlCol="0">
            <a:spAutoFit/>
          </a:bodyPr>
          <a:lstStyle/>
          <a:p>
            <a:r>
              <a:rPr lang="en-AU" sz="1200" dirty="0"/>
              <a:t>Winter</a:t>
            </a:r>
          </a:p>
        </p:txBody>
      </p:sp>
    </p:spTree>
    <p:extLst>
      <p:ext uri="{BB962C8B-B14F-4D97-AF65-F5344CB8AC3E}">
        <p14:creationId xmlns:p14="http://schemas.microsoft.com/office/powerpoint/2010/main" val="3677203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F35EBD-EFB7-4059-B638-CBD07D00C09B}"/>
              </a:ext>
            </a:extLst>
          </p:cNvPr>
          <p:cNvSpPr>
            <a:spLocks noGrp="1"/>
          </p:cNvSpPr>
          <p:nvPr>
            <p:ph type="title"/>
          </p:nvPr>
        </p:nvSpPr>
        <p:spPr/>
        <p:txBody>
          <a:bodyPr/>
          <a:lstStyle/>
          <a:p>
            <a:r>
              <a:rPr lang="en-AU"/>
              <a:t>Rainfall in mountain regions</a:t>
            </a:r>
          </a:p>
        </p:txBody>
      </p:sp>
      <p:pic>
        <p:nvPicPr>
          <p:cNvPr id="8" name="Picture 7" descr="Mean change">
            <a:extLst>
              <a:ext uri="{FF2B5EF4-FFF2-40B4-BE49-F238E27FC236}">
                <a16:creationId xmlns:a16="http://schemas.microsoft.com/office/drawing/2014/main" id="{04DE5E0E-7FC9-48BE-8264-BE433FDEFACF}"/>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6618597" y="2267076"/>
            <a:ext cx="4963803" cy="2323848"/>
          </a:xfrm>
          <a:prstGeom prst="rect">
            <a:avLst/>
          </a:prstGeom>
          <a:noFill/>
          <a:ln>
            <a:noFill/>
          </a:ln>
          <a:extLst>
            <a:ext uri="{53640926-AAD7-44D8-BBD7-CCE9431645EC}">
              <a14:shadowObscured xmlns:a14="http://schemas.microsoft.com/office/drawing/2010/main"/>
            </a:ext>
          </a:extLst>
        </p:spPr>
      </p:pic>
      <p:pic>
        <p:nvPicPr>
          <p:cNvPr id="9" name="Picture 8" descr="CBar">
            <a:extLst>
              <a:ext uri="{FF2B5EF4-FFF2-40B4-BE49-F238E27FC236}">
                <a16:creationId xmlns:a16="http://schemas.microsoft.com/office/drawing/2014/main" id="{EA6A5BF4-E130-4295-B8DF-EFEB4CED8769}"/>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08685" y="4568032"/>
            <a:ext cx="2422525" cy="391795"/>
          </a:xfrm>
          <a:prstGeom prst="rect">
            <a:avLst/>
          </a:prstGeom>
          <a:noFill/>
          <a:ln>
            <a:noFill/>
          </a:ln>
        </p:spPr>
      </p:pic>
      <p:sp>
        <p:nvSpPr>
          <p:cNvPr id="4" name="TextBox 3">
            <a:extLst>
              <a:ext uri="{FF2B5EF4-FFF2-40B4-BE49-F238E27FC236}">
                <a16:creationId xmlns:a16="http://schemas.microsoft.com/office/drawing/2014/main" id="{667E6D73-42A7-4080-8175-34BD543F3C77}"/>
              </a:ext>
            </a:extLst>
          </p:cNvPr>
          <p:cNvSpPr txBox="1"/>
          <p:nvPr/>
        </p:nvSpPr>
        <p:spPr>
          <a:xfrm>
            <a:off x="6920889" y="4542132"/>
            <a:ext cx="1274708" cy="369332"/>
          </a:xfrm>
          <a:prstGeom prst="rect">
            <a:avLst/>
          </a:prstGeom>
          <a:noFill/>
        </p:spPr>
        <p:txBody>
          <a:bodyPr wrap="none" rtlCol="0">
            <a:spAutoFit/>
          </a:bodyPr>
          <a:lstStyle/>
          <a:p>
            <a:r>
              <a:rPr lang="en-AU"/>
              <a:t>Winter (%)</a:t>
            </a:r>
          </a:p>
        </p:txBody>
      </p:sp>
      <p:sp>
        <p:nvSpPr>
          <p:cNvPr id="5" name="Arrow: Right 4">
            <a:extLst>
              <a:ext uri="{FF2B5EF4-FFF2-40B4-BE49-F238E27FC236}">
                <a16:creationId xmlns:a16="http://schemas.microsoft.com/office/drawing/2014/main" id="{268CF82F-D37F-44FF-BA30-86FB5A5E84B5}"/>
              </a:ext>
            </a:extLst>
          </p:cNvPr>
          <p:cNvSpPr/>
          <p:nvPr/>
        </p:nvSpPr>
        <p:spPr>
          <a:xfrm>
            <a:off x="8712701" y="2789089"/>
            <a:ext cx="707517" cy="72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 Placeholder 1">
            <a:extLst>
              <a:ext uri="{FF2B5EF4-FFF2-40B4-BE49-F238E27FC236}">
                <a16:creationId xmlns:a16="http://schemas.microsoft.com/office/drawing/2014/main" id="{7018347A-B66F-40CB-BBF2-CA9BD5E91001}"/>
              </a:ext>
            </a:extLst>
          </p:cNvPr>
          <p:cNvSpPr txBox="1">
            <a:spLocks/>
          </p:cNvSpPr>
          <p:nvPr/>
        </p:nvSpPr>
        <p:spPr>
          <a:xfrm>
            <a:off x="507460" y="1400174"/>
            <a:ext cx="5705797" cy="5538121"/>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200" b="1" kern="1200">
                <a:solidFill>
                  <a:schemeClr val="tx1"/>
                </a:solidFill>
                <a:latin typeface="+mj-lt"/>
                <a:ea typeface="+mn-ea"/>
                <a:cs typeface="+mn-cs"/>
              </a:defRPr>
            </a:lvl1pPr>
            <a:lvl2pPr marL="0" indent="0" algn="l" defTabSz="914400" rtl="0" eaLnBrk="1" latinLnBrk="0" hangingPunct="1">
              <a:spcBef>
                <a:spcPct val="20000"/>
              </a:spcBef>
              <a:buFontTx/>
              <a:buNone/>
              <a:defRPr sz="2200" kern="1200">
                <a:solidFill>
                  <a:schemeClr val="tx1"/>
                </a:solidFill>
                <a:latin typeface="+mn-lt"/>
                <a:ea typeface="+mn-ea"/>
                <a:cs typeface="+mn-cs"/>
              </a:defRPr>
            </a:lvl2pPr>
            <a:lvl3pPr marL="361950" indent="-36195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715963" indent="-354013"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1077913" indent="-3619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0" indent="0" algn="l"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6pPr>
            <a:lvl7pPr marL="180975" indent="-180975"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0" indent="0" algn="l"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9pPr>
          </a:lstStyle>
          <a:p>
            <a:r>
              <a:rPr lang="en-AU" sz="2800"/>
              <a:t>New findings from VCP19:</a:t>
            </a:r>
          </a:p>
          <a:p>
            <a:pPr marL="457200" indent="-457200">
              <a:buFont typeface="Arial" panose="020B0604020202020204" pitchFamily="34" charset="0"/>
              <a:buChar char="•"/>
            </a:pPr>
            <a:r>
              <a:rPr lang="en-AU" sz="2800" b="0"/>
              <a:t>Better resolution of the topography of mountain areas</a:t>
            </a:r>
          </a:p>
          <a:p>
            <a:pPr marL="457200" indent="-457200">
              <a:buFont typeface="Arial" panose="020B0604020202020204" pitchFamily="34" charset="0"/>
              <a:buChar char="•"/>
            </a:pPr>
            <a:r>
              <a:rPr lang="en-AU" sz="2800" b="0"/>
              <a:t>Better resolution of weather systems influenced by the topography</a:t>
            </a:r>
          </a:p>
          <a:p>
            <a:pPr marL="457200" indent="-457200">
              <a:buFont typeface="Arial" panose="020B0604020202020204" pitchFamily="34" charset="0"/>
              <a:buChar char="•"/>
            </a:pPr>
            <a:r>
              <a:rPr lang="en-AU" sz="2800" b="0"/>
              <a:t>VCP19 projects greater decreases in rainfall on the western slopes of mountains (compared to global models)</a:t>
            </a:r>
          </a:p>
          <a:p>
            <a:pPr marL="457200" indent="-457200">
              <a:buFont typeface="Arial" panose="020B0604020202020204" pitchFamily="34" charset="0"/>
              <a:buChar char="•"/>
            </a:pPr>
            <a:endParaRPr lang="en-AU" sz="2800" b="0"/>
          </a:p>
          <a:p>
            <a:pPr marL="457200" indent="-457200">
              <a:buFont typeface="Arial" panose="020B0604020202020204" pitchFamily="34" charset="0"/>
              <a:buChar char="•"/>
            </a:pPr>
            <a:endParaRPr lang="en-AU" sz="2800" b="0"/>
          </a:p>
          <a:p>
            <a:pPr marL="457200" indent="-457200">
              <a:buFont typeface="Arial" panose="020B0604020202020204" pitchFamily="34" charset="0"/>
              <a:buChar char="•"/>
            </a:pPr>
            <a:endParaRPr lang="en-AU" sz="2800" b="0"/>
          </a:p>
          <a:p>
            <a:pPr marL="457200" indent="-457200">
              <a:buFont typeface="Arial" panose="020B0604020202020204" pitchFamily="34" charset="0"/>
              <a:buChar char="•"/>
            </a:pPr>
            <a:endParaRPr lang="en-AU" sz="2800" b="0"/>
          </a:p>
        </p:txBody>
      </p:sp>
    </p:spTree>
    <p:extLst>
      <p:ext uri="{BB962C8B-B14F-4D97-AF65-F5344CB8AC3E}">
        <p14:creationId xmlns:p14="http://schemas.microsoft.com/office/powerpoint/2010/main" val="2519508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7578D6E-249F-4FFB-B9FA-4191B5588D0C}"/>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9A6A35F-AEE9-42CE-9B2D-5115E649AC8D}" type="slidenum">
              <a:rPr kumimoji="0" lang="en-AU" sz="1200" b="0" i="0" u="none" strike="noStrike" kern="1200" cap="none" spc="0" normalizeH="0" baseline="0" noProof="0">
                <a:ln>
                  <a:noFill/>
                </a:ln>
                <a:solidFill>
                  <a:srgbClr val="6C9AB5">
                    <a:tint val="75000"/>
                  </a:srgbClr>
                </a:solidFill>
                <a:effectLst/>
                <a:uLnTx/>
                <a:uFillTx/>
                <a:latin typeface="Arial" panose="020B0604020202020204" pitchFamily="34" charset="0"/>
                <a:ea typeface="+mn-ea"/>
                <a:cs typeface="Arial" panose="020B0604020202020204" pitchFamily="34" charset="0"/>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en-AU" sz="1200" b="0" i="0" u="none" strike="noStrike" kern="1200" cap="none" spc="0" normalizeH="0" baseline="0" noProof="0">
              <a:ln>
                <a:noFill/>
              </a:ln>
              <a:solidFill>
                <a:srgbClr val="6C9AB5">
                  <a:tint val="75000"/>
                </a:srgb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FA4C4050-B387-48E6-8A12-832073D94AB3}"/>
              </a:ext>
            </a:extLst>
          </p:cNvPr>
          <p:cNvSpPr>
            <a:spLocks noGrp="1"/>
          </p:cNvSpPr>
          <p:nvPr>
            <p:ph type="title"/>
          </p:nvPr>
        </p:nvSpPr>
        <p:spPr/>
        <p:txBody>
          <a:bodyPr/>
          <a:lstStyle/>
          <a:p>
            <a:r>
              <a:rPr lang="en-AU"/>
              <a:t>Change in extreme rainfall</a:t>
            </a:r>
          </a:p>
        </p:txBody>
      </p:sp>
      <p:sp>
        <p:nvSpPr>
          <p:cNvPr id="2" name="Content Placeholder 1">
            <a:extLst>
              <a:ext uri="{FF2B5EF4-FFF2-40B4-BE49-F238E27FC236}">
                <a16:creationId xmlns:a16="http://schemas.microsoft.com/office/drawing/2014/main" id="{E183389B-CFFC-448E-85BD-272693FC40C6}"/>
              </a:ext>
            </a:extLst>
          </p:cNvPr>
          <p:cNvSpPr>
            <a:spLocks noGrp="1"/>
          </p:cNvSpPr>
          <p:nvPr>
            <p:ph sz="quarter" idx="13"/>
          </p:nvPr>
        </p:nvSpPr>
        <p:spPr>
          <a:xfrm>
            <a:off x="395859" y="976449"/>
            <a:ext cx="5819884" cy="5647853"/>
          </a:xfrm>
        </p:spPr>
        <p:txBody>
          <a:bodyPr vert="horz" lIns="91440" tIns="45720" rIns="91440" bIns="45720" rtlCol="0" anchor="t">
            <a:normAutofit/>
          </a:bodyPr>
          <a:lstStyle/>
          <a:p>
            <a:r>
              <a:rPr lang="en-AU" sz="2800" b="0" dirty="0"/>
              <a:t>Observed: </a:t>
            </a:r>
            <a:endParaRPr lang="en-US" dirty="0">
              <a:cs typeface="Arial"/>
            </a:endParaRPr>
          </a:p>
          <a:p>
            <a:r>
              <a:rPr lang="en-AU" sz="2800" dirty="0"/>
              <a:t>Increases in rainfall extremes</a:t>
            </a:r>
            <a:endParaRPr lang="en-AU" dirty="0">
              <a:cs typeface="Arial"/>
            </a:endParaRPr>
          </a:p>
          <a:p>
            <a:pPr marL="342900" lvl="1" indent="-342900">
              <a:buFont typeface="Arial" panose="020B0604020202020204" pitchFamily="34" charset="0"/>
              <a:buChar char="•"/>
            </a:pPr>
            <a:endParaRPr lang="en-AU" sz="1100" b="0" dirty="0"/>
          </a:p>
          <a:p>
            <a:pPr marL="342900" lvl="1" indent="-342900">
              <a:buFont typeface="Arial" panose="020B0604020202020204" pitchFamily="34" charset="0"/>
              <a:buChar char="•"/>
            </a:pPr>
            <a:r>
              <a:rPr lang="en-AU" sz="2800" b="0" dirty="0"/>
              <a:t>Warmer atmosphere can hold more water vapour</a:t>
            </a:r>
          </a:p>
          <a:p>
            <a:pPr marL="342900" lvl="1" indent="-342900">
              <a:buFont typeface="Arial" panose="020B0604020202020204" pitchFamily="34" charset="0"/>
              <a:buChar char="•"/>
            </a:pPr>
            <a:endParaRPr lang="en-AU" sz="1000" b="0" dirty="0"/>
          </a:p>
          <a:p>
            <a:pPr lvl="1"/>
            <a:r>
              <a:rPr lang="en-AU" sz="2800" dirty="0"/>
              <a:t>Projected: </a:t>
            </a:r>
            <a:endParaRPr lang="en-AU" sz="2800" dirty="0">
              <a:cs typeface="Arial"/>
            </a:endParaRPr>
          </a:p>
          <a:p>
            <a:pPr marL="342900" lvl="1" indent="-342900">
              <a:buFont typeface="Arial" panose="020B0604020202020204" pitchFamily="34" charset="0"/>
              <a:buChar char="•"/>
            </a:pPr>
            <a:r>
              <a:rPr lang="en-AU" sz="2800" b="1" dirty="0"/>
              <a:t>Continued increases in extreme rainfall, regardless of declines in averages</a:t>
            </a:r>
            <a:endParaRPr lang="en-AU" dirty="0">
              <a:cs typeface="Arial"/>
            </a:endParaRPr>
          </a:p>
          <a:p>
            <a:pPr marL="342900" indent="-342900">
              <a:buFont typeface="Arial" panose="020B0604020202020204" pitchFamily="34" charset="0"/>
              <a:buChar char="•"/>
            </a:pPr>
            <a:endParaRPr lang="en-AU" sz="1000" b="0" dirty="0"/>
          </a:p>
          <a:p>
            <a:pPr marL="342900" indent="-342900">
              <a:buFont typeface="Arial" panose="020B0604020202020204" pitchFamily="34" charset="0"/>
              <a:buChar char="•"/>
            </a:pPr>
            <a:r>
              <a:rPr lang="en-AU" sz="2800" b="0" dirty="0"/>
              <a:t>Can lead to flash flooding/urban catchments flooding </a:t>
            </a:r>
          </a:p>
        </p:txBody>
      </p:sp>
      <p:pic>
        <p:nvPicPr>
          <p:cNvPr id="3" name="Picture 2">
            <a:extLst>
              <a:ext uri="{FF2B5EF4-FFF2-40B4-BE49-F238E27FC236}">
                <a16:creationId xmlns:a16="http://schemas.microsoft.com/office/drawing/2014/main" id="{75BBCC81-5423-45D5-B0DE-3F4D721AE9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2950" y="1556334"/>
            <a:ext cx="5043170" cy="3745331"/>
          </a:xfrm>
          <a:prstGeom prst="rect">
            <a:avLst/>
          </a:prstGeom>
        </p:spPr>
      </p:pic>
    </p:spTree>
    <p:extLst>
      <p:ext uri="{BB962C8B-B14F-4D97-AF65-F5344CB8AC3E}">
        <p14:creationId xmlns:p14="http://schemas.microsoft.com/office/powerpoint/2010/main" val="147159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F37AC4-5112-4FED-97E3-6D41BC3153C8}"/>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9A6A35F-AEE9-42CE-9B2D-5115E649AC8D}" type="slidenum">
              <a:rPr kumimoji="0" lang="en-AU" sz="1200" b="0" i="0" u="none" strike="noStrike" kern="1200" cap="none" spc="0" normalizeH="0" baseline="0" noProof="0">
                <a:ln>
                  <a:noFill/>
                </a:ln>
                <a:solidFill>
                  <a:srgbClr val="6C9AB5">
                    <a:tint val="75000"/>
                  </a:srgbClr>
                </a:solidFill>
                <a:effectLst/>
                <a:uLnTx/>
                <a:uFillTx/>
                <a:latin typeface="Arial" panose="020B0604020202020204" pitchFamily="34" charset="0"/>
                <a:ea typeface="+mn-ea"/>
                <a:cs typeface="Arial" panose="020B0604020202020204" pitchFamily="34" charset="0"/>
              </a:rPr>
              <a:pPr marL="0" marR="0" lvl="0" indent="0" algn="r" defTabSz="685800" rtl="0" eaLnBrk="1" fontAlgn="auto" latinLnBrk="0" hangingPunct="1">
                <a:lnSpc>
                  <a:spcPct val="100000"/>
                </a:lnSpc>
                <a:spcBef>
                  <a:spcPts val="0"/>
                </a:spcBef>
                <a:spcAft>
                  <a:spcPts val="0"/>
                </a:spcAft>
                <a:buClrTx/>
                <a:buSzTx/>
                <a:buFontTx/>
                <a:buNone/>
                <a:tabLst/>
                <a:defRPr/>
              </a:pPr>
              <a:t>24</a:t>
            </a:fld>
            <a:endParaRPr kumimoji="0" lang="en-AU" sz="1200" b="0" i="0" u="none" strike="noStrike" kern="1200" cap="none" spc="0" normalizeH="0" baseline="0" noProof="0">
              <a:ln>
                <a:noFill/>
              </a:ln>
              <a:solidFill>
                <a:srgbClr val="6C9AB5">
                  <a:tint val="75000"/>
                </a:srgbClr>
              </a:solidFill>
              <a:effectLst/>
              <a:uLnTx/>
              <a:uFillTx/>
              <a:latin typeface="Arial" panose="020B0604020202020204" pitchFamily="34" charset="0"/>
              <a:ea typeface="+mn-ea"/>
              <a:cs typeface="Arial" panose="020B0604020202020204" pitchFamily="34" charset="0"/>
            </a:endParaRPr>
          </a:p>
        </p:txBody>
      </p:sp>
      <p:sp>
        <p:nvSpPr>
          <p:cNvPr id="5" name="Title 3">
            <a:extLst>
              <a:ext uri="{FF2B5EF4-FFF2-40B4-BE49-F238E27FC236}">
                <a16:creationId xmlns:a16="http://schemas.microsoft.com/office/drawing/2014/main" id="{CFC7A281-1CD2-4A8F-AF74-7DC30F114941}"/>
              </a:ext>
            </a:extLst>
          </p:cNvPr>
          <p:cNvSpPr>
            <a:spLocks noGrp="1"/>
          </p:cNvSpPr>
          <p:nvPr>
            <p:ph type="title"/>
          </p:nvPr>
        </p:nvSpPr>
        <p:spPr/>
        <p:txBody>
          <a:bodyPr/>
          <a:lstStyle/>
          <a:p>
            <a:r>
              <a:rPr lang="en-AU"/>
              <a:t>Changes in fire danger</a:t>
            </a:r>
          </a:p>
        </p:txBody>
      </p:sp>
      <p:sp>
        <p:nvSpPr>
          <p:cNvPr id="7" name="Content Placeholder 5">
            <a:extLst>
              <a:ext uri="{FF2B5EF4-FFF2-40B4-BE49-F238E27FC236}">
                <a16:creationId xmlns:a16="http://schemas.microsoft.com/office/drawing/2014/main" id="{25703C9B-2E23-403A-8E99-C2631D8C6979}"/>
              </a:ext>
            </a:extLst>
          </p:cNvPr>
          <p:cNvSpPr txBox="1">
            <a:spLocks/>
          </p:cNvSpPr>
          <p:nvPr/>
        </p:nvSpPr>
        <p:spPr>
          <a:xfrm>
            <a:off x="396000" y="975600"/>
            <a:ext cx="6549390" cy="5745876"/>
          </a:xfrm>
          <a:prstGeom prst="rect">
            <a:avLst/>
          </a:prstGeom>
        </p:spPr>
        <p:txBody>
          <a:bodyPr anchor="t">
            <a:normAutofit fontScale="92500" lnSpcReduction="10000"/>
          </a:bodyPr>
          <a:lst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rgbClr val="808080"/>
                </a:solidFill>
                <a:latin typeface="Arial" panose="020B0604020202020204" pitchFamily="34" charset="0"/>
                <a:ea typeface="+mn-ea"/>
                <a:cs typeface="Arial" panose="020B0604020202020204" pitchFamily="34" charset="0"/>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rgbClr val="808080"/>
                </a:solidFill>
                <a:latin typeface="Arial" panose="020B0604020202020204" pitchFamily="34" charset="0"/>
                <a:ea typeface="+mn-ea"/>
                <a:cs typeface="Arial" panose="020B0604020202020204" pitchFamily="34" charset="0"/>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rgbClr val="808080"/>
                </a:solidFill>
                <a:latin typeface="Arial" panose="020B0604020202020204" pitchFamily="34" charset="0"/>
                <a:ea typeface="+mn-ea"/>
                <a:cs typeface="Arial" panose="020B0604020202020204" pitchFamily="34" charset="0"/>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rgbClr val="808080"/>
                </a:solidFill>
                <a:latin typeface="Arial" panose="020B0604020202020204" pitchFamily="34" charset="0"/>
                <a:ea typeface="+mn-ea"/>
                <a:cs typeface="Arial" panose="020B0604020202020204" pitchFamily="34" charset="0"/>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rgbClr val="808080"/>
                </a:solidFill>
                <a:latin typeface="Arial" panose="020B0604020202020204" pitchFamily="34" charset="0"/>
                <a:ea typeface="+mn-ea"/>
                <a:cs typeface="Arial" panose="020B0604020202020204" pitchFamily="34" charset="0"/>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749" rtl="0" eaLnBrk="1" fontAlgn="auto" latinLnBrk="0" hangingPunct="1">
              <a:lnSpc>
                <a:spcPct val="90000"/>
              </a:lnSpc>
              <a:spcBef>
                <a:spcPts val="750"/>
              </a:spcBef>
              <a:spcAft>
                <a:spcPts val="0"/>
              </a:spcAft>
              <a:buClrTx/>
              <a:buSzTx/>
              <a:buNone/>
              <a:tabLst/>
              <a:defRPr/>
            </a:pPr>
            <a:r>
              <a:rPr kumimoji="0" lang="en-AU"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Observed:</a:t>
            </a:r>
            <a:endParaRPr kumimoji="0" 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628015" marR="0" lvl="1" indent="-170815" algn="l" defTabSz="685749"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AU"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Fire weather has become more dangerous since mid-1900s</a:t>
            </a:r>
          </a:p>
          <a:p>
            <a:pPr marL="628015" marR="0" lvl="1" indent="-170815" algn="l" defTabSz="685749"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AU"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Longer fire seasons</a:t>
            </a:r>
          </a:p>
          <a:p>
            <a:pPr marL="628015" marR="0" lvl="1" indent="-170815" algn="l" defTabSz="685749"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AU"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Fires seasons starting earlier</a:t>
            </a:r>
          </a:p>
          <a:p>
            <a:pPr marL="628015" marR="0" lvl="1" indent="-170815" algn="l" defTabSz="685749"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AU" sz="2400" b="1" i="0" u="none" strike="noStrike" kern="1200" cap="none" spc="0" normalizeH="0" baseline="0" noProof="0" dirty="0">
              <a:ln>
                <a:noFill/>
              </a:ln>
              <a:solidFill>
                <a:schemeClr val="tx1"/>
              </a:solidFill>
              <a:effectLst/>
              <a:uLnTx/>
              <a:uFillTx/>
              <a:latin typeface="Arial"/>
              <a:ea typeface="+mn-ea"/>
              <a:cs typeface="Arial"/>
            </a:endParaRPr>
          </a:p>
          <a:p>
            <a:pPr marL="0" marR="0" lvl="0" indent="0" algn="l" defTabSz="685749" rtl="0" eaLnBrk="1" fontAlgn="auto" latinLnBrk="0" hangingPunct="1">
              <a:lnSpc>
                <a:spcPct val="90000"/>
              </a:lnSpc>
              <a:spcBef>
                <a:spcPts val="750"/>
              </a:spcBef>
              <a:spcAft>
                <a:spcPts val="0"/>
              </a:spcAft>
              <a:buClrTx/>
              <a:buSzTx/>
              <a:buNone/>
              <a:tabLst/>
              <a:defRPr/>
            </a:pPr>
            <a:r>
              <a:rPr kumimoji="0" lang="en-AU" sz="2800" b="0" i="0" u="none" strike="noStrike" kern="1200" cap="none" spc="0" normalizeH="0" baseline="0" noProof="0" dirty="0">
                <a:ln>
                  <a:noFill/>
                </a:ln>
                <a:solidFill>
                  <a:schemeClr val="tx1"/>
                </a:solidFill>
                <a:effectLst/>
                <a:uLnTx/>
                <a:uFillTx/>
                <a:latin typeface="Arial"/>
                <a:ea typeface="+mn-ea"/>
                <a:cs typeface="Arial"/>
              </a:rPr>
              <a:t>Projected (to 2050s):</a:t>
            </a:r>
          </a:p>
          <a:p>
            <a:pPr marL="0" marR="0" lvl="0" indent="0" algn="l" defTabSz="685749"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AU" sz="2800" b="0" i="0" u="none" strike="noStrike" kern="1200" cap="none" spc="0" normalizeH="0" baseline="0" noProof="0" dirty="0">
                <a:ln>
                  <a:noFill/>
                </a:ln>
                <a:solidFill>
                  <a:schemeClr val="tx1"/>
                </a:solidFill>
                <a:effectLst/>
                <a:uLnTx/>
                <a:uFillTx/>
                <a:latin typeface="Arial"/>
                <a:ea typeface="+mn-ea"/>
                <a:cs typeface="Arial"/>
              </a:rPr>
              <a:t>Trends expected to continue</a:t>
            </a:r>
            <a:endParaRPr kumimoji="0" lang="en-AU" sz="2800" b="0" i="0" u="none" strike="noStrike" kern="1200" cap="none" spc="0" normalizeH="0" baseline="0" noProof="0" dirty="0">
              <a:ln>
                <a:noFill/>
              </a:ln>
              <a:solidFill>
                <a:schemeClr val="tx1"/>
              </a:solidFill>
              <a:effectLst/>
              <a:uLnTx/>
              <a:uFillTx/>
              <a:ea typeface="+mn-ea"/>
            </a:endParaRPr>
          </a:p>
          <a:p>
            <a:pPr marL="628015" lvl="1" indent="-170815" defTabSz="685749">
              <a:spcBef>
                <a:spcPts val="750"/>
              </a:spcBef>
            </a:pPr>
            <a:r>
              <a:rPr lang="en-AU" sz="2800" dirty="0">
                <a:solidFill>
                  <a:schemeClr val="tx1"/>
                </a:solidFill>
              </a:rPr>
              <a:t>Bendigo: 62% increase in number of dangerous fire days</a:t>
            </a:r>
          </a:p>
          <a:p>
            <a:pPr marL="628015" lvl="1" indent="-170815" defTabSz="685749">
              <a:spcBef>
                <a:spcPts val="750"/>
              </a:spcBef>
            </a:pPr>
            <a:r>
              <a:rPr lang="en-AU" sz="2800" dirty="0">
                <a:solidFill>
                  <a:schemeClr val="tx1"/>
                </a:solidFill>
              </a:rPr>
              <a:t>Wodonga: 44% increase in number of dangerous fire days</a:t>
            </a:r>
          </a:p>
          <a:p>
            <a:pPr marL="628015" lvl="1" indent="-170815" defTabSz="685749">
              <a:spcBef>
                <a:spcPts val="750"/>
              </a:spcBef>
            </a:pPr>
            <a:r>
              <a:rPr lang="en-AU" sz="2800" dirty="0">
                <a:solidFill>
                  <a:schemeClr val="tx1"/>
                </a:solidFill>
              </a:rPr>
              <a:t>Melbourne: 42% increase in number of dangerous fire days</a:t>
            </a:r>
          </a:p>
        </p:txBody>
      </p:sp>
      <p:pic>
        <p:nvPicPr>
          <p:cNvPr id="8" name="Content Placeholder 9">
            <a:extLst>
              <a:ext uri="{FF2B5EF4-FFF2-40B4-BE49-F238E27FC236}">
                <a16:creationId xmlns:a16="http://schemas.microsoft.com/office/drawing/2014/main" id="{DB59ADDD-A448-42A6-928A-DAB99B613F8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98080" y="2338887"/>
            <a:ext cx="4451897" cy="2841636"/>
          </a:xfrm>
          <a:prstGeom prst="rect">
            <a:avLst/>
          </a:prstGeom>
          <a:ln>
            <a:solidFill>
              <a:schemeClr val="tx1"/>
            </a:solidFill>
          </a:ln>
        </p:spPr>
      </p:pic>
    </p:spTree>
    <p:extLst>
      <p:ext uri="{BB962C8B-B14F-4D97-AF65-F5344CB8AC3E}">
        <p14:creationId xmlns:p14="http://schemas.microsoft.com/office/powerpoint/2010/main" val="35462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DE703-66AD-4783-BE83-6C158513000F}"/>
              </a:ext>
            </a:extLst>
          </p:cNvPr>
          <p:cNvSpPr>
            <a:spLocks noGrp="1"/>
          </p:cNvSpPr>
          <p:nvPr>
            <p:ph type="title"/>
          </p:nvPr>
        </p:nvSpPr>
        <p:spPr/>
        <p:txBody>
          <a:bodyPr/>
          <a:lstStyle/>
          <a:p>
            <a:r>
              <a:rPr lang="en-AU"/>
              <a:t>Sea level rise</a:t>
            </a:r>
          </a:p>
        </p:txBody>
      </p:sp>
      <p:sp>
        <p:nvSpPr>
          <p:cNvPr id="3" name="Content Placeholder 2">
            <a:extLst>
              <a:ext uri="{FF2B5EF4-FFF2-40B4-BE49-F238E27FC236}">
                <a16:creationId xmlns:a16="http://schemas.microsoft.com/office/drawing/2014/main" id="{1FD731CA-A9BB-428D-9EE3-FC4321710E17}"/>
              </a:ext>
            </a:extLst>
          </p:cNvPr>
          <p:cNvSpPr>
            <a:spLocks noGrp="1"/>
          </p:cNvSpPr>
          <p:nvPr>
            <p:ph sz="quarter" idx="13"/>
          </p:nvPr>
        </p:nvSpPr>
        <p:spPr>
          <a:xfrm>
            <a:off x="480180" y="4216289"/>
            <a:ext cx="4309533" cy="2231684"/>
          </a:xfrm>
        </p:spPr>
        <p:txBody>
          <a:bodyPr/>
          <a:lstStyle/>
          <a:p>
            <a:r>
              <a:rPr lang="en-AU" b="0"/>
              <a:t>Detailed work for Port Phillip Bay underway: </a:t>
            </a:r>
            <a:r>
              <a:rPr lang="en-AU" b="0">
                <a:hlinkClick r:id="rId3"/>
              </a:rPr>
              <a:t>https://www.marineandcoasts.vic.gov.au/coastal-programs/port-phillip-bay-coastal-hazard-assessment</a:t>
            </a:r>
            <a:endParaRPr lang="en-AU" b="0"/>
          </a:p>
        </p:txBody>
      </p:sp>
      <p:pic>
        <p:nvPicPr>
          <p:cNvPr id="1026" name="Picture 2">
            <a:extLst>
              <a:ext uri="{FF2B5EF4-FFF2-40B4-BE49-F238E27FC236}">
                <a16:creationId xmlns:a16="http://schemas.microsoft.com/office/drawing/2014/main" id="{8F82396F-6F3F-4CBF-AA54-839F6250C28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92913" y="2870311"/>
            <a:ext cx="7058275" cy="38590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D8634C6-12BF-4EC8-8079-A21C1A695E0E}"/>
              </a:ext>
            </a:extLst>
          </p:cNvPr>
          <p:cNvSpPr txBox="1"/>
          <p:nvPr/>
        </p:nvSpPr>
        <p:spPr>
          <a:xfrm>
            <a:off x="522514" y="1256716"/>
            <a:ext cx="11528674" cy="1384995"/>
          </a:xfrm>
          <a:prstGeom prst="rect">
            <a:avLst/>
          </a:prstGeom>
          <a:noFill/>
        </p:spPr>
        <p:txBody>
          <a:bodyPr wrap="square" rtlCol="0">
            <a:spAutoFit/>
          </a:bodyPr>
          <a:lstStyle/>
          <a:p>
            <a:pPr marL="457200" indent="-457200">
              <a:buFont typeface="Arial" panose="020B0604020202020204" pitchFamily="34" charset="0"/>
              <a:buChar char="•"/>
            </a:pPr>
            <a:r>
              <a:rPr lang="en-AU" sz="2800"/>
              <a:t>Leads to increase in extreme sea levels, coastal erosion and inundation</a:t>
            </a:r>
          </a:p>
          <a:p>
            <a:pPr marL="457200" indent="-457200">
              <a:buFont typeface="Arial" panose="020B0604020202020204" pitchFamily="34" charset="0"/>
              <a:buChar char="•"/>
            </a:pPr>
            <a:r>
              <a:rPr lang="en-AU" sz="2800"/>
              <a:t>Latest global projections are higher than previous ones</a:t>
            </a:r>
          </a:p>
        </p:txBody>
      </p:sp>
    </p:spTree>
    <p:extLst>
      <p:ext uri="{BB962C8B-B14F-4D97-AF65-F5344CB8AC3E}">
        <p14:creationId xmlns:p14="http://schemas.microsoft.com/office/powerpoint/2010/main" val="3285435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D82B2D-E0D2-4344-8DD9-4DA30700AD50}"/>
              </a:ext>
            </a:extLst>
          </p:cNvPr>
          <p:cNvSpPr>
            <a:spLocks noGrp="1"/>
          </p:cNvSpPr>
          <p:nvPr>
            <p:ph type="title"/>
          </p:nvPr>
        </p:nvSpPr>
        <p:spPr/>
        <p:txBody>
          <a:bodyPr/>
          <a:lstStyle/>
          <a:p>
            <a:r>
              <a:rPr lang="en-AU" dirty="0"/>
              <a:t>Top tips to help decide what information to use!</a:t>
            </a:r>
          </a:p>
        </p:txBody>
      </p:sp>
      <p:sp>
        <p:nvSpPr>
          <p:cNvPr id="5" name="Content Placeholder 4">
            <a:extLst>
              <a:ext uri="{FF2B5EF4-FFF2-40B4-BE49-F238E27FC236}">
                <a16:creationId xmlns:a16="http://schemas.microsoft.com/office/drawing/2014/main" id="{511A8CB4-8407-41D4-8EA8-27BBA3ADB651}"/>
              </a:ext>
            </a:extLst>
          </p:cNvPr>
          <p:cNvSpPr>
            <a:spLocks noGrp="1"/>
          </p:cNvSpPr>
          <p:nvPr>
            <p:ph sz="quarter" idx="13"/>
          </p:nvPr>
        </p:nvSpPr>
        <p:spPr>
          <a:xfrm>
            <a:off x="1583267" y="1124745"/>
            <a:ext cx="10045700" cy="5356266"/>
          </a:xfrm>
        </p:spPr>
        <p:txBody>
          <a:bodyPr>
            <a:normAutofit lnSpcReduction="10000"/>
          </a:bodyPr>
          <a:lstStyle/>
          <a:p>
            <a:pPr marL="342900" indent="-342900">
              <a:buFont typeface="Wingdings" panose="05000000000000000000" pitchFamily="2" charset="2"/>
              <a:buChar char="q"/>
            </a:pPr>
            <a:r>
              <a:rPr lang="en-AU" sz="2800" b="0" dirty="0"/>
              <a:t> Start with the simplest climate information available</a:t>
            </a:r>
          </a:p>
          <a:p>
            <a:pPr marL="342900" indent="-342900">
              <a:buFont typeface="Wingdings" panose="05000000000000000000" pitchFamily="2" charset="2"/>
              <a:buChar char="q"/>
            </a:pPr>
            <a:r>
              <a:rPr lang="en-AU" sz="2800" b="0" dirty="0"/>
              <a:t> If the simple information hasn’t met your needs, then look at more complex information or data</a:t>
            </a:r>
          </a:p>
          <a:p>
            <a:pPr marL="342900" indent="-342900">
              <a:buFont typeface="Wingdings" panose="05000000000000000000" pitchFamily="2" charset="2"/>
              <a:buChar char="q"/>
            </a:pPr>
            <a:r>
              <a:rPr lang="en-AU" sz="2800" dirty="0"/>
              <a:t> </a:t>
            </a:r>
            <a:r>
              <a:rPr lang="en-AU" sz="2800" b="0" dirty="0"/>
              <a:t>Choose timeframes that are relevant to the decision lifetimes</a:t>
            </a:r>
          </a:p>
          <a:p>
            <a:pPr marL="342900" indent="-342900">
              <a:buFont typeface="Wingdings" panose="05000000000000000000" pitchFamily="2" charset="2"/>
              <a:buChar char="q"/>
            </a:pPr>
            <a:r>
              <a:rPr lang="en-AU" sz="2800" b="0" dirty="0"/>
              <a:t> Avoid planning for a single future: start by considering multiple emissions scenarios, range of results</a:t>
            </a:r>
          </a:p>
          <a:p>
            <a:pPr marL="704850" lvl="2" indent="-342900">
              <a:buFont typeface="Wingdings" panose="05000000000000000000" pitchFamily="2" charset="2"/>
              <a:buChar char="q"/>
            </a:pPr>
            <a:r>
              <a:rPr lang="en-AU" sz="2800" dirty="0"/>
              <a:t> If then decide to not consider the full range of change, be explicit about what potential futures you’re missing</a:t>
            </a:r>
          </a:p>
          <a:p>
            <a:pPr marL="342900" lvl="1" indent="-342900">
              <a:buFont typeface="Wingdings" panose="05000000000000000000" pitchFamily="2" charset="2"/>
              <a:buChar char="q"/>
            </a:pPr>
            <a:r>
              <a:rPr lang="en-AU" sz="2800" dirty="0"/>
              <a:t> Document assumptions and data sources</a:t>
            </a:r>
          </a:p>
          <a:p>
            <a:pPr marL="342900" lvl="1" indent="-342900">
              <a:buFont typeface="Wingdings" panose="05000000000000000000" pitchFamily="2" charset="2"/>
              <a:buChar char="q"/>
            </a:pPr>
            <a:r>
              <a:rPr lang="en-AU" sz="2800" dirty="0"/>
              <a:t> Seek advice from </a:t>
            </a:r>
            <a:r>
              <a:rPr lang="en-AU" sz="2800" dirty="0">
                <a:hlinkClick r:id="rId3"/>
              </a:rPr>
              <a:t>climate.science@delwp.vic.gov.au</a:t>
            </a:r>
            <a:r>
              <a:rPr lang="en-AU" sz="2800" dirty="0"/>
              <a:t> if needed</a:t>
            </a:r>
          </a:p>
          <a:p>
            <a:pPr marL="342900" lvl="1" indent="-342900">
              <a:buFont typeface="Wingdings" panose="05000000000000000000" pitchFamily="2" charset="2"/>
              <a:buChar char="q"/>
            </a:pPr>
            <a:endParaRPr lang="en-AU" b="1" dirty="0"/>
          </a:p>
        </p:txBody>
      </p:sp>
    </p:spTree>
    <p:extLst>
      <p:ext uri="{BB962C8B-B14F-4D97-AF65-F5344CB8AC3E}">
        <p14:creationId xmlns:p14="http://schemas.microsoft.com/office/powerpoint/2010/main" val="346033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B3BBA-042B-406C-8625-85375BFC317C}"/>
              </a:ext>
            </a:extLst>
          </p:cNvPr>
          <p:cNvSpPr>
            <a:spLocks noGrp="1"/>
          </p:cNvSpPr>
          <p:nvPr>
            <p:ph type="title"/>
          </p:nvPr>
        </p:nvSpPr>
        <p:spPr/>
        <p:txBody>
          <a:bodyPr/>
          <a:lstStyle/>
          <a:p>
            <a:r>
              <a:rPr lang="en-AU"/>
              <a:t>Plan for multiple possible futures</a:t>
            </a:r>
          </a:p>
        </p:txBody>
      </p:sp>
      <p:sp>
        <p:nvSpPr>
          <p:cNvPr id="3" name="Content Placeholder 2">
            <a:extLst>
              <a:ext uri="{FF2B5EF4-FFF2-40B4-BE49-F238E27FC236}">
                <a16:creationId xmlns:a16="http://schemas.microsoft.com/office/drawing/2014/main" id="{60FBF203-2586-4D4F-B325-75911870551C}"/>
              </a:ext>
            </a:extLst>
          </p:cNvPr>
          <p:cNvSpPr>
            <a:spLocks noGrp="1"/>
          </p:cNvSpPr>
          <p:nvPr>
            <p:ph sz="quarter" idx="13"/>
          </p:nvPr>
        </p:nvSpPr>
        <p:spPr>
          <a:xfrm>
            <a:off x="1560099" y="980157"/>
            <a:ext cx="10045700" cy="4897685"/>
          </a:xfrm>
        </p:spPr>
        <p:txBody>
          <a:bodyPr/>
          <a:lstStyle/>
          <a:p>
            <a:pPr lvl="0">
              <a:spcBef>
                <a:spcPts val="0"/>
              </a:spcBef>
              <a:defRPr/>
            </a:pPr>
            <a:endParaRPr lang="en-AU" sz="2400" u="sng" dirty="0"/>
          </a:p>
          <a:p>
            <a:pPr marL="342900" lvl="0" indent="-342900">
              <a:lnSpc>
                <a:spcPct val="150000"/>
              </a:lnSpc>
              <a:spcBef>
                <a:spcPts val="0"/>
              </a:spcBef>
              <a:buFont typeface="Arial" panose="020B0604020202020204" pitchFamily="34" charset="0"/>
              <a:buChar char="•"/>
              <a:defRPr/>
            </a:pPr>
            <a:r>
              <a:rPr lang="en-AU" sz="2400" b="0" dirty="0"/>
              <a:t>Having a range of plausible futures is unavoidable, and there are planning and decision-making approaches that accommodate it.</a:t>
            </a:r>
          </a:p>
          <a:p>
            <a:pPr marL="342900" lvl="0" indent="-342900">
              <a:lnSpc>
                <a:spcPct val="150000"/>
              </a:lnSpc>
              <a:spcBef>
                <a:spcPts val="0"/>
              </a:spcBef>
              <a:buFont typeface="Arial" panose="020B0604020202020204" pitchFamily="34" charset="0"/>
              <a:buChar char="•"/>
              <a:defRPr/>
            </a:pPr>
            <a:r>
              <a:rPr lang="en-AU" sz="2400" b="0" dirty="0"/>
              <a:t>Climate projections provide a solid evidence base to assess plausible ranges of future change</a:t>
            </a:r>
          </a:p>
          <a:p>
            <a:pPr marL="342900" lvl="0" indent="-342900">
              <a:lnSpc>
                <a:spcPct val="150000"/>
              </a:lnSpc>
              <a:spcBef>
                <a:spcPts val="0"/>
              </a:spcBef>
              <a:buFont typeface="Arial" panose="020B0604020202020204" pitchFamily="34" charset="0"/>
              <a:buChar char="•"/>
              <a:defRPr/>
            </a:pPr>
            <a:r>
              <a:rPr lang="en-AU" sz="2400" b="0" dirty="0"/>
              <a:t>Honestly assess the range of possibilities</a:t>
            </a:r>
          </a:p>
          <a:p>
            <a:pPr marL="342900" lvl="0" indent="-342900">
              <a:lnSpc>
                <a:spcPct val="150000"/>
              </a:lnSpc>
              <a:spcBef>
                <a:spcPts val="0"/>
              </a:spcBef>
              <a:buFont typeface="Arial" panose="020B0604020202020204" pitchFamily="34" charset="0"/>
              <a:buChar char="•"/>
              <a:defRPr/>
            </a:pPr>
            <a:r>
              <a:rPr lang="en-AU" sz="2400" b="0" dirty="0"/>
              <a:t>Recognise ‘unknown unknowns’ </a:t>
            </a:r>
          </a:p>
          <a:p>
            <a:pPr marL="342900" lvl="0" indent="-342900">
              <a:lnSpc>
                <a:spcPct val="150000"/>
              </a:lnSpc>
              <a:spcBef>
                <a:spcPts val="0"/>
              </a:spcBef>
              <a:buFont typeface="Arial" panose="020B0604020202020204" pitchFamily="34" charset="0"/>
              <a:buChar char="•"/>
              <a:defRPr/>
            </a:pPr>
            <a:r>
              <a:rPr lang="en-AU" sz="2400" b="0" dirty="0"/>
              <a:t>Make decisions that are robust across the range of plausible futures </a:t>
            </a:r>
          </a:p>
          <a:p>
            <a:pPr marL="342900" lvl="0" indent="-342900">
              <a:lnSpc>
                <a:spcPct val="150000"/>
              </a:lnSpc>
              <a:spcBef>
                <a:spcPts val="0"/>
              </a:spcBef>
              <a:buFont typeface="Arial" panose="020B0604020202020204" pitchFamily="34" charset="0"/>
              <a:buChar char="•"/>
              <a:defRPr/>
            </a:pPr>
            <a:r>
              <a:rPr lang="en-AU" sz="2400" b="0" dirty="0"/>
              <a:t>Do not lock in one path of action</a:t>
            </a:r>
          </a:p>
          <a:p>
            <a:endParaRPr lang="en-AU" b="0" dirty="0"/>
          </a:p>
        </p:txBody>
      </p:sp>
    </p:spTree>
    <p:extLst>
      <p:ext uri="{BB962C8B-B14F-4D97-AF65-F5344CB8AC3E}">
        <p14:creationId xmlns:p14="http://schemas.microsoft.com/office/powerpoint/2010/main" val="3614880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B2A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FF59D-D094-C84F-9B18-31111043AAD5}"/>
              </a:ext>
            </a:extLst>
          </p:cNvPr>
          <p:cNvSpPr>
            <a:spLocks noGrp="1"/>
          </p:cNvSpPr>
          <p:nvPr>
            <p:ph type="title"/>
          </p:nvPr>
        </p:nvSpPr>
        <p:spPr>
          <a:xfrm>
            <a:off x="6300674" y="2149315"/>
            <a:ext cx="5661751" cy="1782792"/>
          </a:xfrm>
        </p:spPr>
        <p:txBody>
          <a:bodyPr vert="horz" lIns="121920" tIns="60960" rIns="121920" bIns="60960" rtlCol="0" anchor="b">
            <a:normAutofit/>
          </a:bodyPr>
          <a:lstStyle/>
          <a:p>
            <a:pPr algn="r" defTabSz="1219170"/>
            <a:r>
              <a:rPr lang="en-US" sz="5400">
                <a:solidFill>
                  <a:srgbClr val="FFFFFF"/>
                </a:solidFill>
              </a:rPr>
              <a:t>Data available</a:t>
            </a:r>
          </a:p>
        </p:txBody>
      </p:sp>
      <p:pic>
        <p:nvPicPr>
          <p:cNvPr id="4" name="Picture 3">
            <a:extLst>
              <a:ext uri="{FF2B5EF4-FFF2-40B4-BE49-F238E27FC236}">
                <a16:creationId xmlns:a16="http://schemas.microsoft.com/office/drawing/2014/main" id="{8DFACDA2-82C5-424F-94E4-D4F557CBFD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 y="13"/>
            <a:ext cx="6024127" cy="6857987"/>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072577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FAA6B-57A5-447D-8A4F-3AAF5781F6A8}"/>
              </a:ext>
            </a:extLst>
          </p:cNvPr>
          <p:cNvSpPr>
            <a:spLocks noGrp="1"/>
          </p:cNvSpPr>
          <p:nvPr>
            <p:ph type="title"/>
          </p:nvPr>
        </p:nvSpPr>
        <p:spPr/>
        <p:txBody>
          <a:bodyPr/>
          <a:lstStyle/>
          <a:p>
            <a:r>
              <a:rPr lang="en-AU"/>
              <a:t>Variables available</a:t>
            </a:r>
          </a:p>
        </p:txBody>
      </p:sp>
      <p:sp>
        <p:nvSpPr>
          <p:cNvPr id="4" name="TextBox 3">
            <a:extLst>
              <a:ext uri="{FF2B5EF4-FFF2-40B4-BE49-F238E27FC236}">
                <a16:creationId xmlns:a16="http://schemas.microsoft.com/office/drawing/2014/main" id="{9561D6A4-8EC2-4C1E-A824-44C767144A1B}"/>
              </a:ext>
            </a:extLst>
          </p:cNvPr>
          <p:cNvSpPr txBox="1"/>
          <p:nvPr/>
        </p:nvSpPr>
        <p:spPr>
          <a:xfrm>
            <a:off x="2865311" y="975895"/>
            <a:ext cx="6461378" cy="5539978"/>
          </a:xfrm>
          <a:prstGeom prst="rect">
            <a:avLst/>
          </a:prstGeom>
          <a:noFill/>
          <a:ln w="28575">
            <a:solidFill>
              <a:schemeClr val="accent1"/>
            </a:solidFill>
          </a:ln>
        </p:spPr>
        <p:txBody>
          <a:bodyPr wrap="square" rtlCol="0">
            <a:spAutoFit/>
          </a:bodyPr>
          <a:lstStyle/>
          <a:p>
            <a:pPr marL="285750" indent="-285750">
              <a:buFont typeface="Arial" panose="020B0604020202020204" pitchFamily="34" charset="0"/>
              <a:buChar char="•"/>
            </a:pPr>
            <a:r>
              <a:rPr lang="en-AU" sz="3000" dirty="0">
                <a:latin typeface="Arial" panose="020B0604020202020204" pitchFamily="34" charset="0"/>
                <a:cs typeface="Arial" panose="020B0604020202020204" pitchFamily="34" charset="0"/>
              </a:rPr>
              <a:t>Mean temperature</a:t>
            </a:r>
          </a:p>
          <a:p>
            <a:pPr marL="285750" indent="-285750">
              <a:buFont typeface="Arial" panose="020B0604020202020204" pitchFamily="34" charset="0"/>
              <a:buChar char="•"/>
            </a:pPr>
            <a:r>
              <a:rPr lang="en-AU" sz="3000" dirty="0">
                <a:latin typeface="Arial" panose="020B0604020202020204" pitchFamily="34" charset="0"/>
                <a:cs typeface="Arial" panose="020B0604020202020204" pitchFamily="34" charset="0"/>
              </a:rPr>
              <a:t>Maximum temperature</a:t>
            </a:r>
          </a:p>
          <a:p>
            <a:pPr marL="285750" indent="-285750">
              <a:buFont typeface="Arial" panose="020B0604020202020204" pitchFamily="34" charset="0"/>
              <a:buChar char="•"/>
            </a:pPr>
            <a:r>
              <a:rPr lang="en-AU" sz="3000" dirty="0">
                <a:latin typeface="Arial" panose="020B0604020202020204" pitchFamily="34" charset="0"/>
                <a:cs typeface="Arial" panose="020B0604020202020204" pitchFamily="34" charset="0"/>
              </a:rPr>
              <a:t>Minimum temperature</a:t>
            </a:r>
          </a:p>
          <a:p>
            <a:pPr marL="285750" indent="-285750">
              <a:buFont typeface="Arial" panose="020B0604020202020204" pitchFamily="34" charset="0"/>
              <a:buChar char="•"/>
            </a:pPr>
            <a:r>
              <a:rPr lang="en-AU" sz="3000" dirty="0">
                <a:latin typeface="Arial" panose="020B0604020202020204" pitchFamily="34" charset="0"/>
                <a:cs typeface="Arial" panose="020B0604020202020204" pitchFamily="34" charset="0"/>
              </a:rPr>
              <a:t>Rainfall</a:t>
            </a:r>
          </a:p>
          <a:p>
            <a:pPr marL="285750" indent="-285750">
              <a:buFont typeface="Arial" panose="020B0604020202020204" pitchFamily="34" charset="0"/>
              <a:buChar char="•"/>
            </a:pPr>
            <a:r>
              <a:rPr lang="en-AU" sz="3000" dirty="0">
                <a:latin typeface="Arial" panose="020B0604020202020204" pitchFamily="34" charset="0"/>
                <a:cs typeface="Arial" panose="020B0604020202020204" pitchFamily="34" charset="0"/>
              </a:rPr>
              <a:t>Relative humidity</a:t>
            </a:r>
          </a:p>
          <a:p>
            <a:pPr marL="285750" indent="-285750">
              <a:buFont typeface="Arial" panose="020B0604020202020204" pitchFamily="34" charset="0"/>
              <a:buChar char="•"/>
            </a:pPr>
            <a:r>
              <a:rPr lang="en-AU" sz="3000" dirty="0">
                <a:latin typeface="Arial" panose="020B0604020202020204" pitchFamily="34" charset="0"/>
                <a:cs typeface="Arial" panose="020B0604020202020204" pitchFamily="34" charset="0"/>
              </a:rPr>
              <a:t>Pan evaporation</a:t>
            </a:r>
          </a:p>
          <a:p>
            <a:pPr marL="285750" indent="-285750">
              <a:buFont typeface="Arial" panose="020B0604020202020204" pitchFamily="34" charset="0"/>
              <a:buChar char="•"/>
            </a:pPr>
            <a:r>
              <a:rPr lang="en-AU" sz="3000" dirty="0">
                <a:latin typeface="Arial" panose="020B0604020202020204" pitchFamily="34" charset="0"/>
                <a:cs typeface="Arial" panose="020B0604020202020204" pitchFamily="34" charset="0"/>
              </a:rPr>
              <a:t>Potential evapotranspiration (soon)</a:t>
            </a:r>
          </a:p>
          <a:p>
            <a:pPr marL="285750" indent="-285750">
              <a:buFont typeface="Arial" panose="020B0604020202020204" pitchFamily="34" charset="0"/>
              <a:buChar char="•"/>
            </a:pPr>
            <a:r>
              <a:rPr lang="en-AU" sz="3000" dirty="0">
                <a:latin typeface="Arial" panose="020B0604020202020204" pitchFamily="34" charset="0"/>
                <a:cs typeface="Arial" panose="020B0604020202020204" pitchFamily="34" charset="0"/>
              </a:rPr>
              <a:t>Solar radiation</a:t>
            </a:r>
          </a:p>
          <a:p>
            <a:pPr marL="285750" indent="-285750">
              <a:buFont typeface="Arial" panose="020B0604020202020204" pitchFamily="34" charset="0"/>
              <a:buChar char="•"/>
            </a:pPr>
            <a:r>
              <a:rPr lang="en-AU" sz="3000" dirty="0">
                <a:latin typeface="Arial" panose="020B0604020202020204" pitchFamily="34" charset="0"/>
                <a:cs typeface="Arial" panose="020B0604020202020204" pitchFamily="34" charset="0"/>
              </a:rPr>
              <a:t>Wind speed</a:t>
            </a:r>
          </a:p>
          <a:p>
            <a:pPr marL="285750" indent="-285750">
              <a:buFont typeface="Arial" panose="020B0604020202020204" pitchFamily="34" charset="0"/>
              <a:buChar char="•"/>
            </a:pPr>
            <a:r>
              <a:rPr lang="en-AU" sz="2400" dirty="0">
                <a:latin typeface="Arial" panose="020B0604020202020204" pitchFamily="34" charset="0"/>
                <a:cs typeface="Arial" panose="020B0604020202020204" pitchFamily="34" charset="0"/>
              </a:rPr>
              <a:t>Regional averages: </a:t>
            </a:r>
          </a:p>
          <a:p>
            <a:pPr marL="742950" lvl="1"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1-in-20 year hottest day </a:t>
            </a:r>
          </a:p>
          <a:p>
            <a:pPr marL="742950" lvl="1"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1-in-20 year coldest day</a:t>
            </a:r>
          </a:p>
          <a:p>
            <a:pPr marL="742950" lvl="1"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1-in-20 year wettest day</a:t>
            </a:r>
            <a:endParaRPr lang="en-AU" sz="28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26C2901-57A6-4ADC-BCF3-BD7E54C16856}"/>
              </a:ext>
            </a:extLst>
          </p:cNvPr>
          <p:cNvSpPr txBox="1"/>
          <p:nvPr/>
        </p:nvSpPr>
        <p:spPr>
          <a:xfrm>
            <a:off x="9769642" y="4699991"/>
            <a:ext cx="1165704" cy="1815882"/>
          </a:xfrm>
          <a:prstGeom prst="rect">
            <a:avLst/>
          </a:prstGeom>
          <a:noFill/>
          <a:ln>
            <a:solidFill>
              <a:schemeClr val="accent1"/>
            </a:solidFill>
          </a:ln>
        </p:spPr>
        <p:txBody>
          <a:bodyPr wrap="none" rtlCol="0">
            <a:spAutoFit/>
          </a:bodyPr>
          <a:lstStyle/>
          <a:p>
            <a:r>
              <a:rPr lang="en-AU" sz="2800" dirty="0"/>
              <a:t>2030s</a:t>
            </a:r>
          </a:p>
          <a:p>
            <a:r>
              <a:rPr lang="en-AU" sz="2800" dirty="0"/>
              <a:t>2050s</a:t>
            </a:r>
          </a:p>
          <a:p>
            <a:r>
              <a:rPr lang="en-AU" sz="2800" dirty="0"/>
              <a:t>2070s</a:t>
            </a:r>
          </a:p>
          <a:p>
            <a:r>
              <a:rPr lang="en-AU" sz="2800" dirty="0"/>
              <a:t>2090s</a:t>
            </a:r>
          </a:p>
        </p:txBody>
      </p:sp>
    </p:spTree>
    <p:extLst>
      <p:ext uri="{BB962C8B-B14F-4D97-AF65-F5344CB8AC3E}">
        <p14:creationId xmlns:p14="http://schemas.microsoft.com/office/powerpoint/2010/main" val="605841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CD375-E14D-44EE-A724-A4AA780F0FA3}"/>
              </a:ext>
            </a:extLst>
          </p:cNvPr>
          <p:cNvSpPr>
            <a:spLocks noGrp="1"/>
          </p:cNvSpPr>
          <p:nvPr>
            <p:ph type="title"/>
          </p:nvPr>
        </p:nvSpPr>
        <p:spPr/>
        <p:txBody>
          <a:bodyPr/>
          <a:lstStyle/>
          <a:p>
            <a:r>
              <a:rPr lang="en-AU"/>
              <a:t>Overview</a:t>
            </a:r>
          </a:p>
        </p:txBody>
      </p:sp>
      <p:sp>
        <p:nvSpPr>
          <p:cNvPr id="7" name="Content Placeholder 6">
            <a:extLst>
              <a:ext uri="{FF2B5EF4-FFF2-40B4-BE49-F238E27FC236}">
                <a16:creationId xmlns:a16="http://schemas.microsoft.com/office/drawing/2014/main" id="{3D78093F-70BA-4CBE-AA33-B6CECA663DEE}"/>
              </a:ext>
            </a:extLst>
          </p:cNvPr>
          <p:cNvSpPr>
            <a:spLocks noGrp="1"/>
          </p:cNvSpPr>
          <p:nvPr>
            <p:ph sz="quarter" idx="13"/>
          </p:nvPr>
        </p:nvSpPr>
        <p:spPr/>
        <p:txBody>
          <a:bodyPr/>
          <a:lstStyle/>
          <a:p>
            <a:pPr marL="342900" lvl="0" indent="-342900">
              <a:lnSpc>
                <a:spcPct val="107000"/>
              </a:lnSpc>
              <a:spcAft>
                <a:spcPts val="0"/>
              </a:spcAft>
              <a:buFont typeface="Calibri" panose="020F0502020204030204" pitchFamily="34" charset="0"/>
              <a:buChar char="-"/>
            </a:pPr>
            <a:r>
              <a:rPr lang="en-AU" sz="3200" b="0" dirty="0">
                <a:latin typeface="+mn-lt"/>
                <a:ea typeface="Calibri" panose="020F0502020204030204" pitchFamily="34" charset="0"/>
                <a:cs typeface="Times New Roman" panose="02020603050405020304" pitchFamily="18" charset="0"/>
              </a:rPr>
              <a:t>What are the pros and cons of local-scale climate data?</a:t>
            </a:r>
          </a:p>
          <a:p>
            <a:pPr marL="342900" lvl="0" indent="-342900">
              <a:lnSpc>
                <a:spcPct val="107000"/>
              </a:lnSpc>
              <a:spcAft>
                <a:spcPts val="0"/>
              </a:spcAft>
              <a:buFont typeface="Calibri" panose="020F0502020204030204" pitchFamily="34" charset="0"/>
              <a:buChar char="-"/>
            </a:pPr>
            <a:r>
              <a:rPr lang="en-AU" sz="3200" b="0" dirty="0">
                <a:latin typeface="+mn-lt"/>
                <a:ea typeface="Calibri" panose="020F0502020204030204" pitchFamily="34" charset="0"/>
                <a:cs typeface="Times New Roman" panose="02020603050405020304" pitchFamily="18" charset="0"/>
              </a:rPr>
              <a:t>How to understand and work with the different sources of uncertainty in projections</a:t>
            </a:r>
          </a:p>
          <a:p>
            <a:pPr marL="342900" lvl="0" indent="-342900">
              <a:lnSpc>
                <a:spcPct val="107000"/>
              </a:lnSpc>
              <a:spcAft>
                <a:spcPts val="0"/>
              </a:spcAft>
              <a:buFont typeface="Calibri" panose="020F0502020204030204" pitchFamily="34" charset="0"/>
              <a:buChar char="-"/>
            </a:pPr>
            <a:r>
              <a:rPr lang="en-AU" sz="3200" b="0" dirty="0">
                <a:latin typeface="+mn-lt"/>
                <a:ea typeface="Calibri" panose="020F0502020204030204" pitchFamily="34" charset="0"/>
                <a:cs typeface="Times New Roman" panose="02020603050405020304" pitchFamily="18" charset="0"/>
              </a:rPr>
              <a:t>What do the Victorian Climate Projections 2019 projections say for Victoria?</a:t>
            </a:r>
          </a:p>
          <a:p>
            <a:pPr marL="342900" lvl="0" indent="-342900">
              <a:lnSpc>
                <a:spcPct val="107000"/>
              </a:lnSpc>
              <a:spcAft>
                <a:spcPts val="800"/>
              </a:spcAft>
              <a:buFont typeface="Calibri" panose="020F0502020204030204" pitchFamily="34" charset="0"/>
              <a:buChar char="-"/>
            </a:pPr>
            <a:r>
              <a:rPr lang="en-AU" sz="3200" b="0" dirty="0">
                <a:latin typeface="+mn-lt"/>
                <a:ea typeface="Calibri" panose="020F0502020204030204" pitchFamily="34" charset="0"/>
                <a:cs typeface="Times New Roman" panose="02020603050405020304" pitchFamily="18" charset="0"/>
              </a:rPr>
              <a:t>Top tips to interpret the projections correctly</a:t>
            </a:r>
          </a:p>
          <a:p>
            <a:pPr marL="342900" lvl="0" indent="-342900">
              <a:lnSpc>
                <a:spcPct val="107000"/>
              </a:lnSpc>
              <a:spcAft>
                <a:spcPts val="800"/>
              </a:spcAft>
              <a:buFont typeface="Calibri" panose="020F0502020204030204" pitchFamily="34" charset="0"/>
              <a:buChar char="-"/>
            </a:pPr>
            <a:r>
              <a:rPr lang="en-AU" sz="3200" b="0" dirty="0">
                <a:latin typeface="+mn-lt"/>
                <a:ea typeface="Calibri" panose="020F0502020204030204" pitchFamily="34" charset="0"/>
                <a:cs typeface="Times New Roman" panose="02020603050405020304" pitchFamily="18" charset="0"/>
              </a:rPr>
              <a:t>Introduction to the datasets available</a:t>
            </a:r>
          </a:p>
          <a:p>
            <a:endParaRPr lang="en-AU" dirty="0"/>
          </a:p>
        </p:txBody>
      </p:sp>
    </p:spTree>
    <p:extLst>
      <p:ext uri="{BB962C8B-B14F-4D97-AF65-F5344CB8AC3E}">
        <p14:creationId xmlns:p14="http://schemas.microsoft.com/office/powerpoint/2010/main" val="2161537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6E073-EEB5-4F64-A49C-4231CD32D130}"/>
              </a:ext>
            </a:extLst>
          </p:cNvPr>
          <p:cNvSpPr>
            <a:spLocks noGrp="1"/>
          </p:cNvSpPr>
          <p:nvPr>
            <p:ph type="title"/>
          </p:nvPr>
        </p:nvSpPr>
        <p:spPr/>
        <p:txBody>
          <a:bodyPr/>
          <a:lstStyle/>
          <a:p>
            <a:r>
              <a:rPr lang="en-AU" dirty="0"/>
              <a:t>Types of projections datasets</a:t>
            </a:r>
          </a:p>
        </p:txBody>
      </p:sp>
      <p:sp>
        <p:nvSpPr>
          <p:cNvPr id="20" name="TextBox 19">
            <a:extLst>
              <a:ext uri="{FF2B5EF4-FFF2-40B4-BE49-F238E27FC236}">
                <a16:creationId xmlns:a16="http://schemas.microsoft.com/office/drawing/2014/main" id="{FF9436B9-BB41-4D11-ABD7-98A7D591E96F}"/>
              </a:ext>
            </a:extLst>
          </p:cNvPr>
          <p:cNvSpPr txBox="1"/>
          <p:nvPr/>
        </p:nvSpPr>
        <p:spPr>
          <a:xfrm>
            <a:off x="4107914" y="884496"/>
            <a:ext cx="6978555" cy="2569934"/>
          </a:xfrm>
          <a:prstGeom prst="rect">
            <a:avLst/>
          </a:prstGeom>
          <a:noFill/>
        </p:spPr>
        <p:txBody>
          <a:bodyPr wrap="square" rtlCol="0">
            <a:spAutoFit/>
          </a:bodyPr>
          <a:lstStyle/>
          <a:p>
            <a:pPr marL="285750" indent="-285750">
              <a:buFont typeface="Arial" panose="020B0604020202020204" pitchFamily="34" charset="0"/>
              <a:buChar char="•"/>
            </a:pPr>
            <a:r>
              <a:rPr lang="en-AU" sz="2300" dirty="0"/>
              <a:t>Difference between future period (2030s, 2050s, 2070s, 2090s) and 1986-2005 period</a:t>
            </a:r>
          </a:p>
          <a:p>
            <a:pPr marL="742950" lvl="1" indent="-285750">
              <a:buFont typeface="Arial" panose="020B0604020202020204" pitchFamily="34" charset="0"/>
              <a:buChar char="•"/>
            </a:pPr>
            <a:r>
              <a:rPr lang="en-AU" sz="2300" dirty="0" err="1"/>
              <a:t>eg.</a:t>
            </a:r>
            <a:r>
              <a:rPr lang="en-AU" sz="2300" dirty="0"/>
              <a:t> +1.9</a:t>
            </a:r>
            <a:r>
              <a:rPr lang="en-AU" sz="2300" baseline="30000" dirty="0"/>
              <a:t>o</a:t>
            </a:r>
            <a:r>
              <a:rPr lang="en-AU" sz="2300" dirty="0"/>
              <a:t>C, -21% rainfall change </a:t>
            </a:r>
            <a:endParaRPr lang="en-AU" sz="2300" dirty="0">
              <a:solidFill>
                <a:srgbClr val="FF0000"/>
              </a:solidFill>
            </a:endParaRPr>
          </a:p>
          <a:p>
            <a:pPr marL="285750" indent="-285750">
              <a:buFont typeface="Arial" panose="020B0604020202020204" pitchFamily="34" charset="0"/>
              <a:buChar char="•"/>
            </a:pPr>
            <a:r>
              <a:rPr lang="en-AU" sz="2300" dirty="0"/>
              <a:t>Can then apply this to weather observations</a:t>
            </a:r>
          </a:p>
          <a:p>
            <a:pPr marL="742950" lvl="1" indent="-285750">
              <a:buFont typeface="Arial" panose="020B0604020202020204" pitchFamily="34" charset="0"/>
              <a:buChar char="•"/>
            </a:pPr>
            <a:r>
              <a:rPr lang="en-AU" sz="2300" dirty="0" err="1"/>
              <a:t>eg.</a:t>
            </a:r>
            <a:r>
              <a:rPr lang="en-AU" sz="2300" dirty="0"/>
              <a:t> Melbourne historical average max temperature = 20.4</a:t>
            </a:r>
            <a:r>
              <a:rPr lang="en-AU" sz="2300" baseline="30000" dirty="0"/>
              <a:t>o</a:t>
            </a:r>
            <a:r>
              <a:rPr lang="en-AU" sz="2300" dirty="0"/>
              <a:t>C, +1.9</a:t>
            </a:r>
            <a:r>
              <a:rPr lang="en-AU" sz="2300" baseline="30000" dirty="0"/>
              <a:t>o</a:t>
            </a:r>
            <a:r>
              <a:rPr lang="en-AU" sz="2300" dirty="0"/>
              <a:t>C = 22.3</a:t>
            </a:r>
            <a:r>
              <a:rPr lang="en-AU" sz="2300" baseline="30000" dirty="0"/>
              <a:t>o</a:t>
            </a:r>
            <a:r>
              <a:rPr lang="en-AU" sz="2300" dirty="0"/>
              <a:t>C in future (2050s)</a:t>
            </a:r>
          </a:p>
        </p:txBody>
      </p:sp>
      <p:grpSp>
        <p:nvGrpSpPr>
          <p:cNvPr id="38" name="Group 37">
            <a:extLst>
              <a:ext uri="{FF2B5EF4-FFF2-40B4-BE49-F238E27FC236}">
                <a16:creationId xmlns:a16="http://schemas.microsoft.com/office/drawing/2014/main" id="{C56F147B-F488-4868-AEBC-299DDB6C2907}"/>
              </a:ext>
            </a:extLst>
          </p:cNvPr>
          <p:cNvGrpSpPr/>
          <p:nvPr/>
        </p:nvGrpSpPr>
        <p:grpSpPr>
          <a:xfrm>
            <a:off x="327766" y="1687371"/>
            <a:ext cx="3757222" cy="3483257"/>
            <a:chOff x="327766" y="1687371"/>
            <a:chExt cx="3757222" cy="3483257"/>
          </a:xfrm>
        </p:grpSpPr>
        <p:grpSp>
          <p:nvGrpSpPr>
            <p:cNvPr id="23" name="Group 22">
              <a:extLst>
                <a:ext uri="{FF2B5EF4-FFF2-40B4-BE49-F238E27FC236}">
                  <a16:creationId xmlns:a16="http://schemas.microsoft.com/office/drawing/2014/main" id="{84F9A071-8F7A-43A9-A175-631E16533885}"/>
                </a:ext>
              </a:extLst>
            </p:cNvPr>
            <p:cNvGrpSpPr/>
            <p:nvPr/>
          </p:nvGrpSpPr>
          <p:grpSpPr>
            <a:xfrm>
              <a:off x="327766" y="3037622"/>
              <a:ext cx="1565509" cy="782754"/>
              <a:chOff x="5532" y="1875625"/>
              <a:chExt cx="1565509" cy="782754"/>
            </a:xfrm>
          </p:grpSpPr>
          <p:sp>
            <p:nvSpPr>
              <p:cNvPr id="36" name="Rectangle: Rounded Corners 35">
                <a:extLst>
                  <a:ext uri="{FF2B5EF4-FFF2-40B4-BE49-F238E27FC236}">
                    <a16:creationId xmlns:a16="http://schemas.microsoft.com/office/drawing/2014/main" id="{70A40539-E4C9-46BA-9822-2230C455E78F}"/>
                  </a:ext>
                </a:extLst>
              </p:cNvPr>
              <p:cNvSpPr/>
              <p:nvPr/>
            </p:nvSpPr>
            <p:spPr>
              <a:xfrm>
                <a:off x="5532" y="1875625"/>
                <a:ext cx="1565509" cy="782754"/>
              </a:xfrm>
              <a:prstGeom prst="roundRect">
                <a:avLst>
                  <a:gd name="adj" fmla="val 10000"/>
                </a:avLst>
              </a:prstGeom>
              <a:solidFill>
                <a:schemeClr val="accent3"/>
              </a:solidFill>
              <a:ln w="28575">
                <a:solidFill>
                  <a:schemeClr val="accent3">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7" name="Rectangle: Rounded Corners 4">
                <a:extLst>
                  <a:ext uri="{FF2B5EF4-FFF2-40B4-BE49-F238E27FC236}">
                    <a16:creationId xmlns:a16="http://schemas.microsoft.com/office/drawing/2014/main" id="{B05E9E39-E52F-4277-A729-9B259E8C5B9D}"/>
                  </a:ext>
                </a:extLst>
              </p:cNvPr>
              <p:cNvSpPr txBox="1"/>
              <p:nvPr/>
            </p:nvSpPr>
            <p:spPr>
              <a:xfrm>
                <a:off x="28458" y="1898551"/>
                <a:ext cx="1519657" cy="736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a:t>VCP19 datasets</a:t>
                </a:r>
              </a:p>
            </p:txBody>
          </p:sp>
        </p:grpSp>
        <p:grpSp>
          <p:nvGrpSpPr>
            <p:cNvPr id="24" name="Group 23">
              <a:extLst>
                <a:ext uri="{FF2B5EF4-FFF2-40B4-BE49-F238E27FC236}">
                  <a16:creationId xmlns:a16="http://schemas.microsoft.com/office/drawing/2014/main" id="{06032E81-3F19-4A48-ABF0-5F7F401DF75C}"/>
                </a:ext>
              </a:extLst>
            </p:cNvPr>
            <p:cNvGrpSpPr/>
            <p:nvPr/>
          </p:nvGrpSpPr>
          <p:grpSpPr>
            <a:xfrm>
              <a:off x="2169167" y="2009678"/>
              <a:ext cx="74419" cy="1488391"/>
              <a:chOff x="1846933" y="847681"/>
              <a:chExt cx="74419" cy="1488391"/>
            </a:xfrm>
          </p:grpSpPr>
          <p:sp>
            <p:nvSpPr>
              <p:cNvPr id="34" name="Straight Connector 5">
                <a:extLst>
                  <a:ext uri="{FF2B5EF4-FFF2-40B4-BE49-F238E27FC236}">
                    <a16:creationId xmlns:a16="http://schemas.microsoft.com/office/drawing/2014/main" id="{1B5EF4AE-E677-4395-ABF0-DB32CCD6746C}"/>
                  </a:ext>
                </a:extLst>
              </p:cNvPr>
              <p:cNvSpPr/>
              <p:nvPr/>
            </p:nvSpPr>
            <p:spPr>
              <a:xfrm rot="17692822">
                <a:off x="1139947" y="1578913"/>
                <a:ext cx="1488391" cy="25927"/>
              </a:xfrm>
              <a:custGeom>
                <a:avLst/>
                <a:gdLst/>
                <a:ahLst/>
                <a:cxnLst/>
                <a:rect l="0" t="0" r="0" b="0"/>
                <a:pathLst>
                  <a:path>
                    <a:moveTo>
                      <a:pt x="0" y="12963"/>
                    </a:moveTo>
                    <a:lnTo>
                      <a:pt x="1488391" y="1296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5" name="Straight Connector 6">
                <a:extLst>
                  <a:ext uri="{FF2B5EF4-FFF2-40B4-BE49-F238E27FC236}">
                    <a16:creationId xmlns:a16="http://schemas.microsoft.com/office/drawing/2014/main" id="{26818981-EACB-4484-A615-06535AB5BDBA}"/>
                  </a:ext>
                </a:extLst>
              </p:cNvPr>
              <p:cNvSpPr txBox="1"/>
              <p:nvPr/>
            </p:nvSpPr>
            <p:spPr>
              <a:xfrm rot="17692822">
                <a:off x="1846933" y="1554667"/>
                <a:ext cx="74419" cy="7441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p:txBody>
          </p:sp>
        </p:grpSp>
        <p:grpSp>
          <p:nvGrpSpPr>
            <p:cNvPr id="25" name="Group 24">
              <a:extLst>
                <a:ext uri="{FF2B5EF4-FFF2-40B4-BE49-F238E27FC236}">
                  <a16:creationId xmlns:a16="http://schemas.microsoft.com/office/drawing/2014/main" id="{DAFC7233-1E8D-4645-A392-1354D1329A9C}"/>
                </a:ext>
              </a:extLst>
            </p:cNvPr>
            <p:cNvGrpSpPr/>
            <p:nvPr/>
          </p:nvGrpSpPr>
          <p:grpSpPr>
            <a:xfrm>
              <a:off x="2519479" y="1687371"/>
              <a:ext cx="1565509" cy="782754"/>
              <a:chOff x="2197245" y="525374"/>
              <a:chExt cx="1565509" cy="782754"/>
            </a:xfrm>
          </p:grpSpPr>
          <p:sp>
            <p:nvSpPr>
              <p:cNvPr id="32" name="Rectangle: Rounded Corners 31">
                <a:extLst>
                  <a:ext uri="{FF2B5EF4-FFF2-40B4-BE49-F238E27FC236}">
                    <a16:creationId xmlns:a16="http://schemas.microsoft.com/office/drawing/2014/main" id="{5539BEB4-C6E9-4EE9-8325-EFF2E99763C5}"/>
                  </a:ext>
                </a:extLst>
              </p:cNvPr>
              <p:cNvSpPr/>
              <p:nvPr/>
            </p:nvSpPr>
            <p:spPr>
              <a:xfrm>
                <a:off x="2197245" y="525374"/>
                <a:ext cx="1565509" cy="782754"/>
              </a:xfrm>
              <a:prstGeom prst="roundRect">
                <a:avLst>
                  <a:gd name="adj" fmla="val 10000"/>
                </a:avLst>
              </a:prstGeom>
              <a:solidFill>
                <a:schemeClr val="accent3">
                  <a:lumMod val="75000"/>
                  <a:lumOff val="2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Rectangle: Rounded Corners 8">
                <a:extLst>
                  <a:ext uri="{FF2B5EF4-FFF2-40B4-BE49-F238E27FC236}">
                    <a16:creationId xmlns:a16="http://schemas.microsoft.com/office/drawing/2014/main" id="{917F1E1E-3960-416F-8968-43E35041498D}"/>
                  </a:ext>
                </a:extLst>
              </p:cNvPr>
              <p:cNvSpPr txBox="1"/>
              <p:nvPr/>
            </p:nvSpPr>
            <p:spPr>
              <a:xfrm>
                <a:off x="2220171" y="548300"/>
                <a:ext cx="1519657" cy="736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a:t>Change factor</a:t>
                </a:r>
              </a:p>
            </p:txBody>
          </p:sp>
        </p:grpSp>
        <p:grpSp>
          <p:nvGrpSpPr>
            <p:cNvPr id="26" name="Group 25">
              <a:extLst>
                <a:ext uri="{FF2B5EF4-FFF2-40B4-BE49-F238E27FC236}">
                  <a16:creationId xmlns:a16="http://schemas.microsoft.com/office/drawing/2014/main" id="{43225939-EF6A-4E74-9559-3DAA205496A7}"/>
                </a:ext>
              </a:extLst>
            </p:cNvPr>
            <p:cNvGrpSpPr/>
            <p:nvPr/>
          </p:nvGrpSpPr>
          <p:grpSpPr>
            <a:xfrm>
              <a:off x="2169167" y="3359930"/>
              <a:ext cx="74419" cy="1488391"/>
              <a:chOff x="1846933" y="2197933"/>
              <a:chExt cx="74419" cy="1488391"/>
            </a:xfrm>
          </p:grpSpPr>
          <p:sp>
            <p:nvSpPr>
              <p:cNvPr id="30" name="Straight Connector 9">
                <a:extLst>
                  <a:ext uri="{FF2B5EF4-FFF2-40B4-BE49-F238E27FC236}">
                    <a16:creationId xmlns:a16="http://schemas.microsoft.com/office/drawing/2014/main" id="{1B7717B3-2838-41A9-8B06-02FBF03CFAB6}"/>
                  </a:ext>
                </a:extLst>
              </p:cNvPr>
              <p:cNvSpPr/>
              <p:nvPr/>
            </p:nvSpPr>
            <p:spPr>
              <a:xfrm rot="3907178">
                <a:off x="1139947" y="2929165"/>
                <a:ext cx="1488391" cy="25927"/>
              </a:xfrm>
              <a:custGeom>
                <a:avLst/>
                <a:gdLst/>
                <a:ahLst/>
                <a:cxnLst/>
                <a:rect l="0" t="0" r="0" b="0"/>
                <a:pathLst>
                  <a:path>
                    <a:moveTo>
                      <a:pt x="0" y="12963"/>
                    </a:moveTo>
                    <a:lnTo>
                      <a:pt x="1488391" y="1296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Straight Connector 10">
                <a:extLst>
                  <a:ext uri="{FF2B5EF4-FFF2-40B4-BE49-F238E27FC236}">
                    <a16:creationId xmlns:a16="http://schemas.microsoft.com/office/drawing/2014/main" id="{AC2D5976-6C5A-4C76-ADA3-3F7C80ED824D}"/>
                  </a:ext>
                </a:extLst>
              </p:cNvPr>
              <p:cNvSpPr txBox="1"/>
              <p:nvPr/>
            </p:nvSpPr>
            <p:spPr>
              <a:xfrm rot="3907178">
                <a:off x="1846933" y="2904919"/>
                <a:ext cx="74419" cy="7441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p:txBody>
          </p:sp>
        </p:grpSp>
        <p:grpSp>
          <p:nvGrpSpPr>
            <p:cNvPr id="27" name="Group 26">
              <a:extLst>
                <a:ext uri="{FF2B5EF4-FFF2-40B4-BE49-F238E27FC236}">
                  <a16:creationId xmlns:a16="http://schemas.microsoft.com/office/drawing/2014/main" id="{F09C6AD1-0C23-4816-85E8-19A676E07153}"/>
                </a:ext>
              </a:extLst>
            </p:cNvPr>
            <p:cNvGrpSpPr/>
            <p:nvPr/>
          </p:nvGrpSpPr>
          <p:grpSpPr>
            <a:xfrm>
              <a:off x="2519479" y="4387874"/>
              <a:ext cx="1565509" cy="782754"/>
              <a:chOff x="2197245" y="3225877"/>
              <a:chExt cx="1565509" cy="782754"/>
            </a:xfrm>
          </p:grpSpPr>
          <p:sp>
            <p:nvSpPr>
              <p:cNvPr id="28" name="Rectangle: Rounded Corners 27">
                <a:extLst>
                  <a:ext uri="{FF2B5EF4-FFF2-40B4-BE49-F238E27FC236}">
                    <a16:creationId xmlns:a16="http://schemas.microsoft.com/office/drawing/2014/main" id="{73D4D2D3-8EEA-43A4-9B35-FDE1A6252061}"/>
                  </a:ext>
                </a:extLst>
              </p:cNvPr>
              <p:cNvSpPr/>
              <p:nvPr/>
            </p:nvSpPr>
            <p:spPr>
              <a:xfrm>
                <a:off x="2197245" y="3225877"/>
                <a:ext cx="1565509" cy="782754"/>
              </a:xfrm>
              <a:prstGeom prst="roundRect">
                <a:avLst>
                  <a:gd name="adj" fmla="val 10000"/>
                </a:avLst>
              </a:prstGeom>
              <a:solidFill>
                <a:schemeClr val="tx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Rectangle: Rounded Corners 12">
                <a:extLst>
                  <a:ext uri="{FF2B5EF4-FFF2-40B4-BE49-F238E27FC236}">
                    <a16:creationId xmlns:a16="http://schemas.microsoft.com/office/drawing/2014/main" id="{1744B8E1-D971-4661-B590-1DD18EFB05AF}"/>
                  </a:ext>
                </a:extLst>
              </p:cNvPr>
              <p:cNvSpPr txBox="1"/>
              <p:nvPr/>
            </p:nvSpPr>
            <p:spPr>
              <a:xfrm>
                <a:off x="2220171" y="3248803"/>
                <a:ext cx="1519657" cy="736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a:t>Application-ready</a:t>
                </a:r>
              </a:p>
            </p:txBody>
          </p:sp>
        </p:grpSp>
      </p:grpSp>
      <p:pic>
        <p:nvPicPr>
          <p:cNvPr id="3" name="Picture 2">
            <a:extLst>
              <a:ext uri="{FF2B5EF4-FFF2-40B4-BE49-F238E27FC236}">
                <a16:creationId xmlns:a16="http://schemas.microsoft.com/office/drawing/2014/main" id="{7CD70960-7C3D-4779-80A3-C91CC440DC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83267" y="4387874"/>
            <a:ext cx="3979199" cy="2342858"/>
          </a:xfrm>
          <a:prstGeom prst="rect">
            <a:avLst/>
          </a:prstGeom>
        </p:spPr>
      </p:pic>
      <p:sp>
        <p:nvSpPr>
          <p:cNvPr id="22" name="TextBox 21">
            <a:extLst>
              <a:ext uri="{FF2B5EF4-FFF2-40B4-BE49-F238E27FC236}">
                <a16:creationId xmlns:a16="http://schemas.microsoft.com/office/drawing/2014/main" id="{B475CA09-3DFE-4408-937B-5834A1D09149}"/>
              </a:ext>
            </a:extLst>
          </p:cNvPr>
          <p:cNvSpPr txBox="1"/>
          <p:nvPr/>
        </p:nvSpPr>
        <p:spPr>
          <a:xfrm>
            <a:off x="4102102" y="4348691"/>
            <a:ext cx="4528331" cy="2215991"/>
          </a:xfrm>
          <a:prstGeom prst="rect">
            <a:avLst/>
          </a:prstGeom>
          <a:noFill/>
        </p:spPr>
        <p:txBody>
          <a:bodyPr wrap="square" rtlCol="0">
            <a:spAutoFit/>
          </a:bodyPr>
          <a:lstStyle/>
          <a:p>
            <a:pPr marL="285750" indent="-285750">
              <a:buFont typeface="Arial" panose="020B0604020202020204" pitchFamily="34" charset="0"/>
              <a:buChar char="•"/>
            </a:pPr>
            <a:r>
              <a:rPr lang="en-AU" sz="2300" dirty="0"/>
              <a:t>Change factor data added to past weather observations</a:t>
            </a:r>
          </a:p>
          <a:p>
            <a:pPr marL="285750" indent="-285750">
              <a:buFont typeface="Arial" panose="020B0604020202020204" pitchFamily="34" charset="0"/>
              <a:buChar char="•"/>
            </a:pPr>
            <a:r>
              <a:rPr lang="en-AU" sz="2300" dirty="0"/>
              <a:t>Looks like a weather </a:t>
            </a:r>
            <a:br>
              <a:rPr lang="en-AU" sz="2300" dirty="0"/>
            </a:br>
            <a:r>
              <a:rPr lang="en-AU" sz="2300" dirty="0"/>
              <a:t>dataset</a:t>
            </a:r>
          </a:p>
          <a:p>
            <a:pPr marL="285750" indent="-285750">
              <a:buFont typeface="Arial" panose="020B0604020202020204" pitchFamily="34" charset="0"/>
              <a:buChar char="•"/>
            </a:pPr>
            <a:r>
              <a:rPr lang="en-AU" sz="2300" dirty="0"/>
              <a:t>Can be fed directly into other models</a:t>
            </a:r>
          </a:p>
        </p:txBody>
      </p:sp>
    </p:spTree>
    <p:extLst>
      <p:ext uri="{BB962C8B-B14F-4D97-AF65-F5344CB8AC3E}">
        <p14:creationId xmlns:p14="http://schemas.microsoft.com/office/powerpoint/2010/main" val="1830703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2778C-E716-4E96-9405-209661D7FC8F}"/>
              </a:ext>
            </a:extLst>
          </p:cNvPr>
          <p:cNvSpPr>
            <a:spLocks noGrp="1"/>
          </p:cNvSpPr>
          <p:nvPr>
            <p:ph type="title"/>
          </p:nvPr>
        </p:nvSpPr>
        <p:spPr/>
        <p:txBody>
          <a:bodyPr/>
          <a:lstStyle/>
          <a:p>
            <a:r>
              <a:rPr lang="en-AU"/>
              <a:t>Change factor data</a:t>
            </a:r>
          </a:p>
        </p:txBody>
      </p:sp>
      <p:grpSp>
        <p:nvGrpSpPr>
          <p:cNvPr id="4" name="Group 3">
            <a:extLst>
              <a:ext uri="{FF2B5EF4-FFF2-40B4-BE49-F238E27FC236}">
                <a16:creationId xmlns:a16="http://schemas.microsoft.com/office/drawing/2014/main" id="{38C99FBF-EAE3-4D84-807E-28E408C34AED}"/>
              </a:ext>
            </a:extLst>
          </p:cNvPr>
          <p:cNvGrpSpPr/>
          <p:nvPr/>
        </p:nvGrpSpPr>
        <p:grpSpPr>
          <a:xfrm>
            <a:off x="327600" y="2956095"/>
            <a:ext cx="1565509" cy="782754"/>
            <a:chOff x="5532" y="1875625"/>
            <a:chExt cx="1565509" cy="782754"/>
          </a:xfrm>
        </p:grpSpPr>
        <p:sp>
          <p:nvSpPr>
            <p:cNvPr id="35" name="Rectangle: Rounded Corners 34">
              <a:extLst>
                <a:ext uri="{FF2B5EF4-FFF2-40B4-BE49-F238E27FC236}">
                  <a16:creationId xmlns:a16="http://schemas.microsoft.com/office/drawing/2014/main" id="{664A06B6-8023-4EE2-B4F9-923016294459}"/>
                </a:ext>
              </a:extLst>
            </p:cNvPr>
            <p:cNvSpPr/>
            <p:nvPr/>
          </p:nvSpPr>
          <p:spPr>
            <a:xfrm>
              <a:off x="5532" y="1875625"/>
              <a:ext cx="1565509" cy="782754"/>
            </a:xfrm>
            <a:prstGeom prst="roundRect">
              <a:avLst>
                <a:gd name="adj" fmla="val 10000"/>
              </a:avLst>
            </a:prstGeom>
            <a:solidFill>
              <a:schemeClr val="accent3"/>
            </a:solidFill>
            <a:ln w="28575">
              <a:solidFill>
                <a:schemeClr val="accent3">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6" name="Rectangle: Rounded Corners 4">
              <a:extLst>
                <a:ext uri="{FF2B5EF4-FFF2-40B4-BE49-F238E27FC236}">
                  <a16:creationId xmlns:a16="http://schemas.microsoft.com/office/drawing/2014/main" id="{C1D9FAE4-BD44-4C39-B096-FDF82FAD7A5B}"/>
                </a:ext>
              </a:extLst>
            </p:cNvPr>
            <p:cNvSpPr txBox="1"/>
            <p:nvPr/>
          </p:nvSpPr>
          <p:spPr>
            <a:xfrm>
              <a:off x="28458" y="1898551"/>
              <a:ext cx="1519657" cy="736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a:t>VCP19 datasets</a:t>
              </a:r>
            </a:p>
          </p:txBody>
        </p:sp>
      </p:grpSp>
      <p:grpSp>
        <p:nvGrpSpPr>
          <p:cNvPr id="5" name="Group 4">
            <a:extLst>
              <a:ext uri="{FF2B5EF4-FFF2-40B4-BE49-F238E27FC236}">
                <a16:creationId xmlns:a16="http://schemas.microsoft.com/office/drawing/2014/main" id="{0775736F-A8D4-4C80-B776-9775B4351DA0}"/>
              </a:ext>
            </a:extLst>
          </p:cNvPr>
          <p:cNvGrpSpPr/>
          <p:nvPr/>
        </p:nvGrpSpPr>
        <p:grpSpPr>
          <a:xfrm>
            <a:off x="2169001" y="1928151"/>
            <a:ext cx="74419" cy="1488391"/>
            <a:chOff x="1846933" y="847681"/>
            <a:chExt cx="74419" cy="1488391"/>
          </a:xfrm>
        </p:grpSpPr>
        <p:sp>
          <p:nvSpPr>
            <p:cNvPr id="33" name="Straight Connector 5">
              <a:extLst>
                <a:ext uri="{FF2B5EF4-FFF2-40B4-BE49-F238E27FC236}">
                  <a16:creationId xmlns:a16="http://schemas.microsoft.com/office/drawing/2014/main" id="{8B176641-629E-4292-B612-436CA41EDA1B}"/>
                </a:ext>
              </a:extLst>
            </p:cNvPr>
            <p:cNvSpPr/>
            <p:nvPr/>
          </p:nvSpPr>
          <p:spPr>
            <a:xfrm rot="17692822">
              <a:off x="1139947" y="1578913"/>
              <a:ext cx="1488391" cy="25927"/>
            </a:xfrm>
            <a:custGeom>
              <a:avLst/>
              <a:gdLst/>
              <a:ahLst/>
              <a:cxnLst/>
              <a:rect l="0" t="0" r="0" b="0"/>
              <a:pathLst>
                <a:path>
                  <a:moveTo>
                    <a:pt x="0" y="12963"/>
                  </a:moveTo>
                  <a:lnTo>
                    <a:pt x="1488391" y="1296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4" name="Straight Connector 6">
              <a:extLst>
                <a:ext uri="{FF2B5EF4-FFF2-40B4-BE49-F238E27FC236}">
                  <a16:creationId xmlns:a16="http://schemas.microsoft.com/office/drawing/2014/main" id="{CE50C9CF-C348-4BF4-897B-19BFCF8D7D50}"/>
                </a:ext>
              </a:extLst>
            </p:cNvPr>
            <p:cNvSpPr txBox="1"/>
            <p:nvPr/>
          </p:nvSpPr>
          <p:spPr>
            <a:xfrm rot="17692822">
              <a:off x="1846933" y="1554667"/>
              <a:ext cx="74419" cy="7441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p:txBody>
        </p:sp>
      </p:grpSp>
      <p:grpSp>
        <p:nvGrpSpPr>
          <p:cNvPr id="6" name="Group 5">
            <a:extLst>
              <a:ext uri="{FF2B5EF4-FFF2-40B4-BE49-F238E27FC236}">
                <a16:creationId xmlns:a16="http://schemas.microsoft.com/office/drawing/2014/main" id="{B0B7A9C5-AFC1-437B-BD59-07FD05E5253B}"/>
              </a:ext>
            </a:extLst>
          </p:cNvPr>
          <p:cNvGrpSpPr/>
          <p:nvPr/>
        </p:nvGrpSpPr>
        <p:grpSpPr>
          <a:xfrm>
            <a:off x="2519313" y="1605844"/>
            <a:ext cx="1565509" cy="782754"/>
            <a:chOff x="2197245" y="525374"/>
            <a:chExt cx="1565509" cy="782754"/>
          </a:xfrm>
        </p:grpSpPr>
        <p:sp>
          <p:nvSpPr>
            <p:cNvPr id="31" name="Rectangle: Rounded Corners 30">
              <a:extLst>
                <a:ext uri="{FF2B5EF4-FFF2-40B4-BE49-F238E27FC236}">
                  <a16:creationId xmlns:a16="http://schemas.microsoft.com/office/drawing/2014/main" id="{1F18AFC8-C04C-415B-B491-073EE5835FEC}"/>
                </a:ext>
              </a:extLst>
            </p:cNvPr>
            <p:cNvSpPr/>
            <p:nvPr/>
          </p:nvSpPr>
          <p:spPr>
            <a:xfrm>
              <a:off x="2197245" y="525374"/>
              <a:ext cx="1565509" cy="782754"/>
            </a:xfrm>
            <a:prstGeom prst="roundRect">
              <a:avLst>
                <a:gd name="adj" fmla="val 10000"/>
              </a:avLst>
            </a:prstGeom>
            <a:solidFill>
              <a:schemeClr val="accent3">
                <a:lumMod val="75000"/>
                <a:lumOff val="2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Rectangle: Rounded Corners 8">
              <a:extLst>
                <a:ext uri="{FF2B5EF4-FFF2-40B4-BE49-F238E27FC236}">
                  <a16:creationId xmlns:a16="http://schemas.microsoft.com/office/drawing/2014/main" id="{B1221E25-5AFF-40EC-BF34-EAC19C1EA5DD}"/>
                </a:ext>
              </a:extLst>
            </p:cNvPr>
            <p:cNvSpPr txBox="1"/>
            <p:nvPr/>
          </p:nvSpPr>
          <p:spPr>
            <a:xfrm>
              <a:off x="2220171" y="548300"/>
              <a:ext cx="1519657" cy="736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a:t>Change factor</a:t>
              </a:r>
            </a:p>
          </p:txBody>
        </p:sp>
      </p:grpSp>
      <p:grpSp>
        <p:nvGrpSpPr>
          <p:cNvPr id="7" name="Group 6">
            <a:extLst>
              <a:ext uri="{FF2B5EF4-FFF2-40B4-BE49-F238E27FC236}">
                <a16:creationId xmlns:a16="http://schemas.microsoft.com/office/drawing/2014/main" id="{89A19C12-E264-4663-8BC7-AE2F17E679F1}"/>
              </a:ext>
            </a:extLst>
          </p:cNvPr>
          <p:cNvGrpSpPr/>
          <p:nvPr/>
        </p:nvGrpSpPr>
        <p:grpSpPr>
          <a:xfrm>
            <a:off x="4012338" y="1752900"/>
            <a:ext cx="771172" cy="38558"/>
            <a:chOff x="3690270" y="672430"/>
            <a:chExt cx="771172" cy="38558"/>
          </a:xfrm>
        </p:grpSpPr>
        <p:sp>
          <p:nvSpPr>
            <p:cNvPr id="29" name="Straight Connector 9">
              <a:extLst>
                <a:ext uri="{FF2B5EF4-FFF2-40B4-BE49-F238E27FC236}">
                  <a16:creationId xmlns:a16="http://schemas.microsoft.com/office/drawing/2014/main" id="{84C7BB82-40E7-49B3-A51A-DD24055D0954}"/>
                </a:ext>
              </a:extLst>
            </p:cNvPr>
            <p:cNvSpPr/>
            <p:nvPr/>
          </p:nvSpPr>
          <p:spPr>
            <a:xfrm rot="19457599">
              <a:off x="3690270" y="678745"/>
              <a:ext cx="771172" cy="25927"/>
            </a:xfrm>
            <a:custGeom>
              <a:avLst/>
              <a:gdLst/>
              <a:ahLst/>
              <a:cxnLst/>
              <a:rect l="0" t="0" r="0" b="0"/>
              <a:pathLst>
                <a:path>
                  <a:moveTo>
                    <a:pt x="0" y="12963"/>
                  </a:moveTo>
                  <a:lnTo>
                    <a:pt x="771172" y="1296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Straight Connector 10">
              <a:extLst>
                <a:ext uri="{FF2B5EF4-FFF2-40B4-BE49-F238E27FC236}">
                  <a16:creationId xmlns:a16="http://schemas.microsoft.com/office/drawing/2014/main" id="{CB2050BA-F596-41BC-B28D-8D8E0D7CBDC6}"/>
                </a:ext>
              </a:extLst>
            </p:cNvPr>
            <p:cNvSpPr txBox="1"/>
            <p:nvPr/>
          </p:nvSpPr>
          <p:spPr>
            <a:xfrm rot="19457599">
              <a:off x="4056577" y="672430"/>
              <a:ext cx="38558" cy="385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p:txBody>
        </p:sp>
      </p:grpSp>
      <p:grpSp>
        <p:nvGrpSpPr>
          <p:cNvPr id="8" name="Group 7">
            <a:extLst>
              <a:ext uri="{FF2B5EF4-FFF2-40B4-BE49-F238E27FC236}">
                <a16:creationId xmlns:a16="http://schemas.microsoft.com/office/drawing/2014/main" id="{DEBD083B-DD38-457D-8F8D-419E1735A7AC}"/>
              </a:ext>
            </a:extLst>
          </p:cNvPr>
          <p:cNvGrpSpPr/>
          <p:nvPr/>
        </p:nvGrpSpPr>
        <p:grpSpPr>
          <a:xfrm>
            <a:off x="4711026" y="1155760"/>
            <a:ext cx="1565509" cy="782754"/>
            <a:chOff x="4388958" y="75290"/>
            <a:chExt cx="1565509" cy="782754"/>
          </a:xfrm>
        </p:grpSpPr>
        <p:sp>
          <p:nvSpPr>
            <p:cNvPr id="27" name="Rectangle: Rounded Corners 26">
              <a:extLst>
                <a:ext uri="{FF2B5EF4-FFF2-40B4-BE49-F238E27FC236}">
                  <a16:creationId xmlns:a16="http://schemas.microsoft.com/office/drawing/2014/main" id="{58DBB45C-57D2-47C2-8548-5987599D000A}"/>
                </a:ext>
              </a:extLst>
            </p:cNvPr>
            <p:cNvSpPr/>
            <p:nvPr/>
          </p:nvSpPr>
          <p:spPr>
            <a:xfrm>
              <a:off x="4388958" y="75290"/>
              <a:ext cx="1565509" cy="782754"/>
            </a:xfrm>
            <a:prstGeom prst="roundRect">
              <a:avLst>
                <a:gd name="adj" fmla="val 10000"/>
              </a:avLst>
            </a:pr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ectangle: Rounded Corners 12">
              <a:extLst>
                <a:ext uri="{FF2B5EF4-FFF2-40B4-BE49-F238E27FC236}">
                  <a16:creationId xmlns:a16="http://schemas.microsoft.com/office/drawing/2014/main" id="{C78BCCF1-3211-4B58-9304-2F5091732DD4}"/>
                </a:ext>
              </a:extLst>
            </p:cNvPr>
            <p:cNvSpPr txBox="1"/>
            <p:nvPr/>
          </p:nvSpPr>
          <p:spPr>
            <a:xfrm>
              <a:off x="4411884" y="98216"/>
              <a:ext cx="1519657" cy="736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a:t>Gridded</a:t>
              </a:r>
            </a:p>
          </p:txBody>
        </p:sp>
      </p:grpSp>
      <p:grpSp>
        <p:nvGrpSpPr>
          <p:cNvPr id="9" name="Group 8">
            <a:extLst>
              <a:ext uri="{FF2B5EF4-FFF2-40B4-BE49-F238E27FC236}">
                <a16:creationId xmlns:a16="http://schemas.microsoft.com/office/drawing/2014/main" id="{A26192D1-2D38-4B5B-BB7D-A89D08587818}"/>
              </a:ext>
            </a:extLst>
          </p:cNvPr>
          <p:cNvGrpSpPr/>
          <p:nvPr/>
        </p:nvGrpSpPr>
        <p:grpSpPr>
          <a:xfrm>
            <a:off x="6276535" y="1531480"/>
            <a:ext cx="626266" cy="31313"/>
            <a:chOff x="5954467" y="451010"/>
            <a:chExt cx="626266" cy="31313"/>
          </a:xfrm>
        </p:grpSpPr>
        <p:sp>
          <p:nvSpPr>
            <p:cNvPr id="25" name="Straight Connector 13">
              <a:extLst>
                <a:ext uri="{FF2B5EF4-FFF2-40B4-BE49-F238E27FC236}">
                  <a16:creationId xmlns:a16="http://schemas.microsoft.com/office/drawing/2014/main" id="{E56FDC59-3FEB-4073-8404-29438A920DF1}"/>
                </a:ext>
              </a:extLst>
            </p:cNvPr>
            <p:cNvSpPr/>
            <p:nvPr/>
          </p:nvSpPr>
          <p:spPr>
            <a:xfrm>
              <a:off x="5954467" y="453703"/>
              <a:ext cx="626266" cy="25927"/>
            </a:xfrm>
            <a:custGeom>
              <a:avLst/>
              <a:gdLst/>
              <a:ahLst/>
              <a:cxnLst/>
              <a:rect l="0" t="0" r="0" b="0"/>
              <a:pathLst>
                <a:path>
                  <a:moveTo>
                    <a:pt x="0" y="12963"/>
                  </a:moveTo>
                  <a:lnTo>
                    <a:pt x="626266" y="1296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Straight Connector 14">
              <a:extLst>
                <a:ext uri="{FF2B5EF4-FFF2-40B4-BE49-F238E27FC236}">
                  <a16:creationId xmlns:a16="http://schemas.microsoft.com/office/drawing/2014/main" id="{0E4B57A8-4A66-49D4-BD4A-B0B20E92D9B4}"/>
                </a:ext>
              </a:extLst>
            </p:cNvPr>
            <p:cNvSpPr txBox="1"/>
            <p:nvPr/>
          </p:nvSpPr>
          <p:spPr>
            <a:xfrm>
              <a:off x="6251943" y="451010"/>
              <a:ext cx="31313" cy="313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p:txBody>
        </p:sp>
      </p:grpSp>
      <p:grpSp>
        <p:nvGrpSpPr>
          <p:cNvPr id="10" name="Group 9">
            <a:extLst>
              <a:ext uri="{FF2B5EF4-FFF2-40B4-BE49-F238E27FC236}">
                <a16:creationId xmlns:a16="http://schemas.microsoft.com/office/drawing/2014/main" id="{1DF51CED-100C-43E0-BACB-16E5AC4B2CE8}"/>
              </a:ext>
            </a:extLst>
          </p:cNvPr>
          <p:cNvGrpSpPr/>
          <p:nvPr/>
        </p:nvGrpSpPr>
        <p:grpSpPr>
          <a:xfrm>
            <a:off x="6902801" y="1155760"/>
            <a:ext cx="1565509" cy="782754"/>
            <a:chOff x="6580733" y="75290"/>
            <a:chExt cx="1565509" cy="782754"/>
          </a:xfrm>
        </p:grpSpPr>
        <p:sp>
          <p:nvSpPr>
            <p:cNvPr id="23" name="Rectangle: Rounded Corners 22">
              <a:extLst>
                <a:ext uri="{FF2B5EF4-FFF2-40B4-BE49-F238E27FC236}">
                  <a16:creationId xmlns:a16="http://schemas.microsoft.com/office/drawing/2014/main" id="{D905EC53-F745-43FE-825F-EC79FADB5CD0}"/>
                </a:ext>
              </a:extLst>
            </p:cNvPr>
            <p:cNvSpPr/>
            <p:nvPr/>
          </p:nvSpPr>
          <p:spPr>
            <a:xfrm>
              <a:off x="6580733" y="75290"/>
              <a:ext cx="1565509" cy="782754"/>
            </a:xfrm>
            <a:prstGeom prst="roundRect">
              <a:avLst>
                <a:gd name="adj" fmla="val 10000"/>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Rectangle: Rounded Corners 16">
              <a:extLst>
                <a:ext uri="{FF2B5EF4-FFF2-40B4-BE49-F238E27FC236}">
                  <a16:creationId xmlns:a16="http://schemas.microsoft.com/office/drawing/2014/main" id="{CA420799-FAEA-45BA-B141-6CBE5E4823DA}"/>
                </a:ext>
              </a:extLst>
            </p:cNvPr>
            <p:cNvSpPr txBox="1"/>
            <p:nvPr/>
          </p:nvSpPr>
          <p:spPr>
            <a:xfrm>
              <a:off x="6603659" y="98216"/>
              <a:ext cx="1519657" cy="736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dirty="0">
                  <a:solidFill>
                    <a:schemeClr val="bg1"/>
                  </a:solidFill>
                </a:rPr>
                <a:t>20-year</a:t>
              </a:r>
              <a:r>
                <a:rPr lang="en-AU" sz="2200" kern="1200" dirty="0"/>
                <a:t> average</a:t>
              </a:r>
            </a:p>
          </p:txBody>
        </p:sp>
      </p:grpSp>
      <p:grpSp>
        <p:nvGrpSpPr>
          <p:cNvPr id="11" name="Group 10">
            <a:extLst>
              <a:ext uri="{FF2B5EF4-FFF2-40B4-BE49-F238E27FC236}">
                <a16:creationId xmlns:a16="http://schemas.microsoft.com/office/drawing/2014/main" id="{6354B7DB-A970-4424-AFBC-8D0ED4C60D9E}"/>
              </a:ext>
            </a:extLst>
          </p:cNvPr>
          <p:cNvGrpSpPr/>
          <p:nvPr/>
        </p:nvGrpSpPr>
        <p:grpSpPr>
          <a:xfrm>
            <a:off x="4012338" y="2202984"/>
            <a:ext cx="771172" cy="38558"/>
            <a:chOff x="3690270" y="1122514"/>
            <a:chExt cx="771172" cy="38558"/>
          </a:xfrm>
        </p:grpSpPr>
        <p:sp>
          <p:nvSpPr>
            <p:cNvPr id="21" name="Straight Connector 17">
              <a:extLst>
                <a:ext uri="{FF2B5EF4-FFF2-40B4-BE49-F238E27FC236}">
                  <a16:creationId xmlns:a16="http://schemas.microsoft.com/office/drawing/2014/main" id="{B5E28C7E-8618-493C-9CC0-A0638E5B290B}"/>
                </a:ext>
              </a:extLst>
            </p:cNvPr>
            <p:cNvSpPr/>
            <p:nvPr/>
          </p:nvSpPr>
          <p:spPr>
            <a:xfrm rot="2142401">
              <a:off x="3690270" y="1128829"/>
              <a:ext cx="771172" cy="25927"/>
            </a:xfrm>
            <a:custGeom>
              <a:avLst/>
              <a:gdLst/>
              <a:ahLst/>
              <a:cxnLst/>
              <a:rect l="0" t="0" r="0" b="0"/>
              <a:pathLst>
                <a:path>
                  <a:moveTo>
                    <a:pt x="0" y="12963"/>
                  </a:moveTo>
                  <a:lnTo>
                    <a:pt x="771172" y="1296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Straight Connector 18">
              <a:extLst>
                <a:ext uri="{FF2B5EF4-FFF2-40B4-BE49-F238E27FC236}">
                  <a16:creationId xmlns:a16="http://schemas.microsoft.com/office/drawing/2014/main" id="{59AFC135-A15A-4077-BAFC-BB2EB3E48AFD}"/>
                </a:ext>
              </a:extLst>
            </p:cNvPr>
            <p:cNvSpPr txBox="1"/>
            <p:nvPr/>
          </p:nvSpPr>
          <p:spPr>
            <a:xfrm rot="2142401">
              <a:off x="4056577" y="1122514"/>
              <a:ext cx="38558" cy="385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p:txBody>
        </p:sp>
      </p:grpSp>
      <p:grpSp>
        <p:nvGrpSpPr>
          <p:cNvPr id="12" name="Group 11">
            <a:extLst>
              <a:ext uri="{FF2B5EF4-FFF2-40B4-BE49-F238E27FC236}">
                <a16:creationId xmlns:a16="http://schemas.microsoft.com/office/drawing/2014/main" id="{79BF7E59-302B-48CA-A024-82EC7A44F101}"/>
              </a:ext>
            </a:extLst>
          </p:cNvPr>
          <p:cNvGrpSpPr/>
          <p:nvPr/>
        </p:nvGrpSpPr>
        <p:grpSpPr>
          <a:xfrm>
            <a:off x="4711026" y="2055928"/>
            <a:ext cx="1565509" cy="782754"/>
            <a:chOff x="4388958" y="975458"/>
            <a:chExt cx="1565509" cy="782754"/>
          </a:xfrm>
        </p:grpSpPr>
        <p:sp>
          <p:nvSpPr>
            <p:cNvPr id="19" name="Rectangle: Rounded Corners 18">
              <a:extLst>
                <a:ext uri="{FF2B5EF4-FFF2-40B4-BE49-F238E27FC236}">
                  <a16:creationId xmlns:a16="http://schemas.microsoft.com/office/drawing/2014/main" id="{8B37C6F6-1D1E-4065-8B19-C11430AD106D}"/>
                </a:ext>
              </a:extLst>
            </p:cNvPr>
            <p:cNvSpPr/>
            <p:nvPr/>
          </p:nvSpPr>
          <p:spPr>
            <a:xfrm>
              <a:off x="4388958" y="975458"/>
              <a:ext cx="1565509" cy="782754"/>
            </a:xfrm>
            <a:prstGeom prst="roundRect">
              <a:avLst>
                <a:gd name="adj" fmla="val 10000"/>
              </a:avLst>
            </a:prstGeom>
            <a:solidFill>
              <a:schemeClr val="tx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ectangle: Rounded Corners 20">
              <a:extLst>
                <a:ext uri="{FF2B5EF4-FFF2-40B4-BE49-F238E27FC236}">
                  <a16:creationId xmlns:a16="http://schemas.microsoft.com/office/drawing/2014/main" id="{4C8948A6-829D-4AD3-9125-9A94DD6A4D1D}"/>
                </a:ext>
              </a:extLst>
            </p:cNvPr>
            <p:cNvSpPr txBox="1"/>
            <p:nvPr/>
          </p:nvSpPr>
          <p:spPr>
            <a:xfrm>
              <a:off x="4411884" y="998384"/>
              <a:ext cx="1519657" cy="736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a:t>Area average</a:t>
              </a:r>
            </a:p>
          </p:txBody>
        </p:sp>
      </p:grpSp>
      <p:grpSp>
        <p:nvGrpSpPr>
          <p:cNvPr id="13" name="Group 12">
            <a:extLst>
              <a:ext uri="{FF2B5EF4-FFF2-40B4-BE49-F238E27FC236}">
                <a16:creationId xmlns:a16="http://schemas.microsoft.com/office/drawing/2014/main" id="{5B9C8936-34F3-4389-ACFC-ECB4414BE79C}"/>
              </a:ext>
            </a:extLst>
          </p:cNvPr>
          <p:cNvGrpSpPr/>
          <p:nvPr/>
        </p:nvGrpSpPr>
        <p:grpSpPr>
          <a:xfrm>
            <a:off x="6276535" y="2431650"/>
            <a:ext cx="626203" cy="31310"/>
            <a:chOff x="5954467" y="1351180"/>
            <a:chExt cx="626203" cy="31310"/>
          </a:xfrm>
        </p:grpSpPr>
        <p:sp>
          <p:nvSpPr>
            <p:cNvPr id="17" name="Straight Connector 21">
              <a:extLst>
                <a:ext uri="{FF2B5EF4-FFF2-40B4-BE49-F238E27FC236}">
                  <a16:creationId xmlns:a16="http://schemas.microsoft.com/office/drawing/2014/main" id="{A0F43ABA-0DD8-494F-8CF2-48E9E4542F8D}"/>
                </a:ext>
              </a:extLst>
            </p:cNvPr>
            <p:cNvSpPr/>
            <p:nvPr/>
          </p:nvSpPr>
          <p:spPr>
            <a:xfrm>
              <a:off x="5954467" y="1353871"/>
              <a:ext cx="626203" cy="25927"/>
            </a:xfrm>
            <a:custGeom>
              <a:avLst/>
              <a:gdLst/>
              <a:ahLst/>
              <a:cxnLst/>
              <a:rect l="0" t="0" r="0" b="0"/>
              <a:pathLst>
                <a:path>
                  <a:moveTo>
                    <a:pt x="0" y="12963"/>
                  </a:moveTo>
                  <a:lnTo>
                    <a:pt x="626203" y="1296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Straight Connector 22">
              <a:extLst>
                <a:ext uri="{FF2B5EF4-FFF2-40B4-BE49-F238E27FC236}">
                  <a16:creationId xmlns:a16="http://schemas.microsoft.com/office/drawing/2014/main" id="{80BE8E84-9648-4898-8B79-8101E59D0948}"/>
                </a:ext>
              </a:extLst>
            </p:cNvPr>
            <p:cNvSpPr txBox="1"/>
            <p:nvPr/>
          </p:nvSpPr>
          <p:spPr>
            <a:xfrm>
              <a:off x="6251914" y="1351180"/>
              <a:ext cx="31310" cy="3131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p:txBody>
        </p:sp>
      </p:grpSp>
      <p:grpSp>
        <p:nvGrpSpPr>
          <p:cNvPr id="14" name="Group 13">
            <a:extLst>
              <a:ext uri="{FF2B5EF4-FFF2-40B4-BE49-F238E27FC236}">
                <a16:creationId xmlns:a16="http://schemas.microsoft.com/office/drawing/2014/main" id="{D4D65C0C-0131-466B-A274-33B7C196383B}"/>
              </a:ext>
            </a:extLst>
          </p:cNvPr>
          <p:cNvGrpSpPr/>
          <p:nvPr/>
        </p:nvGrpSpPr>
        <p:grpSpPr>
          <a:xfrm>
            <a:off x="6902739" y="2055928"/>
            <a:ext cx="1565509" cy="782754"/>
            <a:chOff x="6580671" y="975458"/>
            <a:chExt cx="1565509" cy="782754"/>
          </a:xfrm>
        </p:grpSpPr>
        <p:sp>
          <p:nvSpPr>
            <p:cNvPr id="15" name="Rectangle: Rounded Corners 14">
              <a:extLst>
                <a:ext uri="{FF2B5EF4-FFF2-40B4-BE49-F238E27FC236}">
                  <a16:creationId xmlns:a16="http://schemas.microsoft.com/office/drawing/2014/main" id="{B682753F-26D5-403E-9BC9-94E0384E5AAC}"/>
                </a:ext>
              </a:extLst>
            </p:cNvPr>
            <p:cNvSpPr/>
            <p:nvPr/>
          </p:nvSpPr>
          <p:spPr>
            <a:xfrm>
              <a:off x="6580671" y="975458"/>
              <a:ext cx="1565509" cy="782754"/>
            </a:xfrm>
            <a:prstGeom prst="roundRect">
              <a:avLst>
                <a:gd name="adj" fmla="val 10000"/>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ectangle: Rounded Corners 24">
              <a:extLst>
                <a:ext uri="{FF2B5EF4-FFF2-40B4-BE49-F238E27FC236}">
                  <a16:creationId xmlns:a16="http://schemas.microsoft.com/office/drawing/2014/main" id="{00FD6DEE-AEC6-4AD2-BB42-75B5072E5EDE}"/>
                </a:ext>
              </a:extLst>
            </p:cNvPr>
            <p:cNvSpPr txBox="1"/>
            <p:nvPr/>
          </p:nvSpPr>
          <p:spPr>
            <a:xfrm>
              <a:off x="6603597" y="998384"/>
              <a:ext cx="1519657" cy="736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dirty="0">
                  <a:solidFill>
                    <a:schemeClr val="bg1"/>
                  </a:solidFill>
                </a:rPr>
                <a:t>20-year</a:t>
              </a:r>
              <a:r>
                <a:rPr lang="en-AU" sz="2200" kern="1200" dirty="0"/>
                <a:t> average</a:t>
              </a:r>
            </a:p>
          </p:txBody>
        </p:sp>
      </p:grpSp>
      <p:sp>
        <p:nvSpPr>
          <p:cNvPr id="3" name="TextBox 2">
            <a:extLst>
              <a:ext uri="{FF2B5EF4-FFF2-40B4-BE49-F238E27FC236}">
                <a16:creationId xmlns:a16="http://schemas.microsoft.com/office/drawing/2014/main" id="{1ACFCC45-FE6E-4D8C-8F41-449DA68BF5CC}"/>
              </a:ext>
            </a:extLst>
          </p:cNvPr>
          <p:cNvSpPr txBox="1"/>
          <p:nvPr/>
        </p:nvSpPr>
        <p:spPr>
          <a:xfrm>
            <a:off x="8629755" y="2199753"/>
            <a:ext cx="3211719" cy="2246769"/>
          </a:xfrm>
          <a:prstGeom prst="rect">
            <a:avLst/>
          </a:prstGeom>
          <a:noFill/>
        </p:spPr>
        <p:txBody>
          <a:bodyPr wrap="square" rtlCol="0">
            <a:spAutoFit/>
          </a:bodyPr>
          <a:lstStyle/>
          <a:p>
            <a:pPr marL="285750" indent="-285750">
              <a:buFont typeface="Arial" panose="020B0604020202020204" pitchFamily="34" charset="0"/>
              <a:buChar char="•"/>
            </a:pPr>
            <a:r>
              <a:rPr lang="en-AU" sz="2000" dirty="0"/>
              <a:t>Averages for 10 regions of Victoria (Regional Partnership areas)</a:t>
            </a:r>
          </a:p>
          <a:p>
            <a:pPr marL="285750" indent="-285750">
              <a:buFont typeface="Arial" panose="020B0604020202020204" pitchFamily="34" charset="0"/>
              <a:buChar char="•"/>
            </a:pPr>
            <a:r>
              <a:rPr lang="en-AU" sz="2000" dirty="0"/>
              <a:t>Back pages of Regional Reports</a:t>
            </a:r>
          </a:p>
          <a:p>
            <a:pPr marL="285750" indent="-285750">
              <a:buFont typeface="Arial" panose="020B0604020202020204" pitchFamily="34" charset="0"/>
              <a:buChar char="•"/>
            </a:pPr>
            <a:r>
              <a:rPr lang="en-AU" sz="2000" dirty="0"/>
              <a:t>Excel spreadsheets</a:t>
            </a:r>
          </a:p>
          <a:p>
            <a:pPr marL="285750" indent="-285750">
              <a:buFont typeface="Arial" panose="020B0604020202020204" pitchFamily="34" charset="0"/>
              <a:buChar char="•"/>
            </a:pPr>
            <a:endParaRPr lang="en-AU" sz="2000" dirty="0"/>
          </a:p>
        </p:txBody>
      </p:sp>
      <p:sp>
        <p:nvSpPr>
          <p:cNvPr id="38" name="TextBox 37">
            <a:extLst>
              <a:ext uri="{FF2B5EF4-FFF2-40B4-BE49-F238E27FC236}">
                <a16:creationId xmlns:a16="http://schemas.microsoft.com/office/drawing/2014/main" id="{D30C7E55-E5AA-4916-93FB-54001A03B485}"/>
              </a:ext>
            </a:extLst>
          </p:cNvPr>
          <p:cNvSpPr txBox="1"/>
          <p:nvPr/>
        </p:nvSpPr>
        <p:spPr>
          <a:xfrm>
            <a:off x="8629755" y="894874"/>
            <a:ext cx="3211719" cy="1015663"/>
          </a:xfrm>
          <a:prstGeom prst="rect">
            <a:avLst/>
          </a:prstGeom>
          <a:noFill/>
        </p:spPr>
        <p:txBody>
          <a:bodyPr wrap="square" rtlCol="0">
            <a:spAutoFit/>
          </a:bodyPr>
          <a:lstStyle/>
          <a:p>
            <a:pPr marL="285750" indent="-285750">
              <a:buFont typeface="Arial" panose="020B0604020202020204" pitchFamily="34" charset="0"/>
              <a:buChar char="•"/>
            </a:pPr>
            <a:r>
              <a:rPr lang="en-AU" sz="2000" dirty="0"/>
              <a:t>5km grid </a:t>
            </a:r>
            <a:endParaRPr lang="en-AU" sz="2000" strike="sngStrike" dirty="0">
              <a:solidFill>
                <a:srgbClr val="FF0000"/>
              </a:solidFill>
            </a:endParaRPr>
          </a:p>
          <a:p>
            <a:pPr marL="285750" indent="-285750">
              <a:buFont typeface="Arial" panose="020B0604020202020204" pitchFamily="34" charset="0"/>
              <a:buChar char="•"/>
            </a:pPr>
            <a:r>
              <a:rPr lang="en-AU" sz="2000" dirty="0" err="1"/>
              <a:t>NetCDF</a:t>
            </a:r>
            <a:r>
              <a:rPr lang="en-AU" sz="2000" dirty="0"/>
              <a:t> files</a:t>
            </a:r>
          </a:p>
          <a:p>
            <a:pPr marL="285750" indent="-285750">
              <a:buFont typeface="Arial" panose="020B0604020202020204" pitchFamily="34" charset="0"/>
              <a:buChar char="•"/>
            </a:pPr>
            <a:r>
              <a:rPr lang="en-AU" sz="2000" dirty="0"/>
              <a:t>e.g. for 2040-2059</a:t>
            </a:r>
          </a:p>
        </p:txBody>
      </p:sp>
      <p:pic>
        <p:nvPicPr>
          <p:cNvPr id="39" name="Picture 38">
            <a:extLst>
              <a:ext uri="{FF2B5EF4-FFF2-40B4-BE49-F238E27FC236}">
                <a16:creationId xmlns:a16="http://schemas.microsoft.com/office/drawing/2014/main" id="{6A34A0BD-08B6-4066-A3F8-329E64B3CE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59166" y="4169082"/>
            <a:ext cx="2702972" cy="1612269"/>
          </a:xfrm>
          <a:prstGeom prst="rect">
            <a:avLst/>
          </a:prstGeom>
        </p:spPr>
      </p:pic>
      <p:sp>
        <p:nvSpPr>
          <p:cNvPr id="40" name="Straight Connector 5">
            <a:extLst>
              <a:ext uri="{FF2B5EF4-FFF2-40B4-BE49-F238E27FC236}">
                <a16:creationId xmlns:a16="http://schemas.microsoft.com/office/drawing/2014/main" id="{F970869E-0E58-43FB-B8FB-41D2998C1584}"/>
              </a:ext>
            </a:extLst>
          </p:cNvPr>
          <p:cNvSpPr/>
          <p:nvPr/>
        </p:nvSpPr>
        <p:spPr>
          <a:xfrm rot="3907178">
            <a:off x="1463629" y="4005540"/>
            <a:ext cx="1488391" cy="25927"/>
          </a:xfrm>
          <a:custGeom>
            <a:avLst/>
            <a:gdLst/>
            <a:ahLst/>
            <a:cxnLst/>
            <a:rect l="0" t="0" r="0" b="0"/>
            <a:pathLst>
              <a:path>
                <a:moveTo>
                  <a:pt x="0" y="12963"/>
                </a:moveTo>
                <a:lnTo>
                  <a:pt x="1488391" y="1296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1" name="Rectangle: Rounded Corners 8">
            <a:extLst>
              <a:ext uri="{FF2B5EF4-FFF2-40B4-BE49-F238E27FC236}">
                <a16:creationId xmlns:a16="http://schemas.microsoft.com/office/drawing/2014/main" id="{5FD9B72E-CE63-4C1B-AF4A-835A7CF73E10}"/>
              </a:ext>
            </a:extLst>
          </p:cNvPr>
          <p:cNvSpPr txBox="1"/>
          <p:nvPr/>
        </p:nvSpPr>
        <p:spPr>
          <a:xfrm>
            <a:off x="2543853" y="4325178"/>
            <a:ext cx="1519657" cy="736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dirty="0"/>
              <a:t>Application-ready</a:t>
            </a:r>
          </a:p>
        </p:txBody>
      </p:sp>
      <p:sp>
        <p:nvSpPr>
          <p:cNvPr id="42" name="Rectangle: Rounded Corners 8">
            <a:extLst>
              <a:ext uri="{FF2B5EF4-FFF2-40B4-BE49-F238E27FC236}">
                <a16:creationId xmlns:a16="http://schemas.microsoft.com/office/drawing/2014/main" id="{15ABED5E-32DF-43AF-AB1E-626C4F9DF66F}"/>
              </a:ext>
            </a:extLst>
          </p:cNvPr>
          <p:cNvSpPr txBox="1"/>
          <p:nvPr/>
        </p:nvSpPr>
        <p:spPr>
          <a:xfrm>
            <a:off x="2542239" y="4325178"/>
            <a:ext cx="1519657" cy="736902"/>
          </a:xfrm>
          <a:prstGeom prst="rect">
            <a:avLst/>
          </a:prstGeom>
          <a:solidFill>
            <a:schemeClr val="tx2">
              <a:lumMod val="50000"/>
            </a:schemeClr>
          </a:solid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dirty="0"/>
              <a:t>Application-ready</a:t>
            </a:r>
          </a:p>
        </p:txBody>
      </p:sp>
    </p:spTree>
    <p:extLst>
      <p:ext uri="{BB962C8B-B14F-4D97-AF65-F5344CB8AC3E}">
        <p14:creationId xmlns:p14="http://schemas.microsoft.com/office/powerpoint/2010/main" val="44596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63C84-B223-404A-8986-B52B14919C74}"/>
              </a:ext>
            </a:extLst>
          </p:cNvPr>
          <p:cNvSpPr>
            <a:spLocks noGrp="1"/>
          </p:cNvSpPr>
          <p:nvPr>
            <p:ph type="title"/>
          </p:nvPr>
        </p:nvSpPr>
        <p:spPr/>
        <p:txBody>
          <a:bodyPr/>
          <a:lstStyle/>
          <a:p>
            <a:r>
              <a:rPr lang="en-AU"/>
              <a:t>Application-ready data</a:t>
            </a:r>
          </a:p>
        </p:txBody>
      </p:sp>
      <p:grpSp>
        <p:nvGrpSpPr>
          <p:cNvPr id="4" name="Group 3">
            <a:extLst>
              <a:ext uri="{FF2B5EF4-FFF2-40B4-BE49-F238E27FC236}">
                <a16:creationId xmlns:a16="http://schemas.microsoft.com/office/drawing/2014/main" id="{68F33535-3CC9-460B-A449-58BC573CD8CF}"/>
              </a:ext>
            </a:extLst>
          </p:cNvPr>
          <p:cNvGrpSpPr/>
          <p:nvPr/>
        </p:nvGrpSpPr>
        <p:grpSpPr>
          <a:xfrm>
            <a:off x="329214" y="2952000"/>
            <a:ext cx="1565509" cy="782754"/>
            <a:chOff x="5532" y="1875625"/>
            <a:chExt cx="1565509" cy="782754"/>
          </a:xfrm>
        </p:grpSpPr>
        <p:sp>
          <p:nvSpPr>
            <p:cNvPr id="23" name="Rectangle: Rounded Corners 22">
              <a:extLst>
                <a:ext uri="{FF2B5EF4-FFF2-40B4-BE49-F238E27FC236}">
                  <a16:creationId xmlns:a16="http://schemas.microsoft.com/office/drawing/2014/main" id="{EFC9FF95-CA1B-4B07-B180-CE77D1D2F700}"/>
                </a:ext>
              </a:extLst>
            </p:cNvPr>
            <p:cNvSpPr/>
            <p:nvPr/>
          </p:nvSpPr>
          <p:spPr>
            <a:xfrm>
              <a:off x="5532" y="1875625"/>
              <a:ext cx="1565509" cy="782754"/>
            </a:xfrm>
            <a:prstGeom prst="roundRect">
              <a:avLst>
                <a:gd name="adj" fmla="val 10000"/>
              </a:avLst>
            </a:prstGeom>
            <a:solidFill>
              <a:schemeClr val="accent3"/>
            </a:solidFill>
            <a:ln w="28575">
              <a:solidFill>
                <a:schemeClr val="accent3">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4" name="Rectangle: Rounded Corners 4">
              <a:extLst>
                <a:ext uri="{FF2B5EF4-FFF2-40B4-BE49-F238E27FC236}">
                  <a16:creationId xmlns:a16="http://schemas.microsoft.com/office/drawing/2014/main" id="{62631043-3AB5-4A99-ABF8-B3B00DA0FBF8}"/>
                </a:ext>
              </a:extLst>
            </p:cNvPr>
            <p:cNvSpPr txBox="1"/>
            <p:nvPr/>
          </p:nvSpPr>
          <p:spPr>
            <a:xfrm>
              <a:off x="28458" y="1898551"/>
              <a:ext cx="1519657" cy="736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a:t>VCP19 datasets</a:t>
              </a:r>
            </a:p>
          </p:txBody>
        </p:sp>
      </p:grpSp>
      <p:grpSp>
        <p:nvGrpSpPr>
          <p:cNvPr id="5" name="Group 4">
            <a:extLst>
              <a:ext uri="{FF2B5EF4-FFF2-40B4-BE49-F238E27FC236}">
                <a16:creationId xmlns:a16="http://schemas.microsoft.com/office/drawing/2014/main" id="{FB357E1B-155D-422E-89FB-998B9EB15CF5}"/>
              </a:ext>
            </a:extLst>
          </p:cNvPr>
          <p:cNvGrpSpPr/>
          <p:nvPr/>
        </p:nvGrpSpPr>
        <p:grpSpPr>
          <a:xfrm>
            <a:off x="2170615" y="3274308"/>
            <a:ext cx="74419" cy="1488391"/>
            <a:chOff x="1846933" y="2197933"/>
            <a:chExt cx="74419" cy="1488391"/>
          </a:xfrm>
        </p:grpSpPr>
        <p:sp>
          <p:nvSpPr>
            <p:cNvPr id="21" name="Straight Connector 5">
              <a:extLst>
                <a:ext uri="{FF2B5EF4-FFF2-40B4-BE49-F238E27FC236}">
                  <a16:creationId xmlns:a16="http://schemas.microsoft.com/office/drawing/2014/main" id="{1FB0F291-0DA7-458F-BD76-5F27B130E658}"/>
                </a:ext>
              </a:extLst>
            </p:cNvPr>
            <p:cNvSpPr/>
            <p:nvPr/>
          </p:nvSpPr>
          <p:spPr>
            <a:xfrm rot="3907178">
              <a:off x="1139947" y="2929165"/>
              <a:ext cx="1488391" cy="25927"/>
            </a:xfrm>
            <a:custGeom>
              <a:avLst/>
              <a:gdLst/>
              <a:ahLst/>
              <a:cxnLst/>
              <a:rect l="0" t="0" r="0" b="0"/>
              <a:pathLst>
                <a:path>
                  <a:moveTo>
                    <a:pt x="0" y="12963"/>
                  </a:moveTo>
                  <a:lnTo>
                    <a:pt x="1488391" y="1296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Straight Connector 6">
              <a:extLst>
                <a:ext uri="{FF2B5EF4-FFF2-40B4-BE49-F238E27FC236}">
                  <a16:creationId xmlns:a16="http://schemas.microsoft.com/office/drawing/2014/main" id="{613F3243-C231-44E7-8130-ADCCD416034B}"/>
                </a:ext>
              </a:extLst>
            </p:cNvPr>
            <p:cNvSpPr txBox="1"/>
            <p:nvPr/>
          </p:nvSpPr>
          <p:spPr>
            <a:xfrm rot="3907178">
              <a:off x="1846933" y="2904919"/>
              <a:ext cx="74419" cy="7441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p:txBody>
        </p:sp>
      </p:grpSp>
      <p:grpSp>
        <p:nvGrpSpPr>
          <p:cNvPr id="6" name="Group 5">
            <a:extLst>
              <a:ext uri="{FF2B5EF4-FFF2-40B4-BE49-F238E27FC236}">
                <a16:creationId xmlns:a16="http://schemas.microsoft.com/office/drawing/2014/main" id="{04325055-3A30-4A55-B11C-2C521CFD576B}"/>
              </a:ext>
            </a:extLst>
          </p:cNvPr>
          <p:cNvGrpSpPr/>
          <p:nvPr/>
        </p:nvGrpSpPr>
        <p:grpSpPr>
          <a:xfrm>
            <a:off x="2520927" y="4302252"/>
            <a:ext cx="1565509" cy="782754"/>
            <a:chOff x="2197245" y="3225877"/>
            <a:chExt cx="1565509" cy="782754"/>
          </a:xfrm>
        </p:grpSpPr>
        <p:sp>
          <p:nvSpPr>
            <p:cNvPr id="19" name="Rectangle: Rounded Corners 18">
              <a:extLst>
                <a:ext uri="{FF2B5EF4-FFF2-40B4-BE49-F238E27FC236}">
                  <a16:creationId xmlns:a16="http://schemas.microsoft.com/office/drawing/2014/main" id="{9E7E59FC-C880-4D73-ABF8-9C2B62F87813}"/>
                </a:ext>
              </a:extLst>
            </p:cNvPr>
            <p:cNvSpPr/>
            <p:nvPr/>
          </p:nvSpPr>
          <p:spPr>
            <a:xfrm>
              <a:off x="2197245" y="3225877"/>
              <a:ext cx="1565509" cy="782754"/>
            </a:xfrm>
            <a:prstGeom prst="roundRect">
              <a:avLst>
                <a:gd name="adj" fmla="val 10000"/>
              </a:avLst>
            </a:prstGeom>
            <a:solidFill>
              <a:schemeClr val="tx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ectangle: Rounded Corners 8">
              <a:extLst>
                <a:ext uri="{FF2B5EF4-FFF2-40B4-BE49-F238E27FC236}">
                  <a16:creationId xmlns:a16="http://schemas.microsoft.com/office/drawing/2014/main" id="{E4E85750-1236-4989-92FF-7BDE4EF47ABD}"/>
                </a:ext>
              </a:extLst>
            </p:cNvPr>
            <p:cNvSpPr txBox="1"/>
            <p:nvPr/>
          </p:nvSpPr>
          <p:spPr>
            <a:xfrm>
              <a:off x="2220171" y="3248803"/>
              <a:ext cx="1519657" cy="736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a:t>Application-ready</a:t>
              </a:r>
            </a:p>
          </p:txBody>
        </p:sp>
      </p:grpSp>
      <p:grpSp>
        <p:nvGrpSpPr>
          <p:cNvPr id="7" name="Group 6">
            <a:extLst>
              <a:ext uri="{FF2B5EF4-FFF2-40B4-BE49-F238E27FC236}">
                <a16:creationId xmlns:a16="http://schemas.microsoft.com/office/drawing/2014/main" id="{990E174A-E26C-41ED-8635-3C682E0C6E5E}"/>
              </a:ext>
            </a:extLst>
          </p:cNvPr>
          <p:cNvGrpSpPr/>
          <p:nvPr/>
        </p:nvGrpSpPr>
        <p:grpSpPr>
          <a:xfrm>
            <a:off x="4372124" y="3695268"/>
            <a:ext cx="54827" cy="1096555"/>
            <a:chOff x="4048442" y="2618893"/>
            <a:chExt cx="54827" cy="1096555"/>
          </a:xfrm>
        </p:grpSpPr>
        <p:sp>
          <p:nvSpPr>
            <p:cNvPr id="17" name="Straight Connector 9">
              <a:extLst>
                <a:ext uri="{FF2B5EF4-FFF2-40B4-BE49-F238E27FC236}">
                  <a16:creationId xmlns:a16="http://schemas.microsoft.com/office/drawing/2014/main" id="{5BBAB9A6-6E52-4C35-B0F1-F98ECBB79398}"/>
                </a:ext>
              </a:extLst>
            </p:cNvPr>
            <p:cNvSpPr/>
            <p:nvPr/>
          </p:nvSpPr>
          <p:spPr>
            <a:xfrm rot="18289469">
              <a:off x="3527578" y="3154207"/>
              <a:ext cx="1096555" cy="25927"/>
            </a:xfrm>
            <a:custGeom>
              <a:avLst/>
              <a:gdLst/>
              <a:ahLst/>
              <a:cxnLst/>
              <a:rect l="0" t="0" r="0" b="0"/>
              <a:pathLst>
                <a:path>
                  <a:moveTo>
                    <a:pt x="0" y="12963"/>
                  </a:moveTo>
                  <a:lnTo>
                    <a:pt x="1096555" y="1296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Straight Connector 10">
              <a:extLst>
                <a:ext uri="{FF2B5EF4-FFF2-40B4-BE49-F238E27FC236}">
                  <a16:creationId xmlns:a16="http://schemas.microsoft.com/office/drawing/2014/main" id="{E7709546-AA38-4EF5-A2F7-7A4A1BB9E6B6}"/>
                </a:ext>
              </a:extLst>
            </p:cNvPr>
            <p:cNvSpPr txBox="1"/>
            <p:nvPr/>
          </p:nvSpPr>
          <p:spPr>
            <a:xfrm rot="18289469">
              <a:off x="4048442" y="3139756"/>
              <a:ext cx="54827" cy="548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p:txBody>
        </p:sp>
      </p:grpSp>
      <p:grpSp>
        <p:nvGrpSpPr>
          <p:cNvPr id="8" name="Group 7">
            <a:extLst>
              <a:ext uri="{FF2B5EF4-FFF2-40B4-BE49-F238E27FC236}">
                <a16:creationId xmlns:a16="http://schemas.microsoft.com/office/drawing/2014/main" id="{3D2541BC-2A8D-410D-AFA7-2F77790C4585}"/>
              </a:ext>
            </a:extLst>
          </p:cNvPr>
          <p:cNvGrpSpPr/>
          <p:nvPr/>
        </p:nvGrpSpPr>
        <p:grpSpPr>
          <a:xfrm>
            <a:off x="4712640" y="3402084"/>
            <a:ext cx="1565509" cy="782754"/>
            <a:chOff x="4388958" y="2325709"/>
            <a:chExt cx="1565509" cy="782754"/>
          </a:xfrm>
        </p:grpSpPr>
        <p:sp>
          <p:nvSpPr>
            <p:cNvPr id="15" name="Rectangle: Rounded Corners 14">
              <a:extLst>
                <a:ext uri="{FF2B5EF4-FFF2-40B4-BE49-F238E27FC236}">
                  <a16:creationId xmlns:a16="http://schemas.microsoft.com/office/drawing/2014/main" id="{91CCA09C-D576-46D1-915C-D557B561F99B}"/>
                </a:ext>
              </a:extLst>
            </p:cNvPr>
            <p:cNvSpPr/>
            <p:nvPr/>
          </p:nvSpPr>
          <p:spPr>
            <a:xfrm>
              <a:off x="4388958" y="2325709"/>
              <a:ext cx="1565509" cy="782754"/>
            </a:xfrm>
            <a:prstGeom prst="roundRect">
              <a:avLst>
                <a:gd name="adj" fmla="val 10000"/>
              </a:avLst>
            </a:pr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ectangle: Rounded Corners 12">
              <a:extLst>
                <a:ext uri="{FF2B5EF4-FFF2-40B4-BE49-F238E27FC236}">
                  <a16:creationId xmlns:a16="http://schemas.microsoft.com/office/drawing/2014/main" id="{11D3EA43-5AB5-4BE5-AB29-FC27C3611336}"/>
                </a:ext>
              </a:extLst>
            </p:cNvPr>
            <p:cNvSpPr txBox="1"/>
            <p:nvPr/>
          </p:nvSpPr>
          <p:spPr>
            <a:xfrm>
              <a:off x="4411884" y="2348635"/>
              <a:ext cx="1519657" cy="736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a:t>Gridded</a:t>
              </a:r>
            </a:p>
          </p:txBody>
        </p:sp>
      </p:grpSp>
      <p:grpSp>
        <p:nvGrpSpPr>
          <p:cNvPr id="9" name="Group 8">
            <a:extLst>
              <a:ext uri="{FF2B5EF4-FFF2-40B4-BE49-F238E27FC236}">
                <a16:creationId xmlns:a16="http://schemas.microsoft.com/office/drawing/2014/main" id="{811527FD-AB7B-4F7E-96D9-82D43F4FA479}"/>
              </a:ext>
            </a:extLst>
          </p:cNvPr>
          <p:cNvGrpSpPr/>
          <p:nvPr/>
        </p:nvGrpSpPr>
        <p:grpSpPr>
          <a:xfrm>
            <a:off x="4372124" y="4595435"/>
            <a:ext cx="54827" cy="1096555"/>
            <a:chOff x="4048442" y="3519060"/>
            <a:chExt cx="54827" cy="1096555"/>
          </a:xfrm>
        </p:grpSpPr>
        <p:sp>
          <p:nvSpPr>
            <p:cNvPr id="13" name="Straight Connector 13">
              <a:extLst>
                <a:ext uri="{FF2B5EF4-FFF2-40B4-BE49-F238E27FC236}">
                  <a16:creationId xmlns:a16="http://schemas.microsoft.com/office/drawing/2014/main" id="{6409A1EC-B147-4EB0-9F1B-C727509B07E9}"/>
                </a:ext>
              </a:extLst>
            </p:cNvPr>
            <p:cNvSpPr/>
            <p:nvPr/>
          </p:nvSpPr>
          <p:spPr>
            <a:xfrm rot="3310531">
              <a:off x="3527578" y="4054374"/>
              <a:ext cx="1096555" cy="25927"/>
            </a:xfrm>
            <a:custGeom>
              <a:avLst/>
              <a:gdLst/>
              <a:ahLst/>
              <a:cxnLst/>
              <a:rect l="0" t="0" r="0" b="0"/>
              <a:pathLst>
                <a:path>
                  <a:moveTo>
                    <a:pt x="0" y="12963"/>
                  </a:moveTo>
                  <a:lnTo>
                    <a:pt x="1096555" y="1296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Straight Connector 14">
              <a:extLst>
                <a:ext uri="{FF2B5EF4-FFF2-40B4-BE49-F238E27FC236}">
                  <a16:creationId xmlns:a16="http://schemas.microsoft.com/office/drawing/2014/main" id="{B0875096-4FB2-4078-849F-872E2523B250}"/>
                </a:ext>
              </a:extLst>
            </p:cNvPr>
            <p:cNvSpPr txBox="1"/>
            <p:nvPr/>
          </p:nvSpPr>
          <p:spPr>
            <a:xfrm rot="3310531">
              <a:off x="4048442" y="4039924"/>
              <a:ext cx="54827" cy="548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p:txBody>
        </p:sp>
      </p:grpSp>
      <p:grpSp>
        <p:nvGrpSpPr>
          <p:cNvPr id="10" name="Group 9">
            <a:extLst>
              <a:ext uri="{FF2B5EF4-FFF2-40B4-BE49-F238E27FC236}">
                <a16:creationId xmlns:a16="http://schemas.microsoft.com/office/drawing/2014/main" id="{4B542315-5AF9-4E7F-B5D9-F540D6DE40DD}"/>
              </a:ext>
            </a:extLst>
          </p:cNvPr>
          <p:cNvGrpSpPr/>
          <p:nvPr/>
        </p:nvGrpSpPr>
        <p:grpSpPr>
          <a:xfrm>
            <a:off x="4712640" y="5202420"/>
            <a:ext cx="1565509" cy="782754"/>
            <a:chOff x="4388958" y="4126045"/>
            <a:chExt cx="1565509" cy="782754"/>
          </a:xfrm>
        </p:grpSpPr>
        <p:sp>
          <p:nvSpPr>
            <p:cNvPr id="11" name="Rectangle: Rounded Corners 10">
              <a:extLst>
                <a:ext uri="{FF2B5EF4-FFF2-40B4-BE49-F238E27FC236}">
                  <a16:creationId xmlns:a16="http://schemas.microsoft.com/office/drawing/2014/main" id="{B80738BE-05B1-480A-944E-56292EB7C4A6}"/>
                </a:ext>
              </a:extLst>
            </p:cNvPr>
            <p:cNvSpPr/>
            <p:nvPr/>
          </p:nvSpPr>
          <p:spPr>
            <a:xfrm>
              <a:off x="4388958" y="4126045"/>
              <a:ext cx="1565509" cy="782754"/>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Rounded Corners 16">
              <a:extLst>
                <a:ext uri="{FF2B5EF4-FFF2-40B4-BE49-F238E27FC236}">
                  <a16:creationId xmlns:a16="http://schemas.microsoft.com/office/drawing/2014/main" id="{1D9C0158-999D-4F70-ACD5-375353A01535}"/>
                </a:ext>
              </a:extLst>
            </p:cNvPr>
            <p:cNvSpPr txBox="1"/>
            <p:nvPr/>
          </p:nvSpPr>
          <p:spPr>
            <a:xfrm>
              <a:off x="4411884" y="4148971"/>
              <a:ext cx="1519657" cy="736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a:t>City/town</a:t>
              </a:r>
            </a:p>
          </p:txBody>
        </p:sp>
      </p:grpSp>
      <p:sp>
        <p:nvSpPr>
          <p:cNvPr id="3" name="TextBox 2">
            <a:extLst>
              <a:ext uri="{FF2B5EF4-FFF2-40B4-BE49-F238E27FC236}">
                <a16:creationId xmlns:a16="http://schemas.microsoft.com/office/drawing/2014/main" id="{1B11406D-04BE-4D66-A280-A34AACFFECCB}"/>
              </a:ext>
            </a:extLst>
          </p:cNvPr>
          <p:cNvSpPr txBox="1"/>
          <p:nvPr/>
        </p:nvSpPr>
        <p:spPr>
          <a:xfrm>
            <a:off x="6582949" y="3511773"/>
            <a:ext cx="3084394" cy="707886"/>
          </a:xfrm>
          <a:prstGeom prst="rect">
            <a:avLst/>
          </a:prstGeom>
          <a:noFill/>
        </p:spPr>
        <p:txBody>
          <a:bodyPr wrap="square" rtlCol="0">
            <a:spAutoFit/>
          </a:bodyPr>
          <a:lstStyle/>
          <a:p>
            <a:pPr marL="342900" indent="-342900">
              <a:buFont typeface="Arial" panose="020B0604020202020204" pitchFamily="34" charset="0"/>
              <a:buChar char="•"/>
            </a:pPr>
            <a:r>
              <a:rPr lang="en-AU" sz="2000" dirty="0"/>
              <a:t>5km grid </a:t>
            </a:r>
          </a:p>
          <a:p>
            <a:pPr marL="342900" indent="-342900">
              <a:buFont typeface="Arial" panose="020B0604020202020204" pitchFamily="34" charset="0"/>
              <a:buChar char="•"/>
            </a:pPr>
            <a:r>
              <a:rPr lang="en-AU" sz="2000" dirty="0" err="1"/>
              <a:t>NetCDF</a:t>
            </a:r>
            <a:r>
              <a:rPr lang="en-AU" sz="2000" dirty="0"/>
              <a:t> files</a:t>
            </a:r>
          </a:p>
        </p:txBody>
      </p:sp>
      <p:sp>
        <p:nvSpPr>
          <p:cNvPr id="26" name="TextBox 25">
            <a:extLst>
              <a:ext uri="{FF2B5EF4-FFF2-40B4-BE49-F238E27FC236}">
                <a16:creationId xmlns:a16="http://schemas.microsoft.com/office/drawing/2014/main" id="{AF15F16B-34A7-4CFB-B6A2-27E7A43C00E7}"/>
              </a:ext>
            </a:extLst>
          </p:cNvPr>
          <p:cNvSpPr txBox="1"/>
          <p:nvPr/>
        </p:nvSpPr>
        <p:spPr>
          <a:xfrm>
            <a:off x="6582949" y="5254362"/>
            <a:ext cx="3966770" cy="1015663"/>
          </a:xfrm>
          <a:prstGeom prst="rect">
            <a:avLst/>
          </a:prstGeom>
          <a:noFill/>
        </p:spPr>
        <p:txBody>
          <a:bodyPr wrap="square" rtlCol="0">
            <a:spAutoFit/>
          </a:bodyPr>
          <a:lstStyle/>
          <a:p>
            <a:pPr marL="285750" indent="-285750">
              <a:buFont typeface="Arial" panose="020B0604020202020204" pitchFamily="34" charset="0"/>
              <a:buChar char="•"/>
            </a:pPr>
            <a:r>
              <a:rPr lang="en-AU" sz="2000" dirty="0"/>
              <a:t>For 25 towns across the state</a:t>
            </a:r>
          </a:p>
          <a:p>
            <a:pPr marL="285750" indent="-285750">
              <a:buFont typeface="Arial" panose="020B0604020202020204" pitchFamily="34" charset="0"/>
              <a:buChar char="•"/>
            </a:pPr>
            <a:r>
              <a:rPr lang="en-AU" sz="2000" dirty="0"/>
              <a:t>2-3 per region</a:t>
            </a:r>
          </a:p>
          <a:p>
            <a:pPr marL="285750" indent="-285750">
              <a:buFont typeface="Arial" panose="020B0604020202020204" pitchFamily="34" charset="0"/>
              <a:buChar char="•"/>
            </a:pPr>
            <a:r>
              <a:rPr lang="en-AU" sz="2000" dirty="0" err="1"/>
              <a:t>NetCDF</a:t>
            </a:r>
            <a:r>
              <a:rPr lang="en-AU" sz="2000" dirty="0"/>
              <a:t> files</a:t>
            </a:r>
          </a:p>
        </p:txBody>
      </p:sp>
      <p:grpSp>
        <p:nvGrpSpPr>
          <p:cNvPr id="27" name="Group 26">
            <a:extLst>
              <a:ext uri="{FF2B5EF4-FFF2-40B4-BE49-F238E27FC236}">
                <a16:creationId xmlns:a16="http://schemas.microsoft.com/office/drawing/2014/main" id="{66F60377-8403-4A86-B01B-0573F23F9252}"/>
              </a:ext>
            </a:extLst>
          </p:cNvPr>
          <p:cNvGrpSpPr/>
          <p:nvPr/>
        </p:nvGrpSpPr>
        <p:grpSpPr>
          <a:xfrm>
            <a:off x="327600" y="1155760"/>
            <a:ext cx="8140710" cy="2583089"/>
            <a:chOff x="2025645" y="2137455"/>
            <a:chExt cx="8140710" cy="2583089"/>
          </a:xfrm>
        </p:grpSpPr>
        <p:grpSp>
          <p:nvGrpSpPr>
            <p:cNvPr id="28" name="Group 27">
              <a:extLst>
                <a:ext uri="{FF2B5EF4-FFF2-40B4-BE49-F238E27FC236}">
                  <a16:creationId xmlns:a16="http://schemas.microsoft.com/office/drawing/2014/main" id="{66914CF2-23DC-4F24-9404-8F0D062BB7A5}"/>
                </a:ext>
              </a:extLst>
            </p:cNvPr>
            <p:cNvGrpSpPr/>
            <p:nvPr/>
          </p:nvGrpSpPr>
          <p:grpSpPr>
            <a:xfrm>
              <a:off x="2025645" y="3937790"/>
              <a:ext cx="1565509" cy="782754"/>
              <a:chOff x="5532" y="1875625"/>
              <a:chExt cx="1565509" cy="782754"/>
            </a:xfrm>
          </p:grpSpPr>
          <p:sp>
            <p:nvSpPr>
              <p:cNvPr id="59" name="Rectangle: Rounded Corners 58">
                <a:extLst>
                  <a:ext uri="{FF2B5EF4-FFF2-40B4-BE49-F238E27FC236}">
                    <a16:creationId xmlns:a16="http://schemas.microsoft.com/office/drawing/2014/main" id="{CCCB94EE-DAA2-4F25-B8EE-DAEA22907038}"/>
                  </a:ext>
                </a:extLst>
              </p:cNvPr>
              <p:cNvSpPr/>
              <p:nvPr/>
            </p:nvSpPr>
            <p:spPr>
              <a:xfrm>
                <a:off x="5532" y="1875625"/>
                <a:ext cx="1565509" cy="782754"/>
              </a:xfrm>
              <a:prstGeom prst="roundRect">
                <a:avLst>
                  <a:gd name="adj" fmla="val 10000"/>
                </a:avLst>
              </a:prstGeom>
              <a:solidFill>
                <a:schemeClr val="accent3"/>
              </a:solidFill>
              <a:ln w="28575">
                <a:solidFill>
                  <a:schemeClr val="accent3">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0" name="Rectangle: Rounded Corners 4">
                <a:extLst>
                  <a:ext uri="{FF2B5EF4-FFF2-40B4-BE49-F238E27FC236}">
                    <a16:creationId xmlns:a16="http://schemas.microsoft.com/office/drawing/2014/main" id="{D603877F-B446-4D76-8517-1F1E6707F9EB}"/>
                  </a:ext>
                </a:extLst>
              </p:cNvPr>
              <p:cNvSpPr txBox="1"/>
              <p:nvPr/>
            </p:nvSpPr>
            <p:spPr>
              <a:xfrm>
                <a:off x="28458" y="1898551"/>
                <a:ext cx="1519657" cy="736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a:t>VCP19 datasets</a:t>
                </a:r>
              </a:p>
            </p:txBody>
          </p:sp>
        </p:grpSp>
        <p:grpSp>
          <p:nvGrpSpPr>
            <p:cNvPr id="29" name="Group 28">
              <a:extLst>
                <a:ext uri="{FF2B5EF4-FFF2-40B4-BE49-F238E27FC236}">
                  <a16:creationId xmlns:a16="http://schemas.microsoft.com/office/drawing/2014/main" id="{7D5CA525-6BF5-43C7-ACEE-BFF51477EA42}"/>
                </a:ext>
              </a:extLst>
            </p:cNvPr>
            <p:cNvGrpSpPr/>
            <p:nvPr/>
          </p:nvGrpSpPr>
          <p:grpSpPr>
            <a:xfrm>
              <a:off x="3867046" y="2909846"/>
              <a:ext cx="74419" cy="1488391"/>
              <a:chOff x="1846933" y="847681"/>
              <a:chExt cx="74419" cy="1488391"/>
            </a:xfrm>
          </p:grpSpPr>
          <p:sp>
            <p:nvSpPr>
              <p:cNvPr id="57" name="Straight Connector 5">
                <a:extLst>
                  <a:ext uri="{FF2B5EF4-FFF2-40B4-BE49-F238E27FC236}">
                    <a16:creationId xmlns:a16="http://schemas.microsoft.com/office/drawing/2014/main" id="{D14A5DBF-8F3C-46F2-8FCD-BA278EA6E5D7}"/>
                  </a:ext>
                </a:extLst>
              </p:cNvPr>
              <p:cNvSpPr/>
              <p:nvPr/>
            </p:nvSpPr>
            <p:spPr>
              <a:xfrm rot="17692822">
                <a:off x="1139947" y="1578913"/>
                <a:ext cx="1488391" cy="25927"/>
              </a:xfrm>
              <a:custGeom>
                <a:avLst/>
                <a:gdLst/>
                <a:ahLst/>
                <a:cxnLst/>
                <a:rect l="0" t="0" r="0" b="0"/>
                <a:pathLst>
                  <a:path>
                    <a:moveTo>
                      <a:pt x="0" y="12963"/>
                    </a:moveTo>
                    <a:lnTo>
                      <a:pt x="1488391" y="1296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8" name="Straight Connector 6">
                <a:extLst>
                  <a:ext uri="{FF2B5EF4-FFF2-40B4-BE49-F238E27FC236}">
                    <a16:creationId xmlns:a16="http://schemas.microsoft.com/office/drawing/2014/main" id="{BF1D9368-0779-45FB-B700-25A596D1A2B9}"/>
                  </a:ext>
                </a:extLst>
              </p:cNvPr>
              <p:cNvSpPr txBox="1"/>
              <p:nvPr/>
            </p:nvSpPr>
            <p:spPr>
              <a:xfrm rot="17692822">
                <a:off x="1846933" y="1554667"/>
                <a:ext cx="74419" cy="7441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p:txBody>
          </p:sp>
        </p:grpSp>
        <p:grpSp>
          <p:nvGrpSpPr>
            <p:cNvPr id="30" name="Group 29">
              <a:extLst>
                <a:ext uri="{FF2B5EF4-FFF2-40B4-BE49-F238E27FC236}">
                  <a16:creationId xmlns:a16="http://schemas.microsoft.com/office/drawing/2014/main" id="{5F73C1D4-A359-40B9-ADDD-E4ADFA04DB46}"/>
                </a:ext>
              </a:extLst>
            </p:cNvPr>
            <p:cNvGrpSpPr/>
            <p:nvPr/>
          </p:nvGrpSpPr>
          <p:grpSpPr>
            <a:xfrm>
              <a:off x="4217358" y="2587539"/>
              <a:ext cx="1565509" cy="782754"/>
              <a:chOff x="2197245" y="525374"/>
              <a:chExt cx="1565509" cy="782754"/>
            </a:xfrm>
          </p:grpSpPr>
          <p:sp>
            <p:nvSpPr>
              <p:cNvPr id="55" name="Rectangle: Rounded Corners 54">
                <a:extLst>
                  <a:ext uri="{FF2B5EF4-FFF2-40B4-BE49-F238E27FC236}">
                    <a16:creationId xmlns:a16="http://schemas.microsoft.com/office/drawing/2014/main" id="{C47E3362-B546-4C3B-AEBC-E585EC177A09}"/>
                  </a:ext>
                </a:extLst>
              </p:cNvPr>
              <p:cNvSpPr/>
              <p:nvPr/>
            </p:nvSpPr>
            <p:spPr>
              <a:xfrm>
                <a:off x="2197245" y="525374"/>
                <a:ext cx="1565509" cy="782754"/>
              </a:xfrm>
              <a:prstGeom prst="roundRect">
                <a:avLst>
                  <a:gd name="adj" fmla="val 10000"/>
                </a:avLst>
              </a:prstGeom>
              <a:solidFill>
                <a:schemeClr val="accent3">
                  <a:lumMod val="10000"/>
                  <a:lumOff val="90000"/>
                </a:schemeClr>
              </a:solidFill>
              <a:ln>
                <a:solidFill>
                  <a:schemeClr val="accent3">
                    <a:lumMod val="10000"/>
                    <a:lumOff val="9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6" name="Rectangle: Rounded Corners 8">
                <a:extLst>
                  <a:ext uri="{FF2B5EF4-FFF2-40B4-BE49-F238E27FC236}">
                    <a16:creationId xmlns:a16="http://schemas.microsoft.com/office/drawing/2014/main" id="{F498067F-8234-4AF2-BB4C-6315E22831F5}"/>
                  </a:ext>
                </a:extLst>
              </p:cNvPr>
              <p:cNvSpPr txBox="1"/>
              <p:nvPr/>
            </p:nvSpPr>
            <p:spPr>
              <a:xfrm>
                <a:off x="2220171" y="548300"/>
                <a:ext cx="1519657" cy="736902"/>
              </a:xfrm>
              <a:prstGeom prst="rect">
                <a:avLst/>
              </a:prstGeom>
              <a:solidFill>
                <a:schemeClr val="accent3">
                  <a:lumMod val="10000"/>
                  <a:lumOff val="90000"/>
                  <a:alpha val="10196"/>
                </a:schemeClr>
              </a:solid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dirty="0"/>
                  <a:t>Change factor</a:t>
                </a:r>
              </a:p>
            </p:txBody>
          </p:sp>
        </p:grpSp>
        <p:grpSp>
          <p:nvGrpSpPr>
            <p:cNvPr id="31" name="Group 30">
              <a:extLst>
                <a:ext uri="{FF2B5EF4-FFF2-40B4-BE49-F238E27FC236}">
                  <a16:creationId xmlns:a16="http://schemas.microsoft.com/office/drawing/2014/main" id="{B23111EF-6790-4C37-A682-51DA1E7BF049}"/>
                </a:ext>
              </a:extLst>
            </p:cNvPr>
            <p:cNvGrpSpPr/>
            <p:nvPr/>
          </p:nvGrpSpPr>
          <p:grpSpPr>
            <a:xfrm>
              <a:off x="5710383" y="2734595"/>
              <a:ext cx="771172" cy="38558"/>
              <a:chOff x="3690270" y="672430"/>
              <a:chExt cx="771172" cy="38558"/>
            </a:xfrm>
          </p:grpSpPr>
          <p:sp>
            <p:nvSpPr>
              <p:cNvPr id="53" name="Straight Connector 9">
                <a:extLst>
                  <a:ext uri="{FF2B5EF4-FFF2-40B4-BE49-F238E27FC236}">
                    <a16:creationId xmlns:a16="http://schemas.microsoft.com/office/drawing/2014/main" id="{0AEFF251-70C7-4879-8DDB-70A2C397817C}"/>
                  </a:ext>
                </a:extLst>
              </p:cNvPr>
              <p:cNvSpPr/>
              <p:nvPr/>
            </p:nvSpPr>
            <p:spPr>
              <a:xfrm rot="19457599">
                <a:off x="3690270" y="678745"/>
                <a:ext cx="771172" cy="25927"/>
              </a:xfrm>
              <a:custGeom>
                <a:avLst/>
                <a:gdLst/>
                <a:ahLst/>
                <a:cxnLst/>
                <a:rect l="0" t="0" r="0" b="0"/>
                <a:pathLst>
                  <a:path>
                    <a:moveTo>
                      <a:pt x="0" y="12963"/>
                    </a:moveTo>
                    <a:lnTo>
                      <a:pt x="771172" y="1296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Straight Connector 10">
                <a:extLst>
                  <a:ext uri="{FF2B5EF4-FFF2-40B4-BE49-F238E27FC236}">
                    <a16:creationId xmlns:a16="http://schemas.microsoft.com/office/drawing/2014/main" id="{FF1CC0C9-E975-4654-9BBD-042320ADE193}"/>
                  </a:ext>
                </a:extLst>
              </p:cNvPr>
              <p:cNvSpPr txBox="1"/>
              <p:nvPr/>
            </p:nvSpPr>
            <p:spPr>
              <a:xfrm rot="19457599">
                <a:off x="4056577" y="672430"/>
                <a:ext cx="38558" cy="385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p:txBody>
          </p:sp>
        </p:grpSp>
        <p:grpSp>
          <p:nvGrpSpPr>
            <p:cNvPr id="32" name="Group 31">
              <a:extLst>
                <a:ext uri="{FF2B5EF4-FFF2-40B4-BE49-F238E27FC236}">
                  <a16:creationId xmlns:a16="http://schemas.microsoft.com/office/drawing/2014/main" id="{C1D4F91A-D603-426E-BC17-1F8E0144885F}"/>
                </a:ext>
              </a:extLst>
            </p:cNvPr>
            <p:cNvGrpSpPr/>
            <p:nvPr/>
          </p:nvGrpSpPr>
          <p:grpSpPr>
            <a:xfrm>
              <a:off x="6409071" y="2137455"/>
              <a:ext cx="1565509" cy="782754"/>
              <a:chOff x="4388958" y="75290"/>
              <a:chExt cx="1565509" cy="782754"/>
            </a:xfrm>
          </p:grpSpPr>
          <p:sp>
            <p:nvSpPr>
              <p:cNvPr id="51" name="Rectangle: Rounded Corners 50">
                <a:extLst>
                  <a:ext uri="{FF2B5EF4-FFF2-40B4-BE49-F238E27FC236}">
                    <a16:creationId xmlns:a16="http://schemas.microsoft.com/office/drawing/2014/main" id="{2616CD98-4170-4346-BB89-E3020429297E}"/>
                  </a:ext>
                </a:extLst>
              </p:cNvPr>
              <p:cNvSpPr/>
              <p:nvPr/>
            </p:nvSpPr>
            <p:spPr>
              <a:xfrm>
                <a:off x="4388958" y="75290"/>
                <a:ext cx="1565509" cy="782754"/>
              </a:xfrm>
              <a:prstGeom prst="roundRect">
                <a:avLst>
                  <a:gd name="adj" fmla="val 10000"/>
                </a:avLst>
              </a:pr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2" name="Rectangle: Rounded Corners 12">
                <a:extLst>
                  <a:ext uri="{FF2B5EF4-FFF2-40B4-BE49-F238E27FC236}">
                    <a16:creationId xmlns:a16="http://schemas.microsoft.com/office/drawing/2014/main" id="{2943D7CC-E733-49A0-AE74-3EF5FAC9776D}"/>
                  </a:ext>
                </a:extLst>
              </p:cNvPr>
              <p:cNvSpPr txBox="1"/>
              <p:nvPr/>
            </p:nvSpPr>
            <p:spPr>
              <a:xfrm>
                <a:off x="4411884" y="98216"/>
                <a:ext cx="1519657" cy="736902"/>
              </a:xfrm>
              <a:prstGeom prst="rect">
                <a:avLst/>
              </a:prstGeom>
              <a:solidFill>
                <a:schemeClr val="accent3">
                  <a:lumMod val="10000"/>
                  <a:lumOff val="90000"/>
                </a:schemeClr>
              </a:solidFill>
              <a:ln>
                <a:solidFill>
                  <a:schemeClr val="accent3">
                    <a:lumMod val="10000"/>
                    <a:lumOff val="9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a:t>Gridded</a:t>
                </a:r>
              </a:p>
            </p:txBody>
          </p:sp>
        </p:grpSp>
        <p:grpSp>
          <p:nvGrpSpPr>
            <p:cNvPr id="33" name="Group 32">
              <a:extLst>
                <a:ext uri="{FF2B5EF4-FFF2-40B4-BE49-F238E27FC236}">
                  <a16:creationId xmlns:a16="http://schemas.microsoft.com/office/drawing/2014/main" id="{A2B867D9-ABB9-4EDE-9D41-911807745306}"/>
                </a:ext>
              </a:extLst>
            </p:cNvPr>
            <p:cNvGrpSpPr/>
            <p:nvPr/>
          </p:nvGrpSpPr>
          <p:grpSpPr>
            <a:xfrm>
              <a:off x="7974580" y="2513175"/>
              <a:ext cx="626266" cy="31313"/>
              <a:chOff x="5954467" y="451010"/>
              <a:chExt cx="626266" cy="31313"/>
            </a:xfrm>
          </p:grpSpPr>
          <p:sp>
            <p:nvSpPr>
              <p:cNvPr id="49" name="Straight Connector 13">
                <a:extLst>
                  <a:ext uri="{FF2B5EF4-FFF2-40B4-BE49-F238E27FC236}">
                    <a16:creationId xmlns:a16="http://schemas.microsoft.com/office/drawing/2014/main" id="{24BD67D9-FACB-4F52-A16D-ECACD20BE1B9}"/>
                  </a:ext>
                </a:extLst>
              </p:cNvPr>
              <p:cNvSpPr/>
              <p:nvPr/>
            </p:nvSpPr>
            <p:spPr>
              <a:xfrm>
                <a:off x="5954467" y="453703"/>
                <a:ext cx="626266" cy="25927"/>
              </a:xfrm>
              <a:custGeom>
                <a:avLst/>
                <a:gdLst/>
                <a:ahLst/>
                <a:cxnLst/>
                <a:rect l="0" t="0" r="0" b="0"/>
                <a:pathLst>
                  <a:path>
                    <a:moveTo>
                      <a:pt x="0" y="12963"/>
                    </a:moveTo>
                    <a:lnTo>
                      <a:pt x="626266" y="1296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0" name="Straight Connector 14">
                <a:extLst>
                  <a:ext uri="{FF2B5EF4-FFF2-40B4-BE49-F238E27FC236}">
                    <a16:creationId xmlns:a16="http://schemas.microsoft.com/office/drawing/2014/main" id="{F883BC7D-A865-406F-A424-1BCC6506AB8F}"/>
                  </a:ext>
                </a:extLst>
              </p:cNvPr>
              <p:cNvSpPr txBox="1"/>
              <p:nvPr/>
            </p:nvSpPr>
            <p:spPr>
              <a:xfrm>
                <a:off x="6251943" y="451010"/>
                <a:ext cx="31313" cy="313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p:txBody>
          </p:sp>
        </p:grpSp>
        <p:grpSp>
          <p:nvGrpSpPr>
            <p:cNvPr id="34" name="Group 33">
              <a:extLst>
                <a:ext uri="{FF2B5EF4-FFF2-40B4-BE49-F238E27FC236}">
                  <a16:creationId xmlns:a16="http://schemas.microsoft.com/office/drawing/2014/main" id="{109A84FA-4F38-4C68-A5A9-CD1B99CE5F0C}"/>
                </a:ext>
              </a:extLst>
            </p:cNvPr>
            <p:cNvGrpSpPr/>
            <p:nvPr/>
          </p:nvGrpSpPr>
          <p:grpSpPr>
            <a:xfrm>
              <a:off x="8600846" y="2137455"/>
              <a:ext cx="1565509" cy="782754"/>
              <a:chOff x="6580733" y="75290"/>
              <a:chExt cx="1565509" cy="782754"/>
            </a:xfrm>
          </p:grpSpPr>
          <p:sp>
            <p:nvSpPr>
              <p:cNvPr id="47" name="Rectangle: Rounded Corners 46">
                <a:extLst>
                  <a:ext uri="{FF2B5EF4-FFF2-40B4-BE49-F238E27FC236}">
                    <a16:creationId xmlns:a16="http://schemas.microsoft.com/office/drawing/2014/main" id="{E86C96A5-97F1-47CF-9AA8-FD5B9121B0E8}"/>
                  </a:ext>
                </a:extLst>
              </p:cNvPr>
              <p:cNvSpPr/>
              <p:nvPr/>
            </p:nvSpPr>
            <p:spPr>
              <a:xfrm>
                <a:off x="6580733" y="75290"/>
                <a:ext cx="1565509" cy="782754"/>
              </a:xfrm>
              <a:prstGeom prst="roundRect">
                <a:avLst>
                  <a:gd name="adj" fmla="val 10000"/>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8" name="Rectangle: Rounded Corners 16">
                <a:extLst>
                  <a:ext uri="{FF2B5EF4-FFF2-40B4-BE49-F238E27FC236}">
                    <a16:creationId xmlns:a16="http://schemas.microsoft.com/office/drawing/2014/main" id="{BDB0A205-F92E-4AB3-877E-B061D930AD38}"/>
                  </a:ext>
                </a:extLst>
              </p:cNvPr>
              <p:cNvSpPr txBox="1"/>
              <p:nvPr/>
            </p:nvSpPr>
            <p:spPr>
              <a:xfrm>
                <a:off x="6603659" y="98216"/>
                <a:ext cx="1519657" cy="736902"/>
              </a:xfrm>
              <a:prstGeom prst="rect">
                <a:avLst/>
              </a:prstGeom>
              <a:solidFill>
                <a:schemeClr val="accent4">
                  <a:lumMod val="40000"/>
                  <a:lumOff val="60000"/>
                </a:schemeClr>
              </a:solidFill>
              <a:ln>
                <a:solidFill>
                  <a:schemeClr val="accent4">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dirty="0">
                    <a:solidFill>
                      <a:schemeClr val="bg1"/>
                    </a:solidFill>
                  </a:rPr>
                  <a:t>20-year</a:t>
                </a:r>
                <a:r>
                  <a:rPr lang="en-AU" sz="2200" kern="1200" dirty="0"/>
                  <a:t> average</a:t>
                </a:r>
              </a:p>
            </p:txBody>
          </p:sp>
        </p:grpSp>
        <p:grpSp>
          <p:nvGrpSpPr>
            <p:cNvPr id="35" name="Group 34">
              <a:extLst>
                <a:ext uri="{FF2B5EF4-FFF2-40B4-BE49-F238E27FC236}">
                  <a16:creationId xmlns:a16="http://schemas.microsoft.com/office/drawing/2014/main" id="{0E42CE70-53F8-430F-9E5E-FA84C10C89EA}"/>
                </a:ext>
              </a:extLst>
            </p:cNvPr>
            <p:cNvGrpSpPr/>
            <p:nvPr/>
          </p:nvGrpSpPr>
          <p:grpSpPr>
            <a:xfrm>
              <a:off x="5710383" y="3184679"/>
              <a:ext cx="771172" cy="38558"/>
              <a:chOff x="3690270" y="1122514"/>
              <a:chExt cx="771172" cy="38558"/>
            </a:xfrm>
          </p:grpSpPr>
          <p:sp>
            <p:nvSpPr>
              <p:cNvPr id="45" name="Straight Connector 17">
                <a:extLst>
                  <a:ext uri="{FF2B5EF4-FFF2-40B4-BE49-F238E27FC236}">
                    <a16:creationId xmlns:a16="http://schemas.microsoft.com/office/drawing/2014/main" id="{32C81679-EF1E-4A14-9F9E-6401598B6338}"/>
                  </a:ext>
                </a:extLst>
              </p:cNvPr>
              <p:cNvSpPr/>
              <p:nvPr/>
            </p:nvSpPr>
            <p:spPr>
              <a:xfrm rot="2142401">
                <a:off x="3690270" y="1128829"/>
                <a:ext cx="771172" cy="25927"/>
              </a:xfrm>
              <a:custGeom>
                <a:avLst/>
                <a:gdLst/>
                <a:ahLst/>
                <a:cxnLst/>
                <a:rect l="0" t="0" r="0" b="0"/>
                <a:pathLst>
                  <a:path>
                    <a:moveTo>
                      <a:pt x="0" y="12963"/>
                    </a:moveTo>
                    <a:lnTo>
                      <a:pt x="771172" y="1296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6" name="Straight Connector 18">
                <a:extLst>
                  <a:ext uri="{FF2B5EF4-FFF2-40B4-BE49-F238E27FC236}">
                    <a16:creationId xmlns:a16="http://schemas.microsoft.com/office/drawing/2014/main" id="{C45E6EBD-6897-43E1-A2B0-B0D37317D5A8}"/>
                  </a:ext>
                </a:extLst>
              </p:cNvPr>
              <p:cNvSpPr txBox="1"/>
              <p:nvPr/>
            </p:nvSpPr>
            <p:spPr>
              <a:xfrm rot="2142401">
                <a:off x="4056577" y="1122514"/>
                <a:ext cx="38558" cy="385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p:txBody>
          </p:sp>
        </p:grpSp>
        <p:grpSp>
          <p:nvGrpSpPr>
            <p:cNvPr id="36" name="Group 35">
              <a:extLst>
                <a:ext uri="{FF2B5EF4-FFF2-40B4-BE49-F238E27FC236}">
                  <a16:creationId xmlns:a16="http://schemas.microsoft.com/office/drawing/2014/main" id="{EC5F7B4A-7134-45C4-8D21-F33E4B59104C}"/>
                </a:ext>
              </a:extLst>
            </p:cNvPr>
            <p:cNvGrpSpPr/>
            <p:nvPr/>
          </p:nvGrpSpPr>
          <p:grpSpPr>
            <a:xfrm>
              <a:off x="6409071" y="3037623"/>
              <a:ext cx="1565509" cy="782754"/>
              <a:chOff x="4388958" y="975458"/>
              <a:chExt cx="1565509" cy="782754"/>
            </a:xfrm>
          </p:grpSpPr>
          <p:sp>
            <p:nvSpPr>
              <p:cNvPr id="43" name="Rectangle: Rounded Corners 42">
                <a:extLst>
                  <a:ext uri="{FF2B5EF4-FFF2-40B4-BE49-F238E27FC236}">
                    <a16:creationId xmlns:a16="http://schemas.microsoft.com/office/drawing/2014/main" id="{9AEBD853-0EB9-482A-8E02-044BAA6D1EE2}"/>
                  </a:ext>
                </a:extLst>
              </p:cNvPr>
              <p:cNvSpPr/>
              <p:nvPr/>
            </p:nvSpPr>
            <p:spPr>
              <a:xfrm>
                <a:off x="4388958" y="975458"/>
                <a:ext cx="1565509" cy="782754"/>
              </a:xfrm>
              <a:prstGeom prst="roundRect">
                <a:avLst>
                  <a:gd name="adj" fmla="val 10000"/>
                </a:avLst>
              </a:prstGeom>
              <a:solidFill>
                <a:schemeClr val="tx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4" name="Rectangle: Rounded Corners 20">
                <a:extLst>
                  <a:ext uri="{FF2B5EF4-FFF2-40B4-BE49-F238E27FC236}">
                    <a16:creationId xmlns:a16="http://schemas.microsoft.com/office/drawing/2014/main" id="{7A1382B0-C352-47EA-A0B0-5917A3964E26}"/>
                  </a:ext>
                </a:extLst>
              </p:cNvPr>
              <p:cNvSpPr txBox="1"/>
              <p:nvPr/>
            </p:nvSpPr>
            <p:spPr>
              <a:xfrm>
                <a:off x="4411884" y="998384"/>
                <a:ext cx="1519657" cy="736902"/>
              </a:xfrm>
              <a:prstGeom prst="rect">
                <a:avLst/>
              </a:prstGeom>
              <a:solidFill>
                <a:schemeClr val="bg1">
                  <a:lumMod val="85000"/>
                </a:schemeClr>
              </a:soli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a:t>Area average</a:t>
                </a:r>
              </a:p>
            </p:txBody>
          </p:sp>
        </p:grpSp>
        <p:grpSp>
          <p:nvGrpSpPr>
            <p:cNvPr id="37" name="Group 36">
              <a:extLst>
                <a:ext uri="{FF2B5EF4-FFF2-40B4-BE49-F238E27FC236}">
                  <a16:creationId xmlns:a16="http://schemas.microsoft.com/office/drawing/2014/main" id="{C5D7F76E-AF0E-4905-88E3-8E376616DCCD}"/>
                </a:ext>
              </a:extLst>
            </p:cNvPr>
            <p:cNvGrpSpPr/>
            <p:nvPr/>
          </p:nvGrpSpPr>
          <p:grpSpPr>
            <a:xfrm>
              <a:off x="7974580" y="3413345"/>
              <a:ext cx="626203" cy="31310"/>
              <a:chOff x="5954467" y="1351180"/>
              <a:chExt cx="626203" cy="31310"/>
            </a:xfrm>
          </p:grpSpPr>
          <p:sp>
            <p:nvSpPr>
              <p:cNvPr id="41" name="Straight Connector 21">
                <a:extLst>
                  <a:ext uri="{FF2B5EF4-FFF2-40B4-BE49-F238E27FC236}">
                    <a16:creationId xmlns:a16="http://schemas.microsoft.com/office/drawing/2014/main" id="{EF0FF93E-0A76-46CB-AFBD-46B32E4BDB62}"/>
                  </a:ext>
                </a:extLst>
              </p:cNvPr>
              <p:cNvSpPr/>
              <p:nvPr/>
            </p:nvSpPr>
            <p:spPr>
              <a:xfrm>
                <a:off x="5954467" y="1353871"/>
                <a:ext cx="626203" cy="25927"/>
              </a:xfrm>
              <a:custGeom>
                <a:avLst/>
                <a:gdLst/>
                <a:ahLst/>
                <a:cxnLst/>
                <a:rect l="0" t="0" r="0" b="0"/>
                <a:pathLst>
                  <a:path>
                    <a:moveTo>
                      <a:pt x="0" y="12963"/>
                    </a:moveTo>
                    <a:lnTo>
                      <a:pt x="626203" y="1296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2" name="Straight Connector 22">
                <a:extLst>
                  <a:ext uri="{FF2B5EF4-FFF2-40B4-BE49-F238E27FC236}">
                    <a16:creationId xmlns:a16="http://schemas.microsoft.com/office/drawing/2014/main" id="{F391470B-5B99-48A3-A5BB-C81A3180AA25}"/>
                  </a:ext>
                </a:extLst>
              </p:cNvPr>
              <p:cNvSpPr txBox="1"/>
              <p:nvPr/>
            </p:nvSpPr>
            <p:spPr>
              <a:xfrm>
                <a:off x="6251914" y="1351180"/>
                <a:ext cx="31310" cy="3131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p:txBody>
          </p:sp>
        </p:grpSp>
        <p:grpSp>
          <p:nvGrpSpPr>
            <p:cNvPr id="38" name="Group 37">
              <a:extLst>
                <a:ext uri="{FF2B5EF4-FFF2-40B4-BE49-F238E27FC236}">
                  <a16:creationId xmlns:a16="http://schemas.microsoft.com/office/drawing/2014/main" id="{8A94A81D-DD83-46B8-B30E-C19E6C72AF26}"/>
                </a:ext>
              </a:extLst>
            </p:cNvPr>
            <p:cNvGrpSpPr/>
            <p:nvPr/>
          </p:nvGrpSpPr>
          <p:grpSpPr>
            <a:xfrm>
              <a:off x="8600784" y="3037623"/>
              <a:ext cx="1565509" cy="782754"/>
              <a:chOff x="6580671" y="975458"/>
              <a:chExt cx="1565509" cy="782754"/>
            </a:xfrm>
          </p:grpSpPr>
          <p:sp>
            <p:nvSpPr>
              <p:cNvPr id="39" name="Rectangle: Rounded Corners 38">
                <a:extLst>
                  <a:ext uri="{FF2B5EF4-FFF2-40B4-BE49-F238E27FC236}">
                    <a16:creationId xmlns:a16="http://schemas.microsoft.com/office/drawing/2014/main" id="{6101462C-3B6A-4811-906C-13248C92627B}"/>
                  </a:ext>
                </a:extLst>
              </p:cNvPr>
              <p:cNvSpPr/>
              <p:nvPr/>
            </p:nvSpPr>
            <p:spPr>
              <a:xfrm>
                <a:off x="6580671" y="975458"/>
                <a:ext cx="1565509" cy="782754"/>
              </a:xfrm>
              <a:prstGeom prst="roundRect">
                <a:avLst>
                  <a:gd name="adj" fmla="val 10000"/>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0" name="Rectangle: Rounded Corners 24">
                <a:extLst>
                  <a:ext uri="{FF2B5EF4-FFF2-40B4-BE49-F238E27FC236}">
                    <a16:creationId xmlns:a16="http://schemas.microsoft.com/office/drawing/2014/main" id="{C09AD471-E876-447C-854E-7514E5F73886}"/>
                  </a:ext>
                </a:extLst>
              </p:cNvPr>
              <p:cNvSpPr txBox="1"/>
              <p:nvPr/>
            </p:nvSpPr>
            <p:spPr>
              <a:xfrm>
                <a:off x="6603597" y="998384"/>
                <a:ext cx="1519657" cy="736902"/>
              </a:xfrm>
              <a:prstGeom prst="rect">
                <a:avLst/>
              </a:prstGeom>
              <a:solidFill>
                <a:schemeClr val="accent4">
                  <a:lumMod val="40000"/>
                  <a:lumOff val="60000"/>
                </a:schemeClr>
              </a:solidFill>
              <a:ln>
                <a:solidFill>
                  <a:schemeClr val="accent4">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dirty="0">
                    <a:solidFill>
                      <a:schemeClr val="bg1"/>
                    </a:solidFill>
                  </a:rPr>
                  <a:t>20-year</a:t>
                </a:r>
                <a:r>
                  <a:rPr lang="en-AU" sz="2200" kern="1200" dirty="0"/>
                  <a:t> average</a:t>
                </a:r>
              </a:p>
            </p:txBody>
          </p:sp>
        </p:grpSp>
      </p:grpSp>
    </p:spTree>
    <p:extLst>
      <p:ext uri="{BB962C8B-B14F-4D97-AF65-F5344CB8AC3E}">
        <p14:creationId xmlns:p14="http://schemas.microsoft.com/office/powerpoint/2010/main" val="253438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CD5978F1-1257-4A4C-A2D5-A75AB33F19CE}"/>
              </a:ext>
            </a:extLst>
          </p:cNvPr>
          <p:cNvGrpSpPr/>
          <p:nvPr/>
        </p:nvGrpSpPr>
        <p:grpSpPr>
          <a:xfrm>
            <a:off x="327600" y="1155760"/>
            <a:ext cx="8140710" cy="2583089"/>
            <a:chOff x="2025645" y="2137455"/>
            <a:chExt cx="8140710" cy="2583089"/>
          </a:xfrm>
        </p:grpSpPr>
        <p:grpSp>
          <p:nvGrpSpPr>
            <p:cNvPr id="53" name="Group 52">
              <a:extLst>
                <a:ext uri="{FF2B5EF4-FFF2-40B4-BE49-F238E27FC236}">
                  <a16:creationId xmlns:a16="http://schemas.microsoft.com/office/drawing/2014/main" id="{8B91140C-1618-4ED3-9615-13A349A36A7B}"/>
                </a:ext>
              </a:extLst>
            </p:cNvPr>
            <p:cNvGrpSpPr/>
            <p:nvPr/>
          </p:nvGrpSpPr>
          <p:grpSpPr>
            <a:xfrm>
              <a:off x="2025645" y="3937790"/>
              <a:ext cx="1565509" cy="782754"/>
              <a:chOff x="5532" y="1875625"/>
              <a:chExt cx="1565509" cy="782754"/>
            </a:xfrm>
          </p:grpSpPr>
          <p:sp>
            <p:nvSpPr>
              <p:cNvPr id="84" name="Rectangle: Rounded Corners 83">
                <a:extLst>
                  <a:ext uri="{FF2B5EF4-FFF2-40B4-BE49-F238E27FC236}">
                    <a16:creationId xmlns:a16="http://schemas.microsoft.com/office/drawing/2014/main" id="{91DB45B1-FF92-42D9-B12A-0EF3687847ED}"/>
                  </a:ext>
                </a:extLst>
              </p:cNvPr>
              <p:cNvSpPr/>
              <p:nvPr/>
            </p:nvSpPr>
            <p:spPr>
              <a:xfrm>
                <a:off x="5532" y="1875625"/>
                <a:ext cx="1565509" cy="782754"/>
              </a:xfrm>
              <a:prstGeom prst="roundRect">
                <a:avLst>
                  <a:gd name="adj" fmla="val 10000"/>
                </a:avLst>
              </a:prstGeom>
              <a:solidFill>
                <a:schemeClr val="accent3"/>
              </a:solidFill>
              <a:ln w="28575">
                <a:solidFill>
                  <a:schemeClr val="accent3">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5" name="Rectangle: Rounded Corners 4">
                <a:extLst>
                  <a:ext uri="{FF2B5EF4-FFF2-40B4-BE49-F238E27FC236}">
                    <a16:creationId xmlns:a16="http://schemas.microsoft.com/office/drawing/2014/main" id="{E402267B-635C-4375-8A10-B30A9115D03D}"/>
                  </a:ext>
                </a:extLst>
              </p:cNvPr>
              <p:cNvSpPr txBox="1"/>
              <p:nvPr/>
            </p:nvSpPr>
            <p:spPr>
              <a:xfrm>
                <a:off x="28458" y="1898551"/>
                <a:ext cx="1519657" cy="736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a:t>VCP19 datasets</a:t>
                </a:r>
              </a:p>
            </p:txBody>
          </p:sp>
        </p:grpSp>
        <p:grpSp>
          <p:nvGrpSpPr>
            <p:cNvPr id="54" name="Group 53">
              <a:extLst>
                <a:ext uri="{FF2B5EF4-FFF2-40B4-BE49-F238E27FC236}">
                  <a16:creationId xmlns:a16="http://schemas.microsoft.com/office/drawing/2014/main" id="{E8E4C07A-29B1-43D5-B96D-BE7FBD399FFF}"/>
                </a:ext>
              </a:extLst>
            </p:cNvPr>
            <p:cNvGrpSpPr/>
            <p:nvPr/>
          </p:nvGrpSpPr>
          <p:grpSpPr>
            <a:xfrm>
              <a:off x="3867046" y="2909846"/>
              <a:ext cx="74419" cy="1488391"/>
              <a:chOff x="1846933" y="847681"/>
              <a:chExt cx="74419" cy="1488391"/>
            </a:xfrm>
          </p:grpSpPr>
          <p:sp>
            <p:nvSpPr>
              <p:cNvPr id="82" name="Straight Connector 5">
                <a:extLst>
                  <a:ext uri="{FF2B5EF4-FFF2-40B4-BE49-F238E27FC236}">
                    <a16:creationId xmlns:a16="http://schemas.microsoft.com/office/drawing/2014/main" id="{09CCC757-533D-4650-BB22-F27EDF8ABC5A}"/>
                  </a:ext>
                </a:extLst>
              </p:cNvPr>
              <p:cNvSpPr/>
              <p:nvPr/>
            </p:nvSpPr>
            <p:spPr>
              <a:xfrm rot="17692822">
                <a:off x="1139947" y="1578913"/>
                <a:ext cx="1488391" cy="25927"/>
              </a:xfrm>
              <a:custGeom>
                <a:avLst/>
                <a:gdLst/>
                <a:ahLst/>
                <a:cxnLst/>
                <a:rect l="0" t="0" r="0" b="0"/>
                <a:pathLst>
                  <a:path>
                    <a:moveTo>
                      <a:pt x="0" y="12963"/>
                    </a:moveTo>
                    <a:lnTo>
                      <a:pt x="1488391" y="1296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3" name="Straight Connector 6">
                <a:extLst>
                  <a:ext uri="{FF2B5EF4-FFF2-40B4-BE49-F238E27FC236}">
                    <a16:creationId xmlns:a16="http://schemas.microsoft.com/office/drawing/2014/main" id="{53ED6C70-8E05-46D9-8EB0-3AA9EA119927}"/>
                  </a:ext>
                </a:extLst>
              </p:cNvPr>
              <p:cNvSpPr txBox="1"/>
              <p:nvPr/>
            </p:nvSpPr>
            <p:spPr>
              <a:xfrm rot="17692822">
                <a:off x="1846933" y="1554667"/>
                <a:ext cx="74419" cy="7441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p:txBody>
          </p:sp>
        </p:grpSp>
        <p:grpSp>
          <p:nvGrpSpPr>
            <p:cNvPr id="55" name="Group 54">
              <a:extLst>
                <a:ext uri="{FF2B5EF4-FFF2-40B4-BE49-F238E27FC236}">
                  <a16:creationId xmlns:a16="http://schemas.microsoft.com/office/drawing/2014/main" id="{E2E47E5B-18D2-45E6-8E44-61F823380432}"/>
                </a:ext>
              </a:extLst>
            </p:cNvPr>
            <p:cNvGrpSpPr/>
            <p:nvPr/>
          </p:nvGrpSpPr>
          <p:grpSpPr>
            <a:xfrm>
              <a:off x="4217358" y="2587539"/>
              <a:ext cx="1565509" cy="782754"/>
              <a:chOff x="2197245" y="525374"/>
              <a:chExt cx="1565509" cy="782754"/>
            </a:xfrm>
          </p:grpSpPr>
          <p:sp>
            <p:nvSpPr>
              <p:cNvPr id="80" name="Rectangle: Rounded Corners 79">
                <a:extLst>
                  <a:ext uri="{FF2B5EF4-FFF2-40B4-BE49-F238E27FC236}">
                    <a16:creationId xmlns:a16="http://schemas.microsoft.com/office/drawing/2014/main" id="{2DC53113-1DF9-4669-8738-601EEB198C78}"/>
                  </a:ext>
                </a:extLst>
              </p:cNvPr>
              <p:cNvSpPr/>
              <p:nvPr/>
            </p:nvSpPr>
            <p:spPr>
              <a:xfrm>
                <a:off x="2197245" y="525374"/>
                <a:ext cx="1565509" cy="782754"/>
              </a:xfrm>
              <a:prstGeom prst="roundRect">
                <a:avLst>
                  <a:gd name="adj" fmla="val 10000"/>
                </a:avLst>
              </a:prstGeom>
              <a:solidFill>
                <a:schemeClr val="accent3">
                  <a:lumMod val="10000"/>
                  <a:lumOff val="90000"/>
                </a:schemeClr>
              </a:solidFill>
              <a:ln>
                <a:solidFill>
                  <a:schemeClr val="accent3">
                    <a:lumMod val="10000"/>
                    <a:lumOff val="9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1" name="Rectangle: Rounded Corners 8">
                <a:extLst>
                  <a:ext uri="{FF2B5EF4-FFF2-40B4-BE49-F238E27FC236}">
                    <a16:creationId xmlns:a16="http://schemas.microsoft.com/office/drawing/2014/main" id="{46CC7F73-5018-4B93-9023-8CD09EA291F0}"/>
                  </a:ext>
                </a:extLst>
              </p:cNvPr>
              <p:cNvSpPr txBox="1"/>
              <p:nvPr/>
            </p:nvSpPr>
            <p:spPr>
              <a:xfrm>
                <a:off x="2220171" y="548300"/>
                <a:ext cx="1519657" cy="736902"/>
              </a:xfrm>
              <a:prstGeom prst="rect">
                <a:avLst/>
              </a:prstGeom>
              <a:solidFill>
                <a:schemeClr val="accent3">
                  <a:lumMod val="10000"/>
                  <a:lumOff val="90000"/>
                  <a:alpha val="10196"/>
                </a:schemeClr>
              </a:solid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dirty="0"/>
                  <a:t>Change factor</a:t>
                </a:r>
              </a:p>
            </p:txBody>
          </p:sp>
        </p:grpSp>
        <p:grpSp>
          <p:nvGrpSpPr>
            <p:cNvPr id="56" name="Group 55">
              <a:extLst>
                <a:ext uri="{FF2B5EF4-FFF2-40B4-BE49-F238E27FC236}">
                  <a16:creationId xmlns:a16="http://schemas.microsoft.com/office/drawing/2014/main" id="{4299E0D0-4709-41BF-A9B2-C3A7D996555F}"/>
                </a:ext>
              </a:extLst>
            </p:cNvPr>
            <p:cNvGrpSpPr/>
            <p:nvPr/>
          </p:nvGrpSpPr>
          <p:grpSpPr>
            <a:xfrm>
              <a:off x="5710383" y="2734595"/>
              <a:ext cx="771172" cy="38558"/>
              <a:chOff x="3690270" y="672430"/>
              <a:chExt cx="771172" cy="38558"/>
            </a:xfrm>
          </p:grpSpPr>
          <p:sp>
            <p:nvSpPr>
              <p:cNvPr id="78" name="Straight Connector 9">
                <a:extLst>
                  <a:ext uri="{FF2B5EF4-FFF2-40B4-BE49-F238E27FC236}">
                    <a16:creationId xmlns:a16="http://schemas.microsoft.com/office/drawing/2014/main" id="{87B251B6-5DB2-4FA7-9BAE-7228D3E197CA}"/>
                  </a:ext>
                </a:extLst>
              </p:cNvPr>
              <p:cNvSpPr/>
              <p:nvPr/>
            </p:nvSpPr>
            <p:spPr>
              <a:xfrm rot="19457599">
                <a:off x="3690270" y="678745"/>
                <a:ext cx="771172" cy="25927"/>
              </a:xfrm>
              <a:custGeom>
                <a:avLst/>
                <a:gdLst/>
                <a:ahLst/>
                <a:cxnLst/>
                <a:rect l="0" t="0" r="0" b="0"/>
                <a:pathLst>
                  <a:path>
                    <a:moveTo>
                      <a:pt x="0" y="12963"/>
                    </a:moveTo>
                    <a:lnTo>
                      <a:pt x="771172" y="1296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9" name="Straight Connector 10">
                <a:extLst>
                  <a:ext uri="{FF2B5EF4-FFF2-40B4-BE49-F238E27FC236}">
                    <a16:creationId xmlns:a16="http://schemas.microsoft.com/office/drawing/2014/main" id="{82413474-C648-41B3-B8B8-6C65D9641A60}"/>
                  </a:ext>
                </a:extLst>
              </p:cNvPr>
              <p:cNvSpPr txBox="1"/>
              <p:nvPr/>
            </p:nvSpPr>
            <p:spPr>
              <a:xfrm rot="19457599">
                <a:off x="4056577" y="672430"/>
                <a:ext cx="38558" cy="385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p:txBody>
          </p:sp>
        </p:grpSp>
        <p:grpSp>
          <p:nvGrpSpPr>
            <p:cNvPr id="57" name="Group 56">
              <a:extLst>
                <a:ext uri="{FF2B5EF4-FFF2-40B4-BE49-F238E27FC236}">
                  <a16:creationId xmlns:a16="http://schemas.microsoft.com/office/drawing/2014/main" id="{94F45F70-D01D-45C8-8936-BA53B3A8687C}"/>
                </a:ext>
              </a:extLst>
            </p:cNvPr>
            <p:cNvGrpSpPr/>
            <p:nvPr/>
          </p:nvGrpSpPr>
          <p:grpSpPr>
            <a:xfrm>
              <a:off x="6409071" y="2137455"/>
              <a:ext cx="1565509" cy="782754"/>
              <a:chOff x="4388958" y="75290"/>
              <a:chExt cx="1565509" cy="782754"/>
            </a:xfrm>
          </p:grpSpPr>
          <p:sp>
            <p:nvSpPr>
              <p:cNvPr id="76" name="Rectangle: Rounded Corners 75">
                <a:extLst>
                  <a:ext uri="{FF2B5EF4-FFF2-40B4-BE49-F238E27FC236}">
                    <a16:creationId xmlns:a16="http://schemas.microsoft.com/office/drawing/2014/main" id="{9F574F9A-54BF-4FB9-B1D9-5BD54E8F1747}"/>
                  </a:ext>
                </a:extLst>
              </p:cNvPr>
              <p:cNvSpPr/>
              <p:nvPr/>
            </p:nvSpPr>
            <p:spPr>
              <a:xfrm>
                <a:off x="4388958" y="75290"/>
                <a:ext cx="1565509" cy="782754"/>
              </a:xfrm>
              <a:prstGeom prst="roundRect">
                <a:avLst>
                  <a:gd name="adj" fmla="val 10000"/>
                </a:avLst>
              </a:pr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7" name="Rectangle: Rounded Corners 12">
                <a:extLst>
                  <a:ext uri="{FF2B5EF4-FFF2-40B4-BE49-F238E27FC236}">
                    <a16:creationId xmlns:a16="http://schemas.microsoft.com/office/drawing/2014/main" id="{5097F082-A5F7-42EC-A1BE-B55B59F73AF0}"/>
                  </a:ext>
                </a:extLst>
              </p:cNvPr>
              <p:cNvSpPr txBox="1"/>
              <p:nvPr/>
            </p:nvSpPr>
            <p:spPr>
              <a:xfrm>
                <a:off x="4411884" y="98216"/>
                <a:ext cx="1519657" cy="736902"/>
              </a:xfrm>
              <a:prstGeom prst="rect">
                <a:avLst/>
              </a:prstGeom>
              <a:solidFill>
                <a:schemeClr val="accent3">
                  <a:lumMod val="10000"/>
                  <a:lumOff val="90000"/>
                </a:schemeClr>
              </a:solidFill>
              <a:ln>
                <a:solidFill>
                  <a:schemeClr val="accent3">
                    <a:lumMod val="10000"/>
                    <a:lumOff val="9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a:t>Gridded</a:t>
                </a:r>
              </a:p>
            </p:txBody>
          </p:sp>
        </p:grpSp>
        <p:grpSp>
          <p:nvGrpSpPr>
            <p:cNvPr id="58" name="Group 57">
              <a:extLst>
                <a:ext uri="{FF2B5EF4-FFF2-40B4-BE49-F238E27FC236}">
                  <a16:creationId xmlns:a16="http://schemas.microsoft.com/office/drawing/2014/main" id="{7BDC8D80-2048-4E88-8B86-4FD2C460ED3B}"/>
                </a:ext>
              </a:extLst>
            </p:cNvPr>
            <p:cNvGrpSpPr/>
            <p:nvPr/>
          </p:nvGrpSpPr>
          <p:grpSpPr>
            <a:xfrm>
              <a:off x="7974580" y="2513175"/>
              <a:ext cx="626266" cy="31313"/>
              <a:chOff x="5954467" y="451010"/>
              <a:chExt cx="626266" cy="31313"/>
            </a:xfrm>
          </p:grpSpPr>
          <p:sp>
            <p:nvSpPr>
              <p:cNvPr id="74" name="Straight Connector 13">
                <a:extLst>
                  <a:ext uri="{FF2B5EF4-FFF2-40B4-BE49-F238E27FC236}">
                    <a16:creationId xmlns:a16="http://schemas.microsoft.com/office/drawing/2014/main" id="{D7D9A481-F240-4DEB-922D-99FBA6544B12}"/>
                  </a:ext>
                </a:extLst>
              </p:cNvPr>
              <p:cNvSpPr/>
              <p:nvPr/>
            </p:nvSpPr>
            <p:spPr>
              <a:xfrm>
                <a:off x="5954467" y="453703"/>
                <a:ext cx="626266" cy="25927"/>
              </a:xfrm>
              <a:custGeom>
                <a:avLst/>
                <a:gdLst/>
                <a:ahLst/>
                <a:cxnLst/>
                <a:rect l="0" t="0" r="0" b="0"/>
                <a:pathLst>
                  <a:path>
                    <a:moveTo>
                      <a:pt x="0" y="12963"/>
                    </a:moveTo>
                    <a:lnTo>
                      <a:pt x="626266" y="1296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5" name="Straight Connector 14">
                <a:extLst>
                  <a:ext uri="{FF2B5EF4-FFF2-40B4-BE49-F238E27FC236}">
                    <a16:creationId xmlns:a16="http://schemas.microsoft.com/office/drawing/2014/main" id="{98394C5D-73A0-4118-AD0C-BA6A72DA8B5F}"/>
                  </a:ext>
                </a:extLst>
              </p:cNvPr>
              <p:cNvSpPr txBox="1"/>
              <p:nvPr/>
            </p:nvSpPr>
            <p:spPr>
              <a:xfrm>
                <a:off x="6251943" y="451010"/>
                <a:ext cx="31313" cy="313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p:txBody>
          </p:sp>
        </p:grpSp>
        <p:grpSp>
          <p:nvGrpSpPr>
            <p:cNvPr id="59" name="Group 58">
              <a:extLst>
                <a:ext uri="{FF2B5EF4-FFF2-40B4-BE49-F238E27FC236}">
                  <a16:creationId xmlns:a16="http://schemas.microsoft.com/office/drawing/2014/main" id="{A9E78FDF-8725-4082-80B3-DE9BB724185D}"/>
                </a:ext>
              </a:extLst>
            </p:cNvPr>
            <p:cNvGrpSpPr/>
            <p:nvPr/>
          </p:nvGrpSpPr>
          <p:grpSpPr>
            <a:xfrm>
              <a:off x="8600846" y="2137455"/>
              <a:ext cx="1565509" cy="782754"/>
              <a:chOff x="6580733" y="75290"/>
              <a:chExt cx="1565509" cy="782754"/>
            </a:xfrm>
          </p:grpSpPr>
          <p:sp>
            <p:nvSpPr>
              <p:cNvPr id="72" name="Rectangle: Rounded Corners 71">
                <a:extLst>
                  <a:ext uri="{FF2B5EF4-FFF2-40B4-BE49-F238E27FC236}">
                    <a16:creationId xmlns:a16="http://schemas.microsoft.com/office/drawing/2014/main" id="{C8AE665D-8F40-4DFE-B489-1523BBD11F19}"/>
                  </a:ext>
                </a:extLst>
              </p:cNvPr>
              <p:cNvSpPr/>
              <p:nvPr/>
            </p:nvSpPr>
            <p:spPr>
              <a:xfrm>
                <a:off x="6580733" y="75290"/>
                <a:ext cx="1565509" cy="782754"/>
              </a:xfrm>
              <a:prstGeom prst="roundRect">
                <a:avLst>
                  <a:gd name="adj" fmla="val 10000"/>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3" name="Rectangle: Rounded Corners 16">
                <a:extLst>
                  <a:ext uri="{FF2B5EF4-FFF2-40B4-BE49-F238E27FC236}">
                    <a16:creationId xmlns:a16="http://schemas.microsoft.com/office/drawing/2014/main" id="{3052B66E-88C3-4FF3-8777-A8FDEA3AD4B2}"/>
                  </a:ext>
                </a:extLst>
              </p:cNvPr>
              <p:cNvSpPr txBox="1"/>
              <p:nvPr/>
            </p:nvSpPr>
            <p:spPr>
              <a:xfrm>
                <a:off x="6603659" y="98216"/>
                <a:ext cx="1519657" cy="736902"/>
              </a:xfrm>
              <a:prstGeom prst="rect">
                <a:avLst/>
              </a:prstGeom>
              <a:solidFill>
                <a:schemeClr val="accent4">
                  <a:lumMod val="40000"/>
                  <a:lumOff val="60000"/>
                </a:schemeClr>
              </a:solidFill>
              <a:ln>
                <a:solidFill>
                  <a:schemeClr val="accent4">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dirty="0">
                    <a:solidFill>
                      <a:schemeClr val="bg1"/>
                    </a:solidFill>
                  </a:rPr>
                  <a:t>20-year</a:t>
                </a:r>
                <a:r>
                  <a:rPr lang="en-AU" sz="2200" kern="1200" dirty="0"/>
                  <a:t> average</a:t>
                </a:r>
              </a:p>
            </p:txBody>
          </p:sp>
        </p:grpSp>
        <p:grpSp>
          <p:nvGrpSpPr>
            <p:cNvPr id="60" name="Group 59">
              <a:extLst>
                <a:ext uri="{FF2B5EF4-FFF2-40B4-BE49-F238E27FC236}">
                  <a16:creationId xmlns:a16="http://schemas.microsoft.com/office/drawing/2014/main" id="{A8AFC307-507B-4B5F-BA91-2EF10A9058CB}"/>
                </a:ext>
              </a:extLst>
            </p:cNvPr>
            <p:cNvGrpSpPr/>
            <p:nvPr/>
          </p:nvGrpSpPr>
          <p:grpSpPr>
            <a:xfrm>
              <a:off x="5710383" y="3184679"/>
              <a:ext cx="771172" cy="38558"/>
              <a:chOff x="3690270" y="1122514"/>
              <a:chExt cx="771172" cy="38558"/>
            </a:xfrm>
          </p:grpSpPr>
          <p:sp>
            <p:nvSpPr>
              <p:cNvPr id="70" name="Straight Connector 17">
                <a:extLst>
                  <a:ext uri="{FF2B5EF4-FFF2-40B4-BE49-F238E27FC236}">
                    <a16:creationId xmlns:a16="http://schemas.microsoft.com/office/drawing/2014/main" id="{765C65FB-8DB1-40E0-91D1-B758F9DD8ECA}"/>
                  </a:ext>
                </a:extLst>
              </p:cNvPr>
              <p:cNvSpPr/>
              <p:nvPr/>
            </p:nvSpPr>
            <p:spPr>
              <a:xfrm rot="2142401">
                <a:off x="3690270" y="1128829"/>
                <a:ext cx="771172" cy="25927"/>
              </a:xfrm>
              <a:custGeom>
                <a:avLst/>
                <a:gdLst/>
                <a:ahLst/>
                <a:cxnLst/>
                <a:rect l="0" t="0" r="0" b="0"/>
                <a:pathLst>
                  <a:path>
                    <a:moveTo>
                      <a:pt x="0" y="12963"/>
                    </a:moveTo>
                    <a:lnTo>
                      <a:pt x="771172" y="1296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1" name="Straight Connector 18">
                <a:extLst>
                  <a:ext uri="{FF2B5EF4-FFF2-40B4-BE49-F238E27FC236}">
                    <a16:creationId xmlns:a16="http://schemas.microsoft.com/office/drawing/2014/main" id="{56FC4C99-F449-4630-B2D5-EB0F9EC23213}"/>
                  </a:ext>
                </a:extLst>
              </p:cNvPr>
              <p:cNvSpPr txBox="1"/>
              <p:nvPr/>
            </p:nvSpPr>
            <p:spPr>
              <a:xfrm rot="2142401">
                <a:off x="4056577" y="1122514"/>
                <a:ext cx="38558" cy="385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p:txBody>
          </p:sp>
        </p:grpSp>
        <p:grpSp>
          <p:nvGrpSpPr>
            <p:cNvPr id="61" name="Group 60">
              <a:extLst>
                <a:ext uri="{FF2B5EF4-FFF2-40B4-BE49-F238E27FC236}">
                  <a16:creationId xmlns:a16="http://schemas.microsoft.com/office/drawing/2014/main" id="{840C675E-178F-4249-9558-AD147EDD4F87}"/>
                </a:ext>
              </a:extLst>
            </p:cNvPr>
            <p:cNvGrpSpPr/>
            <p:nvPr/>
          </p:nvGrpSpPr>
          <p:grpSpPr>
            <a:xfrm>
              <a:off x="6409071" y="3037623"/>
              <a:ext cx="1565509" cy="782754"/>
              <a:chOff x="4388958" y="975458"/>
              <a:chExt cx="1565509" cy="782754"/>
            </a:xfrm>
          </p:grpSpPr>
          <p:sp>
            <p:nvSpPr>
              <p:cNvPr id="68" name="Rectangle: Rounded Corners 67">
                <a:extLst>
                  <a:ext uri="{FF2B5EF4-FFF2-40B4-BE49-F238E27FC236}">
                    <a16:creationId xmlns:a16="http://schemas.microsoft.com/office/drawing/2014/main" id="{078E3FB2-ED6D-45AA-B1A8-49DFA9B79909}"/>
                  </a:ext>
                </a:extLst>
              </p:cNvPr>
              <p:cNvSpPr/>
              <p:nvPr/>
            </p:nvSpPr>
            <p:spPr>
              <a:xfrm>
                <a:off x="4388958" y="975458"/>
                <a:ext cx="1565509" cy="782754"/>
              </a:xfrm>
              <a:prstGeom prst="roundRect">
                <a:avLst>
                  <a:gd name="adj" fmla="val 10000"/>
                </a:avLst>
              </a:prstGeom>
              <a:solidFill>
                <a:schemeClr val="tx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9" name="Rectangle: Rounded Corners 20">
                <a:extLst>
                  <a:ext uri="{FF2B5EF4-FFF2-40B4-BE49-F238E27FC236}">
                    <a16:creationId xmlns:a16="http://schemas.microsoft.com/office/drawing/2014/main" id="{BB29E532-2079-40E0-A16B-07CB34B3D869}"/>
                  </a:ext>
                </a:extLst>
              </p:cNvPr>
              <p:cNvSpPr txBox="1"/>
              <p:nvPr/>
            </p:nvSpPr>
            <p:spPr>
              <a:xfrm>
                <a:off x="4411884" y="998384"/>
                <a:ext cx="1519657" cy="736902"/>
              </a:xfrm>
              <a:prstGeom prst="rect">
                <a:avLst/>
              </a:prstGeom>
              <a:solidFill>
                <a:schemeClr val="bg1">
                  <a:lumMod val="85000"/>
                </a:schemeClr>
              </a:soli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a:t>Area average</a:t>
                </a:r>
              </a:p>
            </p:txBody>
          </p:sp>
        </p:grpSp>
        <p:grpSp>
          <p:nvGrpSpPr>
            <p:cNvPr id="62" name="Group 61">
              <a:extLst>
                <a:ext uri="{FF2B5EF4-FFF2-40B4-BE49-F238E27FC236}">
                  <a16:creationId xmlns:a16="http://schemas.microsoft.com/office/drawing/2014/main" id="{E7D65366-DE66-45C1-9068-232B4E1A17DE}"/>
                </a:ext>
              </a:extLst>
            </p:cNvPr>
            <p:cNvGrpSpPr/>
            <p:nvPr/>
          </p:nvGrpSpPr>
          <p:grpSpPr>
            <a:xfrm>
              <a:off x="7974580" y="3413345"/>
              <a:ext cx="626203" cy="31310"/>
              <a:chOff x="5954467" y="1351180"/>
              <a:chExt cx="626203" cy="31310"/>
            </a:xfrm>
          </p:grpSpPr>
          <p:sp>
            <p:nvSpPr>
              <p:cNvPr id="66" name="Straight Connector 21">
                <a:extLst>
                  <a:ext uri="{FF2B5EF4-FFF2-40B4-BE49-F238E27FC236}">
                    <a16:creationId xmlns:a16="http://schemas.microsoft.com/office/drawing/2014/main" id="{3BF85EE0-CFE3-4482-A4BE-378A9CDA2B38}"/>
                  </a:ext>
                </a:extLst>
              </p:cNvPr>
              <p:cNvSpPr/>
              <p:nvPr/>
            </p:nvSpPr>
            <p:spPr>
              <a:xfrm>
                <a:off x="5954467" y="1353871"/>
                <a:ext cx="626203" cy="25927"/>
              </a:xfrm>
              <a:custGeom>
                <a:avLst/>
                <a:gdLst/>
                <a:ahLst/>
                <a:cxnLst/>
                <a:rect l="0" t="0" r="0" b="0"/>
                <a:pathLst>
                  <a:path>
                    <a:moveTo>
                      <a:pt x="0" y="12963"/>
                    </a:moveTo>
                    <a:lnTo>
                      <a:pt x="626203" y="1296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7" name="Straight Connector 22">
                <a:extLst>
                  <a:ext uri="{FF2B5EF4-FFF2-40B4-BE49-F238E27FC236}">
                    <a16:creationId xmlns:a16="http://schemas.microsoft.com/office/drawing/2014/main" id="{38043C94-ECC7-4E3A-951D-2E7688542126}"/>
                  </a:ext>
                </a:extLst>
              </p:cNvPr>
              <p:cNvSpPr txBox="1"/>
              <p:nvPr/>
            </p:nvSpPr>
            <p:spPr>
              <a:xfrm>
                <a:off x="6251914" y="1351180"/>
                <a:ext cx="31310" cy="3131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p:txBody>
          </p:sp>
        </p:grpSp>
        <p:grpSp>
          <p:nvGrpSpPr>
            <p:cNvPr id="63" name="Group 62">
              <a:extLst>
                <a:ext uri="{FF2B5EF4-FFF2-40B4-BE49-F238E27FC236}">
                  <a16:creationId xmlns:a16="http://schemas.microsoft.com/office/drawing/2014/main" id="{E80CD5C2-E1FA-4EA9-BBCD-0E78DFD8BBE4}"/>
                </a:ext>
              </a:extLst>
            </p:cNvPr>
            <p:cNvGrpSpPr/>
            <p:nvPr/>
          </p:nvGrpSpPr>
          <p:grpSpPr>
            <a:xfrm>
              <a:off x="8600784" y="3037623"/>
              <a:ext cx="1565509" cy="782754"/>
              <a:chOff x="6580671" y="975458"/>
              <a:chExt cx="1565509" cy="782754"/>
            </a:xfrm>
          </p:grpSpPr>
          <p:sp>
            <p:nvSpPr>
              <p:cNvPr id="64" name="Rectangle: Rounded Corners 63">
                <a:extLst>
                  <a:ext uri="{FF2B5EF4-FFF2-40B4-BE49-F238E27FC236}">
                    <a16:creationId xmlns:a16="http://schemas.microsoft.com/office/drawing/2014/main" id="{8ED468D4-FBBD-4FC6-AFE3-C1BF91907471}"/>
                  </a:ext>
                </a:extLst>
              </p:cNvPr>
              <p:cNvSpPr/>
              <p:nvPr/>
            </p:nvSpPr>
            <p:spPr>
              <a:xfrm>
                <a:off x="6580671" y="975458"/>
                <a:ext cx="1565509" cy="782754"/>
              </a:xfrm>
              <a:prstGeom prst="roundRect">
                <a:avLst>
                  <a:gd name="adj" fmla="val 10000"/>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5" name="Rectangle: Rounded Corners 24">
                <a:extLst>
                  <a:ext uri="{FF2B5EF4-FFF2-40B4-BE49-F238E27FC236}">
                    <a16:creationId xmlns:a16="http://schemas.microsoft.com/office/drawing/2014/main" id="{F75B8A55-80D4-4DE6-9029-CD48F6EA96B6}"/>
                  </a:ext>
                </a:extLst>
              </p:cNvPr>
              <p:cNvSpPr txBox="1"/>
              <p:nvPr/>
            </p:nvSpPr>
            <p:spPr>
              <a:xfrm>
                <a:off x="6603597" y="998384"/>
                <a:ext cx="1519657" cy="736902"/>
              </a:xfrm>
              <a:prstGeom prst="rect">
                <a:avLst/>
              </a:prstGeom>
              <a:solidFill>
                <a:schemeClr val="accent4">
                  <a:lumMod val="40000"/>
                  <a:lumOff val="60000"/>
                </a:schemeClr>
              </a:solidFill>
              <a:ln>
                <a:solidFill>
                  <a:schemeClr val="accent4">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dirty="0">
                    <a:solidFill>
                      <a:schemeClr val="bg1"/>
                    </a:solidFill>
                  </a:rPr>
                  <a:t>20-year</a:t>
                </a:r>
                <a:r>
                  <a:rPr lang="en-AU" sz="2200" kern="1200" dirty="0"/>
                  <a:t> average</a:t>
                </a:r>
              </a:p>
            </p:txBody>
          </p:sp>
        </p:grpSp>
      </p:grpSp>
      <p:sp>
        <p:nvSpPr>
          <p:cNvPr id="2" name="Title 1">
            <a:extLst>
              <a:ext uri="{FF2B5EF4-FFF2-40B4-BE49-F238E27FC236}">
                <a16:creationId xmlns:a16="http://schemas.microsoft.com/office/drawing/2014/main" id="{9168151D-DB3C-47C0-990E-B7CF270B74DD}"/>
              </a:ext>
            </a:extLst>
          </p:cNvPr>
          <p:cNvSpPr>
            <a:spLocks noGrp="1"/>
          </p:cNvSpPr>
          <p:nvPr>
            <p:ph type="title"/>
          </p:nvPr>
        </p:nvSpPr>
        <p:spPr/>
        <p:txBody>
          <a:bodyPr/>
          <a:lstStyle/>
          <a:p>
            <a:r>
              <a:rPr lang="en-AU" dirty="0"/>
              <a:t>Application-ready data</a:t>
            </a:r>
          </a:p>
        </p:txBody>
      </p:sp>
      <p:grpSp>
        <p:nvGrpSpPr>
          <p:cNvPr id="4" name="Group 3">
            <a:extLst>
              <a:ext uri="{FF2B5EF4-FFF2-40B4-BE49-F238E27FC236}">
                <a16:creationId xmlns:a16="http://schemas.microsoft.com/office/drawing/2014/main" id="{21609930-D52E-48FD-A46C-3C543C1D0652}"/>
              </a:ext>
            </a:extLst>
          </p:cNvPr>
          <p:cNvGrpSpPr/>
          <p:nvPr/>
        </p:nvGrpSpPr>
        <p:grpSpPr>
          <a:xfrm>
            <a:off x="327600" y="2952000"/>
            <a:ext cx="1565509" cy="782754"/>
            <a:chOff x="5532" y="1875625"/>
            <a:chExt cx="1565509" cy="782754"/>
          </a:xfrm>
        </p:grpSpPr>
        <p:sp>
          <p:nvSpPr>
            <p:cNvPr id="47" name="Rectangle: Rounded Corners 46">
              <a:extLst>
                <a:ext uri="{FF2B5EF4-FFF2-40B4-BE49-F238E27FC236}">
                  <a16:creationId xmlns:a16="http://schemas.microsoft.com/office/drawing/2014/main" id="{D8A2DF60-5C25-4772-9F17-B3F31E09B41E}"/>
                </a:ext>
              </a:extLst>
            </p:cNvPr>
            <p:cNvSpPr/>
            <p:nvPr/>
          </p:nvSpPr>
          <p:spPr>
            <a:xfrm>
              <a:off x="5532" y="1875625"/>
              <a:ext cx="1565509" cy="782754"/>
            </a:xfrm>
            <a:prstGeom prst="roundRect">
              <a:avLst>
                <a:gd name="adj" fmla="val 10000"/>
              </a:avLst>
            </a:prstGeom>
            <a:solidFill>
              <a:schemeClr val="accent3"/>
            </a:solidFill>
            <a:ln w="28575">
              <a:solidFill>
                <a:schemeClr val="accent3">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8" name="Rectangle: Rounded Corners 4">
              <a:extLst>
                <a:ext uri="{FF2B5EF4-FFF2-40B4-BE49-F238E27FC236}">
                  <a16:creationId xmlns:a16="http://schemas.microsoft.com/office/drawing/2014/main" id="{C2BB9011-820A-402B-8C93-04E9A05F6584}"/>
                </a:ext>
              </a:extLst>
            </p:cNvPr>
            <p:cNvSpPr txBox="1"/>
            <p:nvPr/>
          </p:nvSpPr>
          <p:spPr>
            <a:xfrm>
              <a:off x="28458" y="1898551"/>
              <a:ext cx="1519657" cy="736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a:t>VCP19 datasets</a:t>
              </a:r>
            </a:p>
          </p:txBody>
        </p:sp>
      </p:grpSp>
      <p:grpSp>
        <p:nvGrpSpPr>
          <p:cNvPr id="5" name="Group 4">
            <a:extLst>
              <a:ext uri="{FF2B5EF4-FFF2-40B4-BE49-F238E27FC236}">
                <a16:creationId xmlns:a16="http://schemas.microsoft.com/office/drawing/2014/main" id="{3E89E33D-AF24-4E05-AF4A-60223E9C9E0E}"/>
              </a:ext>
            </a:extLst>
          </p:cNvPr>
          <p:cNvGrpSpPr/>
          <p:nvPr/>
        </p:nvGrpSpPr>
        <p:grpSpPr>
          <a:xfrm>
            <a:off x="2169001" y="3274308"/>
            <a:ext cx="74419" cy="1488391"/>
            <a:chOff x="1846933" y="2197933"/>
            <a:chExt cx="74419" cy="1488391"/>
          </a:xfrm>
        </p:grpSpPr>
        <p:sp>
          <p:nvSpPr>
            <p:cNvPr id="45" name="Straight Connector 5">
              <a:extLst>
                <a:ext uri="{FF2B5EF4-FFF2-40B4-BE49-F238E27FC236}">
                  <a16:creationId xmlns:a16="http://schemas.microsoft.com/office/drawing/2014/main" id="{0D4F5A6F-A69D-4EF5-BC36-3CB6ABC55AD7}"/>
                </a:ext>
              </a:extLst>
            </p:cNvPr>
            <p:cNvSpPr/>
            <p:nvPr/>
          </p:nvSpPr>
          <p:spPr>
            <a:xfrm rot="3907178">
              <a:off x="1139947" y="2929165"/>
              <a:ext cx="1488391" cy="25927"/>
            </a:xfrm>
            <a:custGeom>
              <a:avLst/>
              <a:gdLst/>
              <a:ahLst/>
              <a:cxnLst/>
              <a:rect l="0" t="0" r="0" b="0"/>
              <a:pathLst>
                <a:path>
                  <a:moveTo>
                    <a:pt x="0" y="12963"/>
                  </a:moveTo>
                  <a:lnTo>
                    <a:pt x="1488391" y="1296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6" name="Straight Connector 6">
              <a:extLst>
                <a:ext uri="{FF2B5EF4-FFF2-40B4-BE49-F238E27FC236}">
                  <a16:creationId xmlns:a16="http://schemas.microsoft.com/office/drawing/2014/main" id="{8F9ED9A3-E736-4CA0-B1FA-A9A03F0C84CE}"/>
                </a:ext>
              </a:extLst>
            </p:cNvPr>
            <p:cNvSpPr txBox="1"/>
            <p:nvPr/>
          </p:nvSpPr>
          <p:spPr>
            <a:xfrm rot="3907178">
              <a:off x="1846933" y="2904919"/>
              <a:ext cx="74419" cy="7441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p:txBody>
        </p:sp>
      </p:grpSp>
      <p:grpSp>
        <p:nvGrpSpPr>
          <p:cNvPr id="6" name="Group 5">
            <a:extLst>
              <a:ext uri="{FF2B5EF4-FFF2-40B4-BE49-F238E27FC236}">
                <a16:creationId xmlns:a16="http://schemas.microsoft.com/office/drawing/2014/main" id="{1C667885-13EC-4FAF-AD4C-8CE261A2C979}"/>
              </a:ext>
            </a:extLst>
          </p:cNvPr>
          <p:cNvGrpSpPr/>
          <p:nvPr/>
        </p:nvGrpSpPr>
        <p:grpSpPr>
          <a:xfrm>
            <a:off x="2519313" y="4302252"/>
            <a:ext cx="1565509" cy="782754"/>
            <a:chOff x="2197245" y="3225877"/>
            <a:chExt cx="1565509" cy="782754"/>
          </a:xfrm>
        </p:grpSpPr>
        <p:sp>
          <p:nvSpPr>
            <p:cNvPr id="43" name="Rectangle: Rounded Corners 42">
              <a:extLst>
                <a:ext uri="{FF2B5EF4-FFF2-40B4-BE49-F238E27FC236}">
                  <a16:creationId xmlns:a16="http://schemas.microsoft.com/office/drawing/2014/main" id="{012148C8-EC1A-4A26-AC25-727157314337}"/>
                </a:ext>
              </a:extLst>
            </p:cNvPr>
            <p:cNvSpPr/>
            <p:nvPr/>
          </p:nvSpPr>
          <p:spPr>
            <a:xfrm>
              <a:off x="2197245" y="3225877"/>
              <a:ext cx="1565509" cy="782754"/>
            </a:xfrm>
            <a:prstGeom prst="roundRect">
              <a:avLst>
                <a:gd name="adj" fmla="val 10000"/>
              </a:avLst>
            </a:prstGeom>
            <a:solidFill>
              <a:schemeClr val="tx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4" name="Rectangle: Rounded Corners 8">
              <a:extLst>
                <a:ext uri="{FF2B5EF4-FFF2-40B4-BE49-F238E27FC236}">
                  <a16:creationId xmlns:a16="http://schemas.microsoft.com/office/drawing/2014/main" id="{E6A59D5F-D47C-4F0D-AD50-E82482D38E22}"/>
                </a:ext>
              </a:extLst>
            </p:cNvPr>
            <p:cNvSpPr txBox="1"/>
            <p:nvPr/>
          </p:nvSpPr>
          <p:spPr>
            <a:xfrm>
              <a:off x="2220171" y="3248803"/>
              <a:ext cx="1519657" cy="736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dirty="0"/>
                <a:t>Application-ready</a:t>
              </a:r>
            </a:p>
          </p:txBody>
        </p:sp>
      </p:grpSp>
      <p:grpSp>
        <p:nvGrpSpPr>
          <p:cNvPr id="7" name="Group 6">
            <a:extLst>
              <a:ext uri="{FF2B5EF4-FFF2-40B4-BE49-F238E27FC236}">
                <a16:creationId xmlns:a16="http://schemas.microsoft.com/office/drawing/2014/main" id="{D603004D-88F9-4B26-BA7C-2EB22D953C89}"/>
              </a:ext>
            </a:extLst>
          </p:cNvPr>
          <p:cNvGrpSpPr/>
          <p:nvPr/>
        </p:nvGrpSpPr>
        <p:grpSpPr>
          <a:xfrm>
            <a:off x="4370510" y="3695268"/>
            <a:ext cx="54827" cy="1096555"/>
            <a:chOff x="4048442" y="2618893"/>
            <a:chExt cx="54827" cy="1096555"/>
          </a:xfrm>
        </p:grpSpPr>
        <p:sp>
          <p:nvSpPr>
            <p:cNvPr id="41" name="Straight Connector 9">
              <a:extLst>
                <a:ext uri="{FF2B5EF4-FFF2-40B4-BE49-F238E27FC236}">
                  <a16:creationId xmlns:a16="http://schemas.microsoft.com/office/drawing/2014/main" id="{6EA9300E-0818-4F51-AFC8-A4970A0200BA}"/>
                </a:ext>
              </a:extLst>
            </p:cNvPr>
            <p:cNvSpPr/>
            <p:nvPr/>
          </p:nvSpPr>
          <p:spPr>
            <a:xfrm rot="18289469">
              <a:off x="3527578" y="3154207"/>
              <a:ext cx="1096555" cy="25927"/>
            </a:xfrm>
            <a:custGeom>
              <a:avLst/>
              <a:gdLst/>
              <a:ahLst/>
              <a:cxnLst/>
              <a:rect l="0" t="0" r="0" b="0"/>
              <a:pathLst>
                <a:path>
                  <a:moveTo>
                    <a:pt x="0" y="12963"/>
                  </a:moveTo>
                  <a:lnTo>
                    <a:pt x="1096555" y="1296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2" name="Straight Connector 10">
              <a:extLst>
                <a:ext uri="{FF2B5EF4-FFF2-40B4-BE49-F238E27FC236}">
                  <a16:creationId xmlns:a16="http://schemas.microsoft.com/office/drawing/2014/main" id="{677683B5-8576-46C6-B21E-D9EF5E3CE207}"/>
                </a:ext>
              </a:extLst>
            </p:cNvPr>
            <p:cNvSpPr txBox="1"/>
            <p:nvPr/>
          </p:nvSpPr>
          <p:spPr>
            <a:xfrm rot="18289469">
              <a:off x="4048442" y="3139756"/>
              <a:ext cx="54827" cy="548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p:txBody>
        </p:sp>
      </p:grpSp>
      <p:grpSp>
        <p:nvGrpSpPr>
          <p:cNvPr id="8" name="Group 7">
            <a:extLst>
              <a:ext uri="{FF2B5EF4-FFF2-40B4-BE49-F238E27FC236}">
                <a16:creationId xmlns:a16="http://schemas.microsoft.com/office/drawing/2014/main" id="{0BA36493-E6EB-4A84-B727-6652BFF4C658}"/>
              </a:ext>
            </a:extLst>
          </p:cNvPr>
          <p:cNvGrpSpPr/>
          <p:nvPr/>
        </p:nvGrpSpPr>
        <p:grpSpPr>
          <a:xfrm>
            <a:off x="4711026" y="3402084"/>
            <a:ext cx="1565509" cy="782754"/>
            <a:chOff x="4388958" y="2325709"/>
            <a:chExt cx="1565509" cy="782754"/>
          </a:xfrm>
        </p:grpSpPr>
        <p:sp>
          <p:nvSpPr>
            <p:cNvPr id="39" name="Rectangle: Rounded Corners 38">
              <a:extLst>
                <a:ext uri="{FF2B5EF4-FFF2-40B4-BE49-F238E27FC236}">
                  <a16:creationId xmlns:a16="http://schemas.microsoft.com/office/drawing/2014/main" id="{03637578-5A4B-4F5B-98FA-B6DF4A3D5F71}"/>
                </a:ext>
              </a:extLst>
            </p:cNvPr>
            <p:cNvSpPr/>
            <p:nvPr/>
          </p:nvSpPr>
          <p:spPr>
            <a:xfrm>
              <a:off x="4388958" y="2325709"/>
              <a:ext cx="1565509" cy="782754"/>
            </a:xfrm>
            <a:prstGeom prst="roundRect">
              <a:avLst>
                <a:gd name="adj" fmla="val 10000"/>
              </a:avLst>
            </a:pr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0" name="Rectangle: Rounded Corners 12">
              <a:extLst>
                <a:ext uri="{FF2B5EF4-FFF2-40B4-BE49-F238E27FC236}">
                  <a16:creationId xmlns:a16="http://schemas.microsoft.com/office/drawing/2014/main" id="{1019F4CB-230C-4C42-BAB8-9D2AD8403018}"/>
                </a:ext>
              </a:extLst>
            </p:cNvPr>
            <p:cNvSpPr txBox="1"/>
            <p:nvPr/>
          </p:nvSpPr>
          <p:spPr>
            <a:xfrm>
              <a:off x="4411884" y="2348635"/>
              <a:ext cx="1519657" cy="736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a:t>Gridded</a:t>
              </a:r>
            </a:p>
          </p:txBody>
        </p:sp>
      </p:grpSp>
      <p:grpSp>
        <p:nvGrpSpPr>
          <p:cNvPr id="9" name="Group 8">
            <a:extLst>
              <a:ext uri="{FF2B5EF4-FFF2-40B4-BE49-F238E27FC236}">
                <a16:creationId xmlns:a16="http://schemas.microsoft.com/office/drawing/2014/main" id="{017A7819-D2F8-4E04-8114-44203746FF9B}"/>
              </a:ext>
            </a:extLst>
          </p:cNvPr>
          <p:cNvGrpSpPr/>
          <p:nvPr/>
        </p:nvGrpSpPr>
        <p:grpSpPr>
          <a:xfrm>
            <a:off x="6204051" y="3549140"/>
            <a:ext cx="771172" cy="38558"/>
            <a:chOff x="5881983" y="2472765"/>
            <a:chExt cx="771172" cy="38558"/>
          </a:xfrm>
        </p:grpSpPr>
        <p:sp>
          <p:nvSpPr>
            <p:cNvPr id="37" name="Straight Connector 13">
              <a:extLst>
                <a:ext uri="{FF2B5EF4-FFF2-40B4-BE49-F238E27FC236}">
                  <a16:creationId xmlns:a16="http://schemas.microsoft.com/office/drawing/2014/main" id="{385CAE8D-38FB-42AD-B73F-A8E455A1A377}"/>
                </a:ext>
              </a:extLst>
            </p:cNvPr>
            <p:cNvSpPr/>
            <p:nvPr/>
          </p:nvSpPr>
          <p:spPr>
            <a:xfrm rot="19457599">
              <a:off x="5881983" y="2479081"/>
              <a:ext cx="771172" cy="25927"/>
            </a:xfrm>
            <a:custGeom>
              <a:avLst/>
              <a:gdLst/>
              <a:ahLst/>
              <a:cxnLst/>
              <a:rect l="0" t="0" r="0" b="0"/>
              <a:pathLst>
                <a:path>
                  <a:moveTo>
                    <a:pt x="0" y="12963"/>
                  </a:moveTo>
                  <a:lnTo>
                    <a:pt x="771172" y="1296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8" name="Straight Connector 14">
              <a:extLst>
                <a:ext uri="{FF2B5EF4-FFF2-40B4-BE49-F238E27FC236}">
                  <a16:creationId xmlns:a16="http://schemas.microsoft.com/office/drawing/2014/main" id="{96682665-B361-49B0-BFDF-5797E1FFC4EE}"/>
                </a:ext>
              </a:extLst>
            </p:cNvPr>
            <p:cNvSpPr txBox="1"/>
            <p:nvPr/>
          </p:nvSpPr>
          <p:spPr>
            <a:xfrm rot="19457599">
              <a:off x="6248289" y="2472765"/>
              <a:ext cx="38558" cy="385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p:txBody>
        </p:sp>
      </p:grpSp>
      <p:grpSp>
        <p:nvGrpSpPr>
          <p:cNvPr id="10" name="Group 9">
            <a:extLst>
              <a:ext uri="{FF2B5EF4-FFF2-40B4-BE49-F238E27FC236}">
                <a16:creationId xmlns:a16="http://schemas.microsoft.com/office/drawing/2014/main" id="{D48A79A7-09BC-435E-BCCA-B88D9F26C541}"/>
              </a:ext>
            </a:extLst>
          </p:cNvPr>
          <p:cNvGrpSpPr/>
          <p:nvPr/>
        </p:nvGrpSpPr>
        <p:grpSpPr>
          <a:xfrm>
            <a:off x="6902739" y="2952000"/>
            <a:ext cx="1565509" cy="782754"/>
            <a:chOff x="6580671" y="1875625"/>
            <a:chExt cx="1565509" cy="782754"/>
          </a:xfrm>
        </p:grpSpPr>
        <p:sp>
          <p:nvSpPr>
            <p:cNvPr id="35" name="Rectangle: Rounded Corners 34">
              <a:extLst>
                <a:ext uri="{FF2B5EF4-FFF2-40B4-BE49-F238E27FC236}">
                  <a16:creationId xmlns:a16="http://schemas.microsoft.com/office/drawing/2014/main" id="{9319A126-D918-4319-9D3B-BA944C629BD3}"/>
                </a:ext>
              </a:extLst>
            </p:cNvPr>
            <p:cNvSpPr/>
            <p:nvPr/>
          </p:nvSpPr>
          <p:spPr>
            <a:xfrm>
              <a:off x="6580671" y="1875625"/>
              <a:ext cx="1565509" cy="782754"/>
            </a:xfrm>
            <a:prstGeom prst="roundRect">
              <a:avLst>
                <a:gd name="adj" fmla="val 10000"/>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6" name="Rectangle: Rounded Corners 16">
              <a:extLst>
                <a:ext uri="{FF2B5EF4-FFF2-40B4-BE49-F238E27FC236}">
                  <a16:creationId xmlns:a16="http://schemas.microsoft.com/office/drawing/2014/main" id="{C6AE2B89-515B-4B39-B603-E032676CAC74}"/>
                </a:ext>
              </a:extLst>
            </p:cNvPr>
            <p:cNvSpPr txBox="1"/>
            <p:nvPr/>
          </p:nvSpPr>
          <p:spPr>
            <a:xfrm>
              <a:off x="6603597" y="1898551"/>
              <a:ext cx="1519657" cy="736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a:solidFill>
                    <a:schemeClr val="bg1"/>
                  </a:solidFill>
                </a:rPr>
                <a:t>20-year</a:t>
              </a:r>
              <a:r>
                <a:rPr lang="en-AU" sz="2200" kern="1200"/>
                <a:t> average</a:t>
              </a:r>
            </a:p>
          </p:txBody>
        </p:sp>
      </p:grpSp>
      <p:grpSp>
        <p:nvGrpSpPr>
          <p:cNvPr id="11" name="Group 10">
            <a:extLst>
              <a:ext uri="{FF2B5EF4-FFF2-40B4-BE49-F238E27FC236}">
                <a16:creationId xmlns:a16="http://schemas.microsoft.com/office/drawing/2014/main" id="{8D656B8E-B52E-4596-9E73-75B6CAC2F5C8}"/>
              </a:ext>
            </a:extLst>
          </p:cNvPr>
          <p:cNvGrpSpPr/>
          <p:nvPr/>
        </p:nvGrpSpPr>
        <p:grpSpPr>
          <a:xfrm>
            <a:off x="6204051" y="3999224"/>
            <a:ext cx="771172" cy="38558"/>
            <a:chOff x="5881983" y="2922849"/>
            <a:chExt cx="771172" cy="38558"/>
          </a:xfrm>
        </p:grpSpPr>
        <p:sp>
          <p:nvSpPr>
            <p:cNvPr id="33" name="Straight Connector 17">
              <a:extLst>
                <a:ext uri="{FF2B5EF4-FFF2-40B4-BE49-F238E27FC236}">
                  <a16:creationId xmlns:a16="http://schemas.microsoft.com/office/drawing/2014/main" id="{4FF11D37-E5FE-4035-8DE1-A89785D24849}"/>
                </a:ext>
              </a:extLst>
            </p:cNvPr>
            <p:cNvSpPr/>
            <p:nvPr/>
          </p:nvSpPr>
          <p:spPr>
            <a:xfrm rot="2142401">
              <a:off x="5881983" y="2929165"/>
              <a:ext cx="771172" cy="25927"/>
            </a:xfrm>
            <a:custGeom>
              <a:avLst/>
              <a:gdLst/>
              <a:ahLst/>
              <a:cxnLst/>
              <a:rect l="0" t="0" r="0" b="0"/>
              <a:pathLst>
                <a:path>
                  <a:moveTo>
                    <a:pt x="0" y="12963"/>
                  </a:moveTo>
                  <a:lnTo>
                    <a:pt x="771172" y="1296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4" name="Straight Connector 18">
              <a:extLst>
                <a:ext uri="{FF2B5EF4-FFF2-40B4-BE49-F238E27FC236}">
                  <a16:creationId xmlns:a16="http://schemas.microsoft.com/office/drawing/2014/main" id="{134CAB39-3424-4639-BB73-1FE8B2356271}"/>
                </a:ext>
              </a:extLst>
            </p:cNvPr>
            <p:cNvSpPr txBox="1"/>
            <p:nvPr/>
          </p:nvSpPr>
          <p:spPr>
            <a:xfrm rot="2142401">
              <a:off x="6248289" y="2922849"/>
              <a:ext cx="38558" cy="385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p:txBody>
        </p:sp>
      </p:grpSp>
      <p:grpSp>
        <p:nvGrpSpPr>
          <p:cNvPr id="12" name="Group 11">
            <a:extLst>
              <a:ext uri="{FF2B5EF4-FFF2-40B4-BE49-F238E27FC236}">
                <a16:creationId xmlns:a16="http://schemas.microsoft.com/office/drawing/2014/main" id="{78B8D1BB-AC50-4952-A9D3-29DAA69C9AEF}"/>
              </a:ext>
            </a:extLst>
          </p:cNvPr>
          <p:cNvGrpSpPr/>
          <p:nvPr/>
        </p:nvGrpSpPr>
        <p:grpSpPr>
          <a:xfrm>
            <a:off x="6902739" y="3852168"/>
            <a:ext cx="1565509" cy="782754"/>
            <a:chOff x="6580671" y="2775793"/>
            <a:chExt cx="1565509" cy="782754"/>
          </a:xfrm>
        </p:grpSpPr>
        <p:sp>
          <p:nvSpPr>
            <p:cNvPr id="31" name="Rectangle: Rounded Corners 30">
              <a:extLst>
                <a:ext uri="{FF2B5EF4-FFF2-40B4-BE49-F238E27FC236}">
                  <a16:creationId xmlns:a16="http://schemas.microsoft.com/office/drawing/2014/main" id="{650F2657-CDB9-4868-8EC2-D5F9F1D6912F}"/>
                </a:ext>
              </a:extLst>
            </p:cNvPr>
            <p:cNvSpPr/>
            <p:nvPr/>
          </p:nvSpPr>
          <p:spPr>
            <a:xfrm>
              <a:off x="6580671" y="2775793"/>
              <a:ext cx="1565509" cy="782754"/>
            </a:xfrm>
            <a:prstGeom prst="roundRect">
              <a:avLst>
                <a:gd name="adj" fmla="val 10000"/>
              </a:avLst>
            </a:prstGeom>
            <a:solidFill>
              <a:schemeClr val="bg2">
                <a:lumMod val="2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Rectangle: Rounded Corners 20">
              <a:extLst>
                <a:ext uri="{FF2B5EF4-FFF2-40B4-BE49-F238E27FC236}">
                  <a16:creationId xmlns:a16="http://schemas.microsoft.com/office/drawing/2014/main" id="{17414E18-3520-474D-89D7-4F16BD52BE32}"/>
                </a:ext>
              </a:extLst>
            </p:cNvPr>
            <p:cNvSpPr txBox="1"/>
            <p:nvPr/>
          </p:nvSpPr>
          <p:spPr>
            <a:xfrm>
              <a:off x="6603597" y="2798719"/>
              <a:ext cx="1519657" cy="736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a:t>Time series</a:t>
              </a:r>
            </a:p>
          </p:txBody>
        </p:sp>
      </p:grpSp>
      <p:grpSp>
        <p:nvGrpSpPr>
          <p:cNvPr id="13" name="Group 12">
            <a:extLst>
              <a:ext uri="{FF2B5EF4-FFF2-40B4-BE49-F238E27FC236}">
                <a16:creationId xmlns:a16="http://schemas.microsoft.com/office/drawing/2014/main" id="{C4D54886-4EA8-47A1-91EC-273326B62340}"/>
              </a:ext>
            </a:extLst>
          </p:cNvPr>
          <p:cNvGrpSpPr/>
          <p:nvPr/>
        </p:nvGrpSpPr>
        <p:grpSpPr>
          <a:xfrm>
            <a:off x="4370510" y="4595435"/>
            <a:ext cx="54827" cy="1096555"/>
            <a:chOff x="4048442" y="3519060"/>
            <a:chExt cx="54827" cy="1096555"/>
          </a:xfrm>
        </p:grpSpPr>
        <p:sp>
          <p:nvSpPr>
            <p:cNvPr id="29" name="Straight Connector 21">
              <a:extLst>
                <a:ext uri="{FF2B5EF4-FFF2-40B4-BE49-F238E27FC236}">
                  <a16:creationId xmlns:a16="http://schemas.microsoft.com/office/drawing/2014/main" id="{95504B51-732C-4F14-8F2C-E18F3B22902F}"/>
                </a:ext>
              </a:extLst>
            </p:cNvPr>
            <p:cNvSpPr/>
            <p:nvPr/>
          </p:nvSpPr>
          <p:spPr>
            <a:xfrm rot="3310531">
              <a:off x="3527578" y="4054374"/>
              <a:ext cx="1096555" cy="25927"/>
            </a:xfrm>
            <a:custGeom>
              <a:avLst/>
              <a:gdLst/>
              <a:ahLst/>
              <a:cxnLst/>
              <a:rect l="0" t="0" r="0" b="0"/>
              <a:pathLst>
                <a:path>
                  <a:moveTo>
                    <a:pt x="0" y="12963"/>
                  </a:moveTo>
                  <a:lnTo>
                    <a:pt x="1096555" y="1296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Straight Connector 22">
              <a:extLst>
                <a:ext uri="{FF2B5EF4-FFF2-40B4-BE49-F238E27FC236}">
                  <a16:creationId xmlns:a16="http://schemas.microsoft.com/office/drawing/2014/main" id="{0392B3AC-6D5B-40F8-BE59-E0A9C2B4C577}"/>
                </a:ext>
              </a:extLst>
            </p:cNvPr>
            <p:cNvSpPr txBox="1"/>
            <p:nvPr/>
          </p:nvSpPr>
          <p:spPr>
            <a:xfrm rot="3310531">
              <a:off x="4048442" y="4039924"/>
              <a:ext cx="54827" cy="548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p:txBody>
        </p:sp>
      </p:grpSp>
      <p:grpSp>
        <p:nvGrpSpPr>
          <p:cNvPr id="14" name="Group 13">
            <a:extLst>
              <a:ext uri="{FF2B5EF4-FFF2-40B4-BE49-F238E27FC236}">
                <a16:creationId xmlns:a16="http://schemas.microsoft.com/office/drawing/2014/main" id="{8709C4CF-3ED2-4985-8005-5879E84C5996}"/>
              </a:ext>
            </a:extLst>
          </p:cNvPr>
          <p:cNvGrpSpPr/>
          <p:nvPr/>
        </p:nvGrpSpPr>
        <p:grpSpPr>
          <a:xfrm>
            <a:off x="4711026" y="5202420"/>
            <a:ext cx="1565509" cy="782754"/>
            <a:chOff x="4388958" y="4126045"/>
            <a:chExt cx="1565509" cy="782754"/>
          </a:xfrm>
        </p:grpSpPr>
        <p:sp>
          <p:nvSpPr>
            <p:cNvPr id="27" name="Rectangle: Rounded Corners 26">
              <a:extLst>
                <a:ext uri="{FF2B5EF4-FFF2-40B4-BE49-F238E27FC236}">
                  <a16:creationId xmlns:a16="http://schemas.microsoft.com/office/drawing/2014/main" id="{E865B7E9-35D3-4F40-9EC0-50F7C5D1165F}"/>
                </a:ext>
              </a:extLst>
            </p:cNvPr>
            <p:cNvSpPr/>
            <p:nvPr/>
          </p:nvSpPr>
          <p:spPr>
            <a:xfrm>
              <a:off x="4388958" y="4126045"/>
              <a:ext cx="1565509" cy="782754"/>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ectangle: Rounded Corners 24">
              <a:extLst>
                <a:ext uri="{FF2B5EF4-FFF2-40B4-BE49-F238E27FC236}">
                  <a16:creationId xmlns:a16="http://schemas.microsoft.com/office/drawing/2014/main" id="{3F5A660C-F18B-4F08-8907-F368B818B264}"/>
                </a:ext>
              </a:extLst>
            </p:cNvPr>
            <p:cNvSpPr txBox="1"/>
            <p:nvPr/>
          </p:nvSpPr>
          <p:spPr>
            <a:xfrm>
              <a:off x="4411884" y="4148971"/>
              <a:ext cx="1519657" cy="736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a:t>City/town</a:t>
              </a:r>
            </a:p>
          </p:txBody>
        </p:sp>
      </p:grpSp>
      <p:grpSp>
        <p:nvGrpSpPr>
          <p:cNvPr id="15" name="Group 14">
            <a:extLst>
              <a:ext uri="{FF2B5EF4-FFF2-40B4-BE49-F238E27FC236}">
                <a16:creationId xmlns:a16="http://schemas.microsoft.com/office/drawing/2014/main" id="{994D2A67-1DD2-40AA-A62F-9C2E35FA4C18}"/>
              </a:ext>
            </a:extLst>
          </p:cNvPr>
          <p:cNvGrpSpPr/>
          <p:nvPr/>
        </p:nvGrpSpPr>
        <p:grpSpPr>
          <a:xfrm>
            <a:off x="6204051" y="5349476"/>
            <a:ext cx="771172" cy="38558"/>
            <a:chOff x="5881983" y="4273101"/>
            <a:chExt cx="771172" cy="38558"/>
          </a:xfrm>
        </p:grpSpPr>
        <p:sp>
          <p:nvSpPr>
            <p:cNvPr id="25" name="Straight Connector 25">
              <a:extLst>
                <a:ext uri="{FF2B5EF4-FFF2-40B4-BE49-F238E27FC236}">
                  <a16:creationId xmlns:a16="http://schemas.microsoft.com/office/drawing/2014/main" id="{ECAFC2B2-3287-443D-A715-C5DEFA53F501}"/>
                </a:ext>
              </a:extLst>
            </p:cNvPr>
            <p:cNvSpPr/>
            <p:nvPr/>
          </p:nvSpPr>
          <p:spPr>
            <a:xfrm rot="19457599">
              <a:off x="5881983" y="4279416"/>
              <a:ext cx="771172" cy="25927"/>
            </a:xfrm>
            <a:custGeom>
              <a:avLst/>
              <a:gdLst/>
              <a:ahLst/>
              <a:cxnLst/>
              <a:rect l="0" t="0" r="0" b="0"/>
              <a:pathLst>
                <a:path>
                  <a:moveTo>
                    <a:pt x="0" y="12963"/>
                  </a:moveTo>
                  <a:lnTo>
                    <a:pt x="771172" y="1296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Straight Connector 26">
              <a:extLst>
                <a:ext uri="{FF2B5EF4-FFF2-40B4-BE49-F238E27FC236}">
                  <a16:creationId xmlns:a16="http://schemas.microsoft.com/office/drawing/2014/main" id="{8C2A26A5-E415-4215-8B61-977D374A8459}"/>
                </a:ext>
              </a:extLst>
            </p:cNvPr>
            <p:cNvSpPr txBox="1"/>
            <p:nvPr/>
          </p:nvSpPr>
          <p:spPr>
            <a:xfrm rot="19457599">
              <a:off x="6248289" y="4273101"/>
              <a:ext cx="38558" cy="385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p:txBody>
        </p:sp>
      </p:grpSp>
      <p:grpSp>
        <p:nvGrpSpPr>
          <p:cNvPr id="16" name="Group 15">
            <a:extLst>
              <a:ext uri="{FF2B5EF4-FFF2-40B4-BE49-F238E27FC236}">
                <a16:creationId xmlns:a16="http://schemas.microsoft.com/office/drawing/2014/main" id="{BC6430B4-E5A6-4F8E-B512-8CEE5C586382}"/>
              </a:ext>
            </a:extLst>
          </p:cNvPr>
          <p:cNvGrpSpPr/>
          <p:nvPr/>
        </p:nvGrpSpPr>
        <p:grpSpPr>
          <a:xfrm>
            <a:off x="6902739" y="4752336"/>
            <a:ext cx="1565509" cy="782754"/>
            <a:chOff x="6580671" y="3675961"/>
            <a:chExt cx="1565509" cy="782754"/>
          </a:xfrm>
        </p:grpSpPr>
        <p:sp>
          <p:nvSpPr>
            <p:cNvPr id="23" name="Rectangle: Rounded Corners 22">
              <a:extLst>
                <a:ext uri="{FF2B5EF4-FFF2-40B4-BE49-F238E27FC236}">
                  <a16:creationId xmlns:a16="http://schemas.microsoft.com/office/drawing/2014/main" id="{D4D0875A-1416-418D-9070-650662E6D63D}"/>
                </a:ext>
              </a:extLst>
            </p:cNvPr>
            <p:cNvSpPr/>
            <p:nvPr/>
          </p:nvSpPr>
          <p:spPr>
            <a:xfrm>
              <a:off x="6580671" y="3675961"/>
              <a:ext cx="1565509" cy="782754"/>
            </a:xfrm>
            <a:prstGeom prst="roundRect">
              <a:avLst>
                <a:gd name="adj" fmla="val 10000"/>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Rectangle: Rounded Corners 28">
              <a:extLst>
                <a:ext uri="{FF2B5EF4-FFF2-40B4-BE49-F238E27FC236}">
                  <a16:creationId xmlns:a16="http://schemas.microsoft.com/office/drawing/2014/main" id="{D8780EAC-65F3-44C6-B380-B3432E39B2F9}"/>
                </a:ext>
              </a:extLst>
            </p:cNvPr>
            <p:cNvSpPr txBox="1"/>
            <p:nvPr/>
          </p:nvSpPr>
          <p:spPr>
            <a:xfrm>
              <a:off x="6603597" y="3698887"/>
              <a:ext cx="1519657" cy="736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a:solidFill>
                    <a:schemeClr val="bg1"/>
                  </a:solidFill>
                </a:rPr>
                <a:t>20-year</a:t>
              </a:r>
              <a:r>
                <a:rPr lang="en-AU" sz="2200" kern="1200"/>
                <a:t> average</a:t>
              </a:r>
            </a:p>
          </p:txBody>
        </p:sp>
      </p:grpSp>
      <p:grpSp>
        <p:nvGrpSpPr>
          <p:cNvPr id="17" name="Group 16">
            <a:extLst>
              <a:ext uri="{FF2B5EF4-FFF2-40B4-BE49-F238E27FC236}">
                <a16:creationId xmlns:a16="http://schemas.microsoft.com/office/drawing/2014/main" id="{E459985B-D31B-46B1-A999-2A1689187CDF}"/>
              </a:ext>
            </a:extLst>
          </p:cNvPr>
          <p:cNvGrpSpPr/>
          <p:nvPr/>
        </p:nvGrpSpPr>
        <p:grpSpPr>
          <a:xfrm>
            <a:off x="6204051" y="5799560"/>
            <a:ext cx="771172" cy="38558"/>
            <a:chOff x="5881983" y="4723185"/>
            <a:chExt cx="771172" cy="38558"/>
          </a:xfrm>
        </p:grpSpPr>
        <p:sp>
          <p:nvSpPr>
            <p:cNvPr id="21" name="Straight Connector 29">
              <a:extLst>
                <a:ext uri="{FF2B5EF4-FFF2-40B4-BE49-F238E27FC236}">
                  <a16:creationId xmlns:a16="http://schemas.microsoft.com/office/drawing/2014/main" id="{D866AC29-699D-452C-9CF4-DD9BDD7CCBF8}"/>
                </a:ext>
              </a:extLst>
            </p:cNvPr>
            <p:cNvSpPr/>
            <p:nvPr/>
          </p:nvSpPr>
          <p:spPr>
            <a:xfrm rot="2142401">
              <a:off x="5881983" y="4729500"/>
              <a:ext cx="771172" cy="25927"/>
            </a:xfrm>
            <a:custGeom>
              <a:avLst/>
              <a:gdLst/>
              <a:ahLst/>
              <a:cxnLst/>
              <a:rect l="0" t="0" r="0" b="0"/>
              <a:pathLst>
                <a:path>
                  <a:moveTo>
                    <a:pt x="0" y="12963"/>
                  </a:moveTo>
                  <a:lnTo>
                    <a:pt x="771172" y="1296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Straight Connector 30">
              <a:extLst>
                <a:ext uri="{FF2B5EF4-FFF2-40B4-BE49-F238E27FC236}">
                  <a16:creationId xmlns:a16="http://schemas.microsoft.com/office/drawing/2014/main" id="{2121CBC6-E91E-4D36-A813-1603FE3C9343}"/>
                </a:ext>
              </a:extLst>
            </p:cNvPr>
            <p:cNvSpPr txBox="1"/>
            <p:nvPr/>
          </p:nvSpPr>
          <p:spPr>
            <a:xfrm rot="2142401">
              <a:off x="6248289" y="4723185"/>
              <a:ext cx="38558" cy="385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p:txBody>
        </p:sp>
      </p:grpSp>
      <p:grpSp>
        <p:nvGrpSpPr>
          <p:cNvPr id="18" name="Group 17">
            <a:extLst>
              <a:ext uri="{FF2B5EF4-FFF2-40B4-BE49-F238E27FC236}">
                <a16:creationId xmlns:a16="http://schemas.microsoft.com/office/drawing/2014/main" id="{7E3B369C-C6D6-4368-8AED-99990B2FA2EC}"/>
              </a:ext>
            </a:extLst>
          </p:cNvPr>
          <p:cNvGrpSpPr/>
          <p:nvPr/>
        </p:nvGrpSpPr>
        <p:grpSpPr>
          <a:xfrm>
            <a:off x="6902739" y="5652504"/>
            <a:ext cx="1565509" cy="782754"/>
            <a:chOff x="6580671" y="4576129"/>
            <a:chExt cx="1565509" cy="782754"/>
          </a:xfrm>
        </p:grpSpPr>
        <p:sp>
          <p:nvSpPr>
            <p:cNvPr id="19" name="Rectangle: Rounded Corners 18">
              <a:extLst>
                <a:ext uri="{FF2B5EF4-FFF2-40B4-BE49-F238E27FC236}">
                  <a16:creationId xmlns:a16="http://schemas.microsoft.com/office/drawing/2014/main" id="{53C1AD87-E463-493E-BBD0-C7CEB632203E}"/>
                </a:ext>
              </a:extLst>
            </p:cNvPr>
            <p:cNvSpPr/>
            <p:nvPr/>
          </p:nvSpPr>
          <p:spPr>
            <a:xfrm>
              <a:off x="6580671" y="4576129"/>
              <a:ext cx="1565509" cy="782754"/>
            </a:xfrm>
            <a:prstGeom prst="roundRect">
              <a:avLst>
                <a:gd name="adj" fmla="val 10000"/>
              </a:avLst>
            </a:prstGeom>
            <a:solidFill>
              <a:schemeClr val="bg2">
                <a:lumMod val="2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ectangle: Rounded Corners 32">
              <a:extLst>
                <a:ext uri="{FF2B5EF4-FFF2-40B4-BE49-F238E27FC236}">
                  <a16:creationId xmlns:a16="http://schemas.microsoft.com/office/drawing/2014/main" id="{94C6554A-12ED-4201-88D8-22539F9366AB}"/>
                </a:ext>
              </a:extLst>
            </p:cNvPr>
            <p:cNvSpPr txBox="1"/>
            <p:nvPr/>
          </p:nvSpPr>
          <p:spPr>
            <a:xfrm>
              <a:off x="6603597" y="4599055"/>
              <a:ext cx="1519657" cy="736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kern="1200"/>
                <a:t>Time series</a:t>
              </a:r>
            </a:p>
          </p:txBody>
        </p:sp>
      </p:grpSp>
      <p:sp>
        <p:nvSpPr>
          <p:cNvPr id="3" name="TextBox 2">
            <a:extLst>
              <a:ext uri="{FF2B5EF4-FFF2-40B4-BE49-F238E27FC236}">
                <a16:creationId xmlns:a16="http://schemas.microsoft.com/office/drawing/2014/main" id="{5E1A8F9B-0B80-4C31-8E86-15AF3486AB67}"/>
              </a:ext>
            </a:extLst>
          </p:cNvPr>
          <p:cNvSpPr txBox="1"/>
          <p:nvPr/>
        </p:nvSpPr>
        <p:spPr>
          <a:xfrm>
            <a:off x="8625153" y="3875094"/>
            <a:ext cx="3370997" cy="707886"/>
          </a:xfrm>
          <a:prstGeom prst="rect">
            <a:avLst/>
          </a:prstGeom>
          <a:noFill/>
        </p:spPr>
        <p:txBody>
          <a:bodyPr wrap="square" rtlCol="0">
            <a:spAutoFit/>
          </a:bodyPr>
          <a:lstStyle/>
          <a:p>
            <a:pPr marL="342900" indent="-342900">
              <a:buFont typeface="Arial" panose="020B0604020202020204" pitchFamily="34" charset="0"/>
              <a:buChar char="•"/>
            </a:pPr>
            <a:r>
              <a:rPr lang="en-AU" sz="2000" dirty="0"/>
              <a:t>To go straight into a model (</a:t>
            </a:r>
            <a:r>
              <a:rPr lang="en-AU" sz="2000" dirty="0" err="1"/>
              <a:t>netCDF</a:t>
            </a:r>
            <a:r>
              <a:rPr lang="en-AU" sz="2000" dirty="0"/>
              <a:t> files)</a:t>
            </a:r>
          </a:p>
        </p:txBody>
      </p:sp>
      <p:sp>
        <p:nvSpPr>
          <p:cNvPr id="50" name="TextBox 49">
            <a:extLst>
              <a:ext uri="{FF2B5EF4-FFF2-40B4-BE49-F238E27FC236}">
                <a16:creationId xmlns:a16="http://schemas.microsoft.com/office/drawing/2014/main" id="{625394A7-7F23-4BE6-A67C-521559EA8D43}"/>
              </a:ext>
            </a:extLst>
          </p:cNvPr>
          <p:cNvSpPr txBox="1"/>
          <p:nvPr/>
        </p:nvSpPr>
        <p:spPr>
          <a:xfrm>
            <a:off x="8625153" y="5664113"/>
            <a:ext cx="3370997" cy="707886"/>
          </a:xfrm>
          <a:prstGeom prst="rect">
            <a:avLst/>
          </a:prstGeom>
          <a:noFill/>
        </p:spPr>
        <p:txBody>
          <a:bodyPr wrap="square" rtlCol="0">
            <a:spAutoFit/>
          </a:bodyPr>
          <a:lstStyle/>
          <a:p>
            <a:pPr marL="342900" indent="-342900">
              <a:buFont typeface="Arial" panose="020B0604020202020204" pitchFamily="34" charset="0"/>
              <a:buChar char="•"/>
            </a:pPr>
            <a:r>
              <a:rPr lang="en-AU" sz="2000" dirty="0"/>
              <a:t>To go straight into a model (</a:t>
            </a:r>
            <a:r>
              <a:rPr lang="en-AU" sz="2000" dirty="0" err="1"/>
              <a:t>netCDF</a:t>
            </a:r>
            <a:r>
              <a:rPr lang="en-AU" sz="2000" dirty="0"/>
              <a:t> files)</a:t>
            </a:r>
          </a:p>
        </p:txBody>
      </p:sp>
      <p:sp>
        <p:nvSpPr>
          <p:cNvPr id="51" name="TextBox 50">
            <a:extLst>
              <a:ext uri="{FF2B5EF4-FFF2-40B4-BE49-F238E27FC236}">
                <a16:creationId xmlns:a16="http://schemas.microsoft.com/office/drawing/2014/main" id="{DA8B8CF2-CB0E-4A53-9CE0-76C77A4E502A}"/>
              </a:ext>
            </a:extLst>
          </p:cNvPr>
          <p:cNvSpPr txBox="1"/>
          <p:nvPr/>
        </p:nvSpPr>
        <p:spPr>
          <a:xfrm>
            <a:off x="8625153" y="3024900"/>
            <a:ext cx="3370997" cy="707886"/>
          </a:xfrm>
          <a:prstGeom prst="rect">
            <a:avLst/>
          </a:prstGeom>
          <a:noFill/>
        </p:spPr>
        <p:txBody>
          <a:bodyPr wrap="square" rtlCol="0">
            <a:spAutoFit/>
          </a:bodyPr>
          <a:lstStyle/>
          <a:p>
            <a:pPr marL="342900" indent="-342900">
              <a:buFont typeface="Arial" panose="020B0604020202020204" pitchFamily="34" charset="0"/>
              <a:buChar char="•"/>
            </a:pPr>
            <a:r>
              <a:rPr lang="en-AU" sz="2000" dirty="0"/>
              <a:t>e.g. 2040-2059</a:t>
            </a:r>
          </a:p>
          <a:p>
            <a:pPr marL="342900" indent="-342900">
              <a:buFont typeface="Arial" panose="020B0604020202020204" pitchFamily="34" charset="0"/>
              <a:buChar char="•"/>
            </a:pPr>
            <a:r>
              <a:rPr lang="en-AU" sz="2000" dirty="0" err="1"/>
              <a:t>NetCDF</a:t>
            </a:r>
            <a:r>
              <a:rPr lang="en-AU" sz="2000" dirty="0"/>
              <a:t> (coming soon)</a:t>
            </a:r>
          </a:p>
        </p:txBody>
      </p:sp>
      <p:sp>
        <p:nvSpPr>
          <p:cNvPr id="86" name="TextBox 85">
            <a:extLst>
              <a:ext uri="{FF2B5EF4-FFF2-40B4-BE49-F238E27FC236}">
                <a16:creationId xmlns:a16="http://schemas.microsoft.com/office/drawing/2014/main" id="{33C3C36E-A5A7-4627-A8DD-8847A444EF40}"/>
              </a:ext>
            </a:extLst>
          </p:cNvPr>
          <p:cNvSpPr txBox="1"/>
          <p:nvPr/>
        </p:nvSpPr>
        <p:spPr>
          <a:xfrm>
            <a:off x="8629873" y="4770293"/>
            <a:ext cx="3370997" cy="707886"/>
          </a:xfrm>
          <a:prstGeom prst="rect">
            <a:avLst/>
          </a:prstGeom>
          <a:noFill/>
        </p:spPr>
        <p:txBody>
          <a:bodyPr wrap="square" rtlCol="0">
            <a:spAutoFit/>
          </a:bodyPr>
          <a:lstStyle/>
          <a:p>
            <a:pPr marL="342900" indent="-342900">
              <a:buFont typeface="Arial" panose="020B0604020202020204" pitchFamily="34" charset="0"/>
              <a:buChar char="•"/>
            </a:pPr>
            <a:r>
              <a:rPr lang="en-AU" sz="2000" dirty="0"/>
              <a:t>e.g. 2040-2059</a:t>
            </a:r>
          </a:p>
          <a:p>
            <a:pPr marL="342900" indent="-342900">
              <a:buFont typeface="Arial" panose="020B0604020202020204" pitchFamily="34" charset="0"/>
              <a:buChar char="•"/>
            </a:pPr>
            <a:r>
              <a:rPr lang="en-AU" sz="2000" dirty="0" err="1"/>
              <a:t>NetCDF</a:t>
            </a:r>
            <a:r>
              <a:rPr lang="en-AU" sz="2000" dirty="0"/>
              <a:t> (coming soon)</a:t>
            </a:r>
          </a:p>
        </p:txBody>
      </p:sp>
    </p:spTree>
    <p:extLst>
      <p:ext uri="{BB962C8B-B14F-4D97-AF65-F5344CB8AC3E}">
        <p14:creationId xmlns:p14="http://schemas.microsoft.com/office/powerpoint/2010/main" val="301876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0" grpId="0"/>
      <p:bldP spid="51" grpId="0"/>
      <p:bldP spid="8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6E073-EEB5-4F64-A49C-4231CD32D130}"/>
              </a:ext>
            </a:extLst>
          </p:cNvPr>
          <p:cNvSpPr>
            <a:spLocks noGrp="1"/>
          </p:cNvSpPr>
          <p:nvPr>
            <p:ph type="title"/>
          </p:nvPr>
        </p:nvSpPr>
        <p:spPr/>
        <p:txBody>
          <a:bodyPr/>
          <a:lstStyle/>
          <a:p>
            <a:r>
              <a:rPr lang="en-AU"/>
              <a:t>VCP19 datasets</a:t>
            </a:r>
          </a:p>
        </p:txBody>
      </p:sp>
      <p:graphicFrame>
        <p:nvGraphicFramePr>
          <p:cNvPr id="4" name="Diagram 3">
            <a:extLst>
              <a:ext uri="{FF2B5EF4-FFF2-40B4-BE49-F238E27FC236}">
                <a16:creationId xmlns:a16="http://schemas.microsoft.com/office/drawing/2014/main" id="{0D1AF386-C7FA-4D1D-9000-9FEC955BC7F8}"/>
              </a:ext>
            </a:extLst>
          </p:cNvPr>
          <p:cNvGraphicFramePr>
            <a:graphicFrameLocks noChangeAspect="1"/>
          </p:cNvGraphicFramePr>
          <p:nvPr>
            <p:extLst>
              <p:ext uri="{D42A27DB-BD31-4B8C-83A1-F6EECF244321}">
                <p14:modId xmlns:p14="http://schemas.microsoft.com/office/powerpoint/2010/main" val="4084845673"/>
              </p:ext>
            </p:extLst>
          </p:nvPr>
        </p:nvGraphicFramePr>
        <p:xfrm>
          <a:off x="327600" y="1155600"/>
          <a:ext cx="8151713" cy="5434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158FFBD4-54F8-4F8F-8584-0B257D88AFD8}"/>
              </a:ext>
            </a:extLst>
          </p:cNvPr>
          <p:cNvSpPr txBox="1"/>
          <p:nvPr/>
        </p:nvSpPr>
        <p:spPr>
          <a:xfrm>
            <a:off x="8805797" y="4835448"/>
            <a:ext cx="3386203" cy="1754326"/>
          </a:xfrm>
          <a:prstGeom prst="rect">
            <a:avLst/>
          </a:prstGeom>
          <a:noFill/>
        </p:spPr>
        <p:txBody>
          <a:bodyPr wrap="square" rtlCol="0">
            <a:spAutoFit/>
          </a:bodyPr>
          <a:lstStyle/>
          <a:p>
            <a:r>
              <a:rPr lang="en-AU">
                <a:hlinkClick r:id="rId8"/>
              </a:rPr>
              <a:t>https://www.climatechangeinaustralia.gov.au/en/climate-projections/future-climate/victorian-climate-projections-2019/vcp19-accessing-datasets/</a:t>
            </a:r>
            <a:endParaRPr lang="en-AU" dirty="0"/>
          </a:p>
        </p:txBody>
      </p:sp>
    </p:spTree>
    <p:extLst>
      <p:ext uri="{BB962C8B-B14F-4D97-AF65-F5344CB8AC3E}">
        <p14:creationId xmlns:p14="http://schemas.microsoft.com/office/powerpoint/2010/main" val="2157371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F9FD1-8AD4-471B-B270-1923A6BE0D0F}"/>
              </a:ext>
            </a:extLst>
          </p:cNvPr>
          <p:cNvSpPr>
            <a:spLocks noGrp="1"/>
          </p:cNvSpPr>
          <p:nvPr>
            <p:ph type="title"/>
          </p:nvPr>
        </p:nvSpPr>
        <p:spPr/>
        <p:txBody>
          <a:bodyPr/>
          <a:lstStyle/>
          <a:p>
            <a:r>
              <a:rPr lang="en-AU" dirty="0"/>
              <a:t>Thresholds datasets</a:t>
            </a:r>
          </a:p>
        </p:txBody>
      </p:sp>
      <p:sp>
        <p:nvSpPr>
          <p:cNvPr id="3" name="Content Placeholder 2">
            <a:extLst>
              <a:ext uri="{FF2B5EF4-FFF2-40B4-BE49-F238E27FC236}">
                <a16:creationId xmlns:a16="http://schemas.microsoft.com/office/drawing/2014/main" id="{18834888-2E4A-4211-8167-4E212A032C2B}"/>
              </a:ext>
            </a:extLst>
          </p:cNvPr>
          <p:cNvSpPr>
            <a:spLocks noGrp="1"/>
          </p:cNvSpPr>
          <p:nvPr>
            <p:ph sz="quarter" idx="13"/>
          </p:nvPr>
        </p:nvSpPr>
        <p:spPr>
          <a:xfrm>
            <a:off x="723331" y="960969"/>
            <a:ext cx="6155141" cy="5040559"/>
          </a:xfrm>
        </p:spPr>
        <p:txBody>
          <a:bodyPr>
            <a:normAutofit lnSpcReduction="10000"/>
          </a:bodyPr>
          <a:lstStyle/>
          <a:p>
            <a:pPr marL="342900" indent="-342900">
              <a:buFont typeface="Arial" panose="020B0604020202020204" pitchFamily="34" charset="0"/>
              <a:buChar char="•"/>
            </a:pPr>
            <a:r>
              <a:rPr lang="en-AU" sz="2600" b="0" dirty="0"/>
              <a:t>Number of days (on average) when:</a:t>
            </a:r>
          </a:p>
          <a:p>
            <a:pPr marL="704850" lvl="2" indent="-342900"/>
            <a:r>
              <a:rPr lang="en-AU" sz="2600" b="1" dirty="0"/>
              <a:t>Maximum daily temperature exceeds: 30, 31, 32 ... 44, 45°C</a:t>
            </a:r>
          </a:p>
          <a:p>
            <a:pPr marL="704850" lvl="2" indent="-342900"/>
            <a:r>
              <a:rPr lang="en-AU" sz="2600" b="1" dirty="0"/>
              <a:t>Minimum daily temperature exceeds: 20, 21, 22 ... 29, 30°C</a:t>
            </a:r>
          </a:p>
          <a:p>
            <a:pPr marL="704850" lvl="2" indent="-342900"/>
            <a:r>
              <a:rPr lang="en-AU" sz="2600" b="1" dirty="0"/>
              <a:t>Minimum daily temperature is less than: 0, 2, 4, ... 20, 22°C</a:t>
            </a:r>
          </a:p>
          <a:p>
            <a:pPr marL="342900" indent="-342900">
              <a:buFont typeface="Arial" panose="020B0604020202020204" pitchFamily="34" charset="0"/>
              <a:buChar char="•"/>
            </a:pPr>
            <a:r>
              <a:rPr lang="en-AU" sz="2600" b="0" dirty="0"/>
              <a:t>Annual, seasonal and monthly totals </a:t>
            </a:r>
          </a:p>
          <a:p>
            <a:pPr marL="342900" indent="-342900">
              <a:buFont typeface="Arial" panose="020B0604020202020204" pitchFamily="34" charset="0"/>
              <a:buChar char="•"/>
            </a:pPr>
            <a:r>
              <a:rPr lang="en-AU" sz="2600" b="0" dirty="0"/>
              <a:t>Gridded 5km</a:t>
            </a:r>
          </a:p>
          <a:p>
            <a:pPr marL="342900" indent="-342900">
              <a:buFont typeface="Arial" panose="020B0604020202020204" pitchFamily="34" charset="0"/>
              <a:buChar char="•"/>
            </a:pPr>
            <a:r>
              <a:rPr lang="en-AU" sz="2600" b="0" dirty="0"/>
              <a:t>Developed from application-ready time-series data</a:t>
            </a:r>
          </a:p>
          <a:p>
            <a:pPr marL="342900" indent="-342900">
              <a:buFont typeface="Arial" panose="020B0604020202020204" pitchFamily="34" charset="0"/>
              <a:buChar char="•"/>
            </a:pPr>
            <a:r>
              <a:rPr lang="en-AU" sz="2600" b="0" dirty="0" err="1"/>
              <a:t>NetCDF</a:t>
            </a:r>
            <a:r>
              <a:rPr lang="en-AU" sz="2600" b="0" dirty="0"/>
              <a:t> files</a:t>
            </a:r>
          </a:p>
          <a:p>
            <a:endParaRPr lang="en-AU" dirty="0"/>
          </a:p>
        </p:txBody>
      </p:sp>
      <p:pic>
        <p:nvPicPr>
          <p:cNvPr id="4" name="Picture 3">
            <a:extLst>
              <a:ext uri="{FF2B5EF4-FFF2-40B4-BE49-F238E27FC236}">
                <a16:creationId xmlns:a16="http://schemas.microsoft.com/office/drawing/2014/main" id="{1A43F160-FFA1-4BEF-B517-B414645321D4}"/>
              </a:ext>
            </a:extLst>
          </p:cNvPr>
          <p:cNvPicPr>
            <a:picLocks noChangeAspect="1"/>
          </p:cNvPicPr>
          <p:nvPr/>
        </p:nvPicPr>
        <p:blipFill>
          <a:blip r:embed="rId3"/>
          <a:stretch>
            <a:fillRect/>
          </a:stretch>
        </p:blipFill>
        <p:spPr>
          <a:xfrm>
            <a:off x="7288954" y="2069790"/>
            <a:ext cx="4519861" cy="2718420"/>
          </a:xfrm>
          <a:prstGeom prst="rect">
            <a:avLst/>
          </a:prstGeom>
        </p:spPr>
      </p:pic>
    </p:spTree>
    <p:extLst>
      <p:ext uri="{BB962C8B-B14F-4D97-AF65-F5344CB8AC3E}">
        <p14:creationId xmlns:p14="http://schemas.microsoft.com/office/powerpoint/2010/main" val="1993330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BA239-5479-4484-BA45-A92FDA052F85}"/>
              </a:ext>
            </a:extLst>
          </p:cNvPr>
          <p:cNvSpPr>
            <a:spLocks noGrp="1"/>
          </p:cNvSpPr>
          <p:nvPr>
            <p:ph type="title"/>
          </p:nvPr>
        </p:nvSpPr>
        <p:spPr/>
        <p:txBody>
          <a:bodyPr/>
          <a:lstStyle/>
          <a:p>
            <a:r>
              <a:rPr lang="en-AU" dirty="0"/>
              <a:t>Recap</a:t>
            </a:r>
          </a:p>
        </p:txBody>
      </p:sp>
      <p:sp>
        <p:nvSpPr>
          <p:cNvPr id="3" name="Content Placeholder 2">
            <a:extLst>
              <a:ext uri="{FF2B5EF4-FFF2-40B4-BE49-F238E27FC236}">
                <a16:creationId xmlns:a16="http://schemas.microsoft.com/office/drawing/2014/main" id="{2FABFE72-5FAD-4E7D-B631-2C02B9F43795}"/>
              </a:ext>
            </a:extLst>
          </p:cNvPr>
          <p:cNvSpPr>
            <a:spLocks noGrp="1"/>
          </p:cNvSpPr>
          <p:nvPr>
            <p:ph sz="quarter" idx="13"/>
          </p:nvPr>
        </p:nvSpPr>
        <p:spPr>
          <a:xfrm>
            <a:off x="1073150" y="1170465"/>
            <a:ext cx="10045700" cy="5040559"/>
          </a:xfrm>
        </p:spPr>
        <p:txBody>
          <a:bodyPr>
            <a:normAutofit/>
          </a:bodyPr>
          <a:lstStyle/>
          <a:p>
            <a:pPr marL="457200" indent="-457200">
              <a:buFont typeface="Arial" panose="020B0604020202020204" pitchFamily="34" charset="0"/>
              <a:buChar char="•"/>
            </a:pPr>
            <a:r>
              <a:rPr lang="en-AU" sz="2800" b="0" dirty="0"/>
              <a:t>Many publicly available datasets from VCP19</a:t>
            </a:r>
          </a:p>
          <a:p>
            <a:pPr marL="457200" indent="-457200">
              <a:buFont typeface="Arial" panose="020B0604020202020204" pitchFamily="34" charset="0"/>
              <a:buChar char="•"/>
            </a:pPr>
            <a:r>
              <a:rPr lang="en-AU" sz="2800" b="0" dirty="0"/>
              <a:t>Change factor data is a simpler starting point</a:t>
            </a:r>
          </a:p>
          <a:p>
            <a:pPr marL="457200" indent="-457200">
              <a:buFont typeface="Arial" panose="020B0604020202020204" pitchFamily="34" charset="0"/>
              <a:buChar char="•"/>
            </a:pPr>
            <a:r>
              <a:rPr lang="en-AU" sz="2800" b="0" dirty="0"/>
              <a:t>Change factor data can be applied to historical data from the Bureau of Meteorology to get local information</a:t>
            </a:r>
          </a:p>
          <a:p>
            <a:pPr marL="457200" indent="-457200">
              <a:buFont typeface="Arial" panose="020B0604020202020204" pitchFamily="34" charset="0"/>
              <a:buChar char="•"/>
            </a:pPr>
            <a:r>
              <a:rPr lang="en-AU" sz="2800" b="0" dirty="0"/>
              <a:t>Application-ready data can feed directly into another model</a:t>
            </a:r>
          </a:p>
          <a:p>
            <a:pPr marL="457200" indent="-457200">
              <a:buFont typeface="Arial" panose="020B0604020202020204" pitchFamily="34" charset="0"/>
              <a:buChar char="•"/>
            </a:pPr>
            <a:r>
              <a:rPr lang="en-AU" sz="2800" b="0" dirty="0"/>
              <a:t>We are working on making VCP19 datasets more accessible e.g. through different formats and platforms</a:t>
            </a:r>
          </a:p>
          <a:p>
            <a:pPr marL="457200" indent="-457200">
              <a:buFont typeface="Arial" panose="020B0604020202020204" pitchFamily="34" charset="0"/>
              <a:buChar char="•"/>
            </a:pPr>
            <a:r>
              <a:rPr lang="en-AU" sz="2800" b="0" dirty="0"/>
              <a:t>Contact </a:t>
            </a:r>
            <a:r>
              <a:rPr lang="en-AU" sz="2800" b="0" dirty="0">
                <a:hlinkClick r:id="rId3"/>
              </a:rPr>
              <a:t>climate.science@delwp.vic.gov.au</a:t>
            </a:r>
            <a:r>
              <a:rPr lang="en-AU" sz="2800" b="0" dirty="0"/>
              <a:t> for assistance</a:t>
            </a:r>
          </a:p>
        </p:txBody>
      </p:sp>
    </p:spTree>
    <p:extLst>
      <p:ext uri="{BB962C8B-B14F-4D97-AF65-F5344CB8AC3E}">
        <p14:creationId xmlns:p14="http://schemas.microsoft.com/office/powerpoint/2010/main" val="3017747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8E1894-F359-4BFA-8215-8ADCDD395AC1}"/>
              </a:ext>
            </a:extLst>
          </p:cNvPr>
          <p:cNvSpPr/>
          <p:nvPr/>
        </p:nvSpPr>
        <p:spPr>
          <a:xfrm>
            <a:off x="851756" y="4563282"/>
            <a:ext cx="10488488" cy="646331"/>
          </a:xfrm>
          <a:prstGeom prst="rect">
            <a:avLst/>
          </a:prstGeom>
        </p:spPr>
        <p:txBody>
          <a:bodyPr wrap="square">
            <a:spAutoFit/>
          </a:bodyPr>
          <a:lstStyle/>
          <a:p>
            <a:pPr algn="ctr"/>
            <a:r>
              <a:rPr lang="en-AU" sz="3600">
                <a:solidFill>
                  <a:schemeClr val="bg1"/>
                </a:solidFill>
                <a:hlinkClick r:id="rId3">
                  <a:extLst>
                    <a:ext uri="{A12FA001-AC4F-418D-AE19-62706E023703}">
                      <ahyp:hlinkClr xmlns:ahyp="http://schemas.microsoft.com/office/drawing/2018/hyperlinkcolor" val="tx"/>
                    </a:ext>
                  </a:extLst>
                </a:hlinkClick>
              </a:rPr>
              <a:t>www.climatechange.vic.gov.au/vcp19</a:t>
            </a:r>
            <a:r>
              <a:rPr lang="en-AU" sz="3600">
                <a:solidFill>
                  <a:schemeClr val="bg1"/>
                </a:solidFill>
              </a:rPr>
              <a:t>  </a:t>
            </a:r>
          </a:p>
        </p:txBody>
      </p:sp>
      <p:sp>
        <p:nvSpPr>
          <p:cNvPr id="4" name="Rectangle 3">
            <a:extLst>
              <a:ext uri="{FF2B5EF4-FFF2-40B4-BE49-F238E27FC236}">
                <a16:creationId xmlns:a16="http://schemas.microsoft.com/office/drawing/2014/main" id="{7A9327EC-ED95-4348-8B68-57E86A4A7B9A}"/>
              </a:ext>
            </a:extLst>
          </p:cNvPr>
          <p:cNvSpPr/>
          <p:nvPr/>
        </p:nvSpPr>
        <p:spPr>
          <a:xfrm>
            <a:off x="2380305" y="2540379"/>
            <a:ext cx="10488488" cy="1446550"/>
          </a:xfrm>
          <a:prstGeom prst="rect">
            <a:avLst/>
          </a:prstGeom>
        </p:spPr>
        <p:txBody>
          <a:bodyPr wrap="square">
            <a:spAutoFit/>
          </a:bodyPr>
          <a:lstStyle/>
          <a:p>
            <a:pPr algn="ctr"/>
            <a:r>
              <a:rPr lang="en-AU" sz="4400">
                <a:solidFill>
                  <a:schemeClr val="bg1"/>
                </a:solidFill>
              </a:rPr>
              <a:t>Questions any time, contact us at </a:t>
            </a:r>
            <a:r>
              <a:rPr lang="en-AU" sz="4400">
                <a:solidFill>
                  <a:schemeClr val="bg1"/>
                </a:solidFill>
                <a:hlinkClick r:id="rId4">
                  <a:extLst>
                    <a:ext uri="{A12FA001-AC4F-418D-AE19-62706E023703}">
                      <ahyp:hlinkClr xmlns:ahyp="http://schemas.microsoft.com/office/drawing/2018/hyperlinkcolor" val="tx"/>
                    </a:ext>
                  </a:extLst>
                </a:hlinkClick>
              </a:rPr>
              <a:t>climate.science@delwp.vic.gov.au</a:t>
            </a:r>
            <a:r>
              <a:rPr lang="en-AU" sz="4400">
                <a:solidFill>
                  <a:schemeClr val="bg1"/>
                </a:solidFill>
              </a:rPr>
              <a:t> </a:t>
            </a:r>
          </a:p>
        </p:txBody>
      </p:sp>
    </p:spTree>
    <p:extLst>
      <p:ext uri="{BB962C8B-B14F-4D97-AF65-F5344CB8AC3E}">
        <p14:creationId xmlns:p14="http://schemas.microsoft.com/office/powerpoint/2010/main" val="3739562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8B02-B249-4D81-B24F-2E49DE10D0C1}"/>
              </a:ext>
            </a:extLst>
          </p:cNvPr>
          <p:cNvSpPr>
            <a:spLocks noGrp="1"/>
          </p:cNvSpPr>
          <p:nvPr>
            <p:ph type="title"/>
          </p:nvPr>
        </p:nvSpPr>
        <p:spPr/>
        <p:txBody>
          <a:bodyPr/>
          <a:lstStyle/>
          <a:p>
            <a:r>
              <a:rPr lang="en-AU"/>
              <a:t>Decision tree</a:t>
            </a:r>
          </a:p>
        </p:txBody>
      </p:sp>
      <p:grpSp>
        <p:nvGrpSpPr>
          <p:cNvPr id="47" name="Group 46">
            <a:extLst>
              <a:ext uri="{FF2B5EF4-FFF2-40B4-BE49-F238E27FC236}">
                <a16:creationId xmlns:a16="http://schemas.microsoft.com/office/drawing/2014/main" id="{6A6EF019-7ABE-4155-A2D0-B3B10D350FEA}"/>
              </a:ext>
            </a:extLst>
          </p:cNvPr>
          <p:cNvGrpSpPr/>
          <p:nvPr/>
        </p:nvGrpSpPr>
        <p:grpSpPr>
          <a:xfrm>
            <a:off x="344538" y="1186887"/>
            <a:ext cx="5257364" cy="900000"/>
            <a:chOff x="307962" y="1723335"/>
            <a:chExt cx="5257364" cy="900000"/>
          </a:xfrm>
        </p:grpSpPr>
        <p:sp>
          <p:nvSpPr>
            <p:cNvPr id="48" name="TextBox 92">
              <a:extLst>
                <a:ext uri="{FF2B5EF4-FFF2-40B4-BE49-F238E27FC236}">
                  <a16:creationId xmlns:a16="http://schemas.microsoft.com/office/drawing/2014/main" id="{8A1CF243-F021-4043-9D65-A5D10596AC2E}"/>
                </a:ext>
              </a:extLst>
            </p:cNvPr>
            <p:cNvSpPr txBox="1">
              <a:spLocks noChangeArrowheads="1"/>
            </p:cNvSpPr>
            <p:nvPr/>
          </p:nvSpPr>
          <p:spPr bwMode="auto">
            <a:xfrm>
              <a:off x="3072869" y="1850170"/>
              <a:ext cx="1800000" cy="646331"/>
            </a:xfrm>
            <a:prstGeom prst="rect">
              <a:avLst/>
            </a:prstGeom>
            <a:solidFill>
              <a:srgbClr val="5EB9A9"/>
            </a:solidFill>
            <a:ln w="9525">
              <a:solidFill>
                <a:srgbClr val="5EB9A9"/>
              </a:solidFill>
              <a:miter lim="800000"/>
              <a:headEnd/>
              <a:tailEnd/>
            </a:ln>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lang="en-US" altLang="en-US" sz="1200">
                  <a:solidFill>
                    <a:schemeClr val="bg1"/>
                  </a:solidFill>
                  <a:latin typeface="Arial" panose="020B0604020202020204" pitchFamily="34" charset="0"/>
                  <a:ea typeface="Calibri" panose="020F0502020204030204" pitchFamily="34" charset="0"/>
                  <a:cs typeface="Arial" panose="020B0604020202020204" pitchFamily="34" charset="0"/>
                  <a:hlinkClick r:id="rId3"/>
                </a:rPr>
                <a:t>Climate Science Communication Guide</a:t>
              </a:r>
              <a:endParaRPr lang="en-US" altLang="en-US" sz="1200">
                <a:solidFill>
                  <a:schemeClr val="bg1"/>
                </a:solidFill>
                <a:latin typeface="Arial" panose="020B0604020202020204" pitchFamily="34" charset="0"/>
                <a:ea typeface="Calibri" panose="020F0502020204030204" pitchFamily="34" charset="0"/>
                <a:cs typeface="Arial" panose="020B0604020202020204" pitchFamily="34" charset="0"/>
              </a:endParaRPr>
            </a:p>
            <a:p>
              <a:pPr eaLnBrk="0" fontAlgn="base" hangingPunct="0">
                <a:spcBef>
                  <a:spcPct val="0"/>
                </a:spcBef>
                <a:spcAft>
                  <a:spcPct val="0"/>
                </a:spcAft>
              </a:pPr>
              <a:endParaRPr lang="en-US" altLang="en-US" sz="120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49" name="TextBox 93">
              <a:extLst>
                <a:ext uri="{FF2B5EF4-FFF2-40B4-BE49-F238E27FC236}">
                  <a16:creationId xmlns:a16="http://schemas.microsoft.com/office/drawing/2014/main" id="{9AE4D2E9-BAD2-4A0C-AEDC-BDA48A752C71}"/>
                </a:ext>
              </a:extLst>
            </p:cNvPr>
            <p:cNvSpPr txBox="1">
              <a:spLocks noChangeArrowheads="1"/>
            </p:cNvSpPr>
            <p:nvPr/>
          </p:nvSpPr>
          <p:spPr bwMode="auto">
            <a:xfrm>
              <a:off x="307962" y="1849335"/>
              <a:ext cx="2160000" cy="648000"/>
            </a:xfrm>
            <a:prstGeom prst="rect">
              <a:avLst/>
            </a:prstGeom>
            <a:solidFill>
              <a:srgbClr val="3D95B8"/>
            </a:solidFill>
            <a:ln w="9525">
              <a:solidFill>
                <a:srgbClr val="3D95B8"/>
              </a:solidFill>
              <a:miter lim="800000"/>
              <a:headEnd/>
              <a:tailEnd/>
            </a:ln>
          </p:spPr>
          <p:txBody>
            <a:bodyPr vert="horz" wrap="square" lIns="91440" tIns="45720" rIns="91440" bIns="45720" numCol="1" anchor="ctr" anchorCtr="0" compatLnSpc="1">
              <a:prstTxWarp prst="textNoShape">
                <a:avLst/>
              </a:prstTxWarp>
              <a:spAutoFit/>
            </a:bodyPr>
            <a:lstStyle/>
            <a:p>
              <a:pPr algn="ctr">
                <a:spcBef>
                  <a:spcPct val="0"/>
                </a:spcBef>
                <a:spcAft>
                  <a:spcPct val="0"/>
                </a:spcAft>
              </a:pPr>
              <a:r>
                <a:rPr lang="en-US" altLang="en-US" sz="1200">
                  <a:solidFill>
                    <a:srgbClr val="FFFFFF"/>
                  </a:solidFill>
                  <a:latin typeface="Arial"/>
                  <a:cs typeface="Arial"/>
                </a:rPr>
                <a:t>Communication</a:t>
              </a:r>
              <a:endParaRPr lang="en-US"/>
            </a:p>
          </p:txBody>
        </p:sp>
        <p:sp>
          <p:nvSpPr>
            <p:cNvPr id="50" name="Arrow: Right 49">
              <a:extLst>
                <a:ext uri="{FF2B5EF4-FFF2-40B4-BE49-F238E27FC236}">
                  <a16:creationId xmlns:a16="http://schemas.microsoft.com/office/drawing/2014/main" id="{8E934B00-5732-4DC0-ADE0-AA356DB55649}"/>
                </a:ext>
              </a:extLst>
            </p:cNvPr>
            <p:cNvSpPr/>
            <p:nvPr/>
          </p:nvSpPr>
          <p:spPr>
            <a:xfrm>
              <a:off x="2493010" y="2044323"/>
              <a:ext cx="540000" cy="258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a:extLst>
                <a:ext uri="{FF2B5EF4-FFF2-40B4-BE49-F238E27FC236}">
                  <a16:creationId xmlns:a16="http://schemas.microsoft.com/office/drawing/2014/main" id="{E750903F-25B7-4A23-BA5C-6B648735230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26965" y="1723335"/>
              <a:ext cx="638361" cy="900000"/>
            </a:xfrm>
            <a:prstGeom prst="rect">
              <a:avLst/>
            </a:prstGeom>
          </p:spPr>
        </p:pic>
      </p:grpSp>
      <p:grpSp>
        <p:nvGrpSpPr>
          <p:cNvPr id="52" name="Group 51">
            <a:extLst>
              <a:ext uri="{FF2B5EF4-FFF2-40B4-BE49-F238E27FC236}">
                <a16:creationId xmlns:a16="http://schemas.microsoft.com/office/drawing/2014/main" id="{5A36E8BC-C215-4673-B458-D268B3181184}"/>
              </a:ext>
            </a:extLst>
          </p:cNvPr>
          <p:cNvGrpSpPr/>
          <p:nvPr/>
        </p:nvGrpSpPr>
        <p:grpSpPr>
          <a:xfrm>
            <a:off x="344539" y="4105526"/>
            <a:ext cx="5280766" cy="1999025"/>
            <a:chOff x="307963" y="4608106"/>
            <a:chExt cx="5280766" cy="1999025"/>
          </a:xfrm>
        </p:grpSpPr>
        <p:sp>
          <p:nvSpPr>
            <p:cNvPr id="53" name="Text Box 11">
              <a:extLst>
                <a:ext uri="{FF2B5EF4-FFF2-40B4-BE49-F238E27FC236}">
                  <a16:creationId xmlns:a16="http://schemas.microsoft.com/office/drawing/2014/main" id="{0ECABDA6-ED77-4B44-9660-1671AF564ED5}"/>
                </a:ext>
              </a:extLst>
            </p:cNvPr>
            <p:cNvSpPr txBox="1">
              <a:spLocks noChangeArrowheads="1"/>
            </p:cNvSpPr>
            <p:nvPr/>
          </p:nvSpPr>
          <p:spPr bwMode="auto">
            <a:xfrm>
              <a:off x="3067230" y="5099787"/>
              <a:ext cx="1800000" cy="1015663"/>
            </a:xfrm>
            <a:prstGeom prst="rect">
              <a:avLst/>
            </a:prstGeom>
            <a:solidFill>
              <a:srgbClr val="5EB9A9"/>
            </a:solidFill>
            <a:ln w="9525">
              <a:solidFill>
                <a:srgbClr val="5EB9A9"/>
              </a:solidFill>
              <a:miter lim="800000"/>
              <a:headEnd/>
              <a:tailEnd/>
            </a:ln>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rPr>
                <a:t>Summary information from the </a:t>
              </a:r>
              <a:r>
                <a:rPr lang="en-US" altLang="en-US" sz="1200">
                  <a:latin typeface="Arial" panose="020B0604020202020204" pitchFamily="34" charset="0"/>
                  <a:ea typeface="Calibri" panose="020F0502020204030204" pitchFamily="34" charset="0"/>
                  <a:cs typeface="Arial" panose="020B0604020202020204" pitchFamily="34" charset="0"/>
                  <a:hlinkClick r:id="rId5"/>
                </a:rPr>
                <a:t>VCP19</a:t>
              </a:r>
              <a:r>
                <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rPr>
                <a:t> regional reports </a:t>
              </a:r>
              <a:endParaRPr lang="en-US" altLang="en-US" sz="1200">
                <a:solidFill>
                  <a:srgbClr val="FFFFFF"/>
                </a:solidFill>
                <a:latin typeface="Arial" panose="020B0604020202020204" pitchFamily="34" charset="0"/>
                <a:cs typeface="Arial" panose="020B0604020202020204" pitchFamily="34" charset="0"/>
              </a:endParaRPr>
            </a:p>
            <a:p>
              <a:pPr eaLnBrk="0" fontAlgn="base" hangingPunct="0">
                <a:spcBef>
                  <a:spcPct val="0"/>
                </a:spcBef>
                <a:spcAft>
                  <a:spcPct val="0"/>
                </a:spcAft>
              </a:pPr>
              <a:endParaRPr lang="en-US" altLang="en-US" sz="1200">
                <a:solidFill>
                  <a:srgbClr val="FFFFFF"/>
                </a:solidFill>
                <a:latin typeface="Arial" panose="020B0604020202020204" pitchFamily="34" charset="0"/>
                <a:cs typeface="Arial" panose="020B0604020202020204" pitchFamily="34" charset="0"/>
              </a:endParaRPr>
            </a:p>
            <a:p>
              <a:pPr eaLnBrk="0" fontAlgn="base" hangingPunct="0">
                <a:spcBef>
                  <a:spcPct val="0"/>
                </a:spcBef>
                <a:spcAft>
                  <a:spcPct val="0"/>
                </a:spcAft>
              </a:pPr>
              <a:endParaRPr lang="en-US" altLang="en-US" sz="1200">
                <a:solidFill>
                  <a:srgbClr val="FFFFFF"/>
                </a:solidFill>
                <a:latin typeface="Arial" panose="020B0604020202020204" pitchFamily="34" charset="0"/>
                <a:cs typeface="Arial" panose="020B0604020202020204" pitchFamily="34" charset="0"/>
              </a:endParaRPr>
            </a:p>
          </p:txBody>
        </p:sp>
        <p:sp>
          <p:nvSpPr>
            <p:cNvPr id="54" name="TextBox 94">
              <a:extLst>
                <a:ext uri="{FF2B5EF4-FFF2-40B4-BE49-F238E27FC236}">
                  <a16:creationId xmlns:a16="http://schemas.microsoft.com/office/drawing/2014/main" id="{6BA731D7-C444-46B3-AF49-C5608CB3B81F}"/>
                </a:ext>
              </a:extLst>
            </p:cNvPr>
            <p:cNvSpPr txBox="1">
              <a:spLocks noChangeArrowheads="1"/>
            </p:cNvSpPr>
            <p:nvPr/>
          </p:nvSpPr>
          <p:spPr bwMode="auto">
            <a:xfrm>
              <a:off x="307963" y="4608106"/>
              <a:ext cx="2160000" cy="1999025"/>
            </a:xfrm>
            <a:prstGeom prst="rect">
              <a:avLst/>
            </a:prstGeom>
            <a:solidFill>
              <a:srgbClr val="3D95B8"/>
            </a:solidFill>
            <a:ln w="9525">
              <a:solidFill>
                <a:srgbClr val="3D95B8"/>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sz="1200">
                  <a:solidFill>
                    <a:srgbClr val="FFFFFF"/>
                  </a:solidFill>
                  <a:latin typeface="Arial"/>
                  <a:ea typeface="Calibri" panose="020F0502020204030204" pitchFamily="34" charset="0"/>
                  <a:cs typeface="Arial"/>
                </a:rPr>
                <a:t>Regional or sector  specific planning:</a:t>
              </a:r>
            </a:p>
            <a:p>
              <a:pPr eaLnBrk="0" fontAlgn="base" hangingPunct="0">
                <a:spcBef>
                  <a:spcPct val="0"/>
                </a:spcBef>
                <a:spcAft>
                  <a:spcPct val="0"/>
                </a:spcAft>
              </a:pPr>
              <a:endPar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endParaRPr>
            </a:p>
            <a:p>
              <a:pPr marL="171450" indent="-171450" eaLnBrk="0" fontAlgn="base" hangingPunct="0">
                <a:spcBef>
                  <a:spcPct val="0"/>
                </a:spcBef>
                <a:spcAft>
                  <a:spcPct val="0"/>
                </a:spcAft>
                <a:buFont typeface="Arial" panose="020B0604020202020204" pitchFamily="34" charset="0"/>
                <a:buChar char="•"/>
              </a:pPr>
              <a:r>
                <a:rPr lang="en-US" altLang="en-US" sz="1200">
                  <a:solidFill>
                    <a:srgbClr val="FFFFFF"/>
                  </a:solidFill>
                  <a:latin typeface="Arial"/>
                  <a:ea typeface="Calibri" panose="020F0502020204030204" pitchFamily="34" charset="0"/>
                  <a:cs typeface="Arial"/>
                </a:rPr>
                <a:t>Narrative scenarios </a:t>
              </a:r>
              <a:endPar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endParaRPr>
            </a:p>
            <a:p>
              <a:pPr marL="171450" indent="-171450" eaLnBrk="0" fontAlgn="base" hangingPunct="0">
                <a:spcBef>
                  <a:spcPct val="0"/>
                </a:spcBef>
                <a:spcAft>
                  <a:spcPct val="0"/>
                </a:spcAft>
                <a:buFont typeface="Arial" panose="020B0604020202020204" pitchFamily="34" charset="0"/>
                <a:buChar char="•"/>
              </a:pPr>
              <a:r>
                <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rPr>
                <a:t>Risk / vulnerability assessments</a:t>
              </a:r>
              <a:endParaRPr lang="en-US" altLang="en-US" sz="1200">
                <a:solidFill>
                  <a:srgbClr val="FFFFFF"/>
                </a:solidFill>
                <a:latin typeface="Arial" panose="020B0604020202020204" pitchFamily="34" charset="0"/>
                <a:cs typeface="Arial" panose="020B0604020202020204" pitchFamily="34" charset="0"/>
              </a:endParaRPr>
            </a:p>
            <a:p>
              <a:pPr marL="171450" indent="-171450" eaLnBrk="0" fontAlgn="base" hangingPunct="0">
                <a:spcBef>
                  <a:spcPct val="0"/>
                </a:spcBef>
                <a:spcAft>
                  <a:spcPct val="0"/>
                </a:spcAft>
                <a:buFont typeface="Arial" panose="020B0604020202020204" pitchFamily="34" charset="0"/>
                <a:buChar char="•"/>
              </a:pPr>
              <a:r>
                <a:rPr lang="en-US" altLang="en-US" sz="1200">
                  <a:solidFill>
                    <a:srgbClr val="FFFFFF"/>
                  </a:solidFill>
                  <a:latin typeface="Arial" panose="020B0604020202020204" pitchFamily="34" charset="0"/>
                  <a:cs typeface="Arial" panose="020B0604020202020204" pitchFamily="34" charset="0"/>
                </a:rPr>
                <a:t>Pathways Planning</a:t>
              </a:r>
            </a:p>
            <a:p>
              <a:pPr marL="171450" indent="-171450" eaLnBrk="0" fontAlgn="base" hangingPunct="0">
                <a:spcBef>
                  <a:spcPct val="0"/>
                </a:spcBef>
                <a:spcAft>
                  <a:spcPct val="0"/>
                </a:spcAft>
                <a:buFont typeface="Arial" panose="020B0604020202020204" pitchFamily="34" charset="0"/>
                <a:buChar char="•"/>
              </a:pPr>
              <a:r>
                <a:rPr lang="en-US" altLang="en-US" sz="1200">
                  <a:solidFill>
                    <a:srgbClr val="FFFFFF"/>
                  </a:solidFill>
                  <a:latin typeface="Arial" panose="020B0604020202020204" pitchFamily="34" charset="0"/>
                  <a:cs typeface="Arial" panose="020B0604020202020204" pitchFamily="34" charset="0"/>
                </a:rPr>
                <a:t>Regional of sector specific modeling</a:t>
              </a:r>
              <a:endParaRPr lang="en-US" altLang="en-US" sz="1200">
                <a:latin typeface="Arial" panose="020B0604020202020204" pitchFamily="34" charset="0"/>
              </a:endParaRPr>
            </a:p>
          </p:txBody>
        </p:sp>
        <p:sp>
          <p:nvSpPr>
            <p:cNvPr id="55" name="Arrow: Right 54">
              <a:extLst>
                <a:ext uri="{FF2B5EF4-FFF2-40B4-BE49-F238E27FC236}">
                  <a16:creationId xmlns:a16="http://schemas.microsoft.com/office/drawing/2014/main" id="{CE6A19D8-A9CD-4AA6-ADA1-374E7E89E2DC}"/>
                </a:ext>
              </a:extLst>
            </p:cNvPr>
            <p:cNvSpPr/>
            <p:nvPr/>
          </p:nvSpPr>
          <p:spPr>
            <a:xfrm>
              <a:off x="2493010" y="5478606"/>
              <a:ext cx="540000" cy="258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2">
              <a:extLst>
                <a:ext uri="{FF2B5EF4-FFF2-40B4-BE49-F238E27FC236}">
                  <a16:creationId xmlns:a16="http://schemas.microsoft.com/office/drawing/2014/main" id="{B7D7E546-F575-4802-B835-FFB765D770D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926965" y="5157618"/>
              <a:ext cx="661764" cy="90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7" name="Group 56">
            <a:extLst>
              <a:ext uri="{FF2B5EF4-FFF2-40B4-BE49-F238E27FC236}">
                <a16:creationId xmlns:a16="http://schemas.microsoft.com/office/drawing/2014/main" id="{50EC0787-6832-4AD6-AC89-A2852686BEF5}"/>
              </a:ext>
            </a:extLst>
          </p:cNvPr>
          <p:cNvGrpSpPr/>
          <p:nvPr/>
        </p:nvGrpSpPr>
        <p:grpSpPr>
          <a:xfrm>
            <a:off x="344538" y="3055165"/>
            <a:ext cx="5261138" cy="900000"/>
            <a:chOff x="307962" y="3702141"/>
            <a:chExt cx="5261138" cy="900000"/>
          </a:xfrm>
        </p:grpSpPr>
        <p:sp>
          <p:nvSpPr>
            <p:cNvPr id="58" name="Text Box 11">
              <a:extLst>
                <a:ext uri="{FF2B5EF4-FFF2-40B4-BE49-F238E27FC236}">
                  <a16:creationId xmlns:a16="http://schemas.microsoft.com/office/drawing/2014/main" id="{ECA9D2FE-FEE3-4B6C-A91B-51C845FD62F2}"/>
                </a:ext>
              </a:extLst>
            </p:cNvPr>
            <p:cNvSpPr txBox="1">
              <a:spLocks noChangeArrowheads="1"/>
            </p:cNvSpPr>
            <p:nvPr/>
          </p:nvSpPr>
          <p:spPr bwMode="auto">
            <a:xfrm>
              <a:off x="3063138" y="3828141"/>
              <a:ext cx="1800000" cy="646331"/>
            </a:xfrm>
            <a:prstGeom prst="rect">
              <a:avLst/>
            </a:prstGeom>
            <a:solidFill>
              <a:srgbClr val="5EB9A9"/>
            </a:solidFill>
            <a:ln w="9525">
              <a:solidFill>
                <a:srgbClr val="5EB9A9"/>
              </a:solidFill>
              <a:miter lim="800000"/>
              <a:headEnd/>
              <a:tailEnd/>
            </a:ln>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lang="en-US" altLang="en-US" sz="1200">
                  <a:latin typeface="Arial" panose="020B0604020202020204" pitchFamily="34" charset="0"/>
                  <a:ea typeface="Calibri" panose="020F0502020204030204" pitchFamily="34" charset="0"/>
                  <a:cs typeface="Arial" panose="020B0604020202020204" pitchFamily="34" charset="0"/>
                  <a:hlinkClick r:id="rId7"/>
                </a:rPr>
                <a:t>VCP19</a:t>
              </a:r>
              <a:r>
                <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hlinkClick r:id="rId7"/>
                </a:rPr>
                <a:t> technical report</a:t>
              </a:r>
              <a:r>
                <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rPr>
                <a:t> s</a:t>
              </a:r>
              <a:r>
                <a:rPr lang="en-US" altLang="en-US" sz="1200">
                  <a:solidFill>
                    <a:srgbClr val="FFFFFF"/>
                  </a:solidFill>
                  <a:latin typeface="Arial" panose="020B0604020202020204" pitchFamily="34" charset="0"/>
                  <a:cs typeface="Arial" panose="020B0604020202020204" pitchFamily="34" charset="0"/>
                </a:rPr>
                <a:t>ummary information</a:t>
              </a:r>
            </a:p>
            <a:p>
              <a:pPr eaLnBrk="0" fontAlgn="base" hangingPunct="0">
                <a:spcBef>
                  <a:spcPct val="0"/>
                </a:spcBef>
                <a:spcAft>
                  <a:spcPct val="0"/>
                </a:spcAft>
              </a:pPr>
              <a:endParaRPr lang="en-US" altLang="en-US" sz="1200">
                <a:latin typeface="Arial" panose="020B0604020202020204" pitchFamily="34" charset="0"/>
              </a:endParaRPr>
            </a:p>
          </p:txBody>
        </p:sp>
        <p:sp>
          <p:nvSpPr>
            <p:cNvPr id="59" name="TextBox 93">
              <a:extLst>
                <a:ext uri="{FF2B5EF4-FFF2-40B4-BE49-F238E27FC236}">
                  <a16:creationId xmlns:a16="http://schemas.microsoft.com/office/drawing/2014/main" id="{0EDFC7D5-56E5-410F-AF91-5950CC023A70}"/>
                </a:ext>
              </a:extLst>
            </p:cNvPr>
            <p:cNvSpPr txBox="1">
              <a:spLocks noChangeArrowheads="1"/>
            </p:cNvSpPr>
            <p:nvPr/>
          </p:nvSpPr>
          <p:spPr bwMode="auto">
            <a:xfrm>
              <a:off x="307962" y="3828141"/>
              <a:ext cx="2160000" cy="648000"/>
            </a:xfrm>
            <a:prstGeom prst="rect">
              <a:avLst/>
            </a:prstGeom>
            <a:solidFill>
              <a:srgbClr val="3D95B8"/>
            </a:solidFill>
            <a:ln w="9525">
              <a:solidFill>
                <a:srgbClr val="3D95B8"/>
              </a:solidFill>
              <a:miter lim="800000"/>
              <a:headEnd/>
              <a:tailEnd/>
            </a:ln>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altLang="en-US" sz="1200">
                  <a:solidFill>
                    <a:srgbClr val="FFFFFF"/>
                  </a:solidFill>
                  <a:latin typeface="Arial"/>
                  <a:ea typeface="Calibri" panose="020F0502020204030204" pitchFamily="34" charset="0"/>
                  <a:cs typeface="Arial"/>
                </a:rPr>
                <a:t>Identify climate change impacts </a:t>
              </a:r>
              <a:endParaRPr lang="en-US" altLang="en-US" sz="1200">
                <a:solidFill>
                  <a:srgbClr val="FFFFFF"/>
                </a:solidFill>
                <a:latin typeface="Arial" panose="020B0604020202020204" pitchFamily="34" charset="0"/>
                <a:cs typeface="Arial" panose="020B0604020202020204" pitchFamily="34" charset="0"/>
              </a:endParaRPr>
            </a:p>
          </p:txBody>
        </p:sp>
        <p:sp>
          <p:nvSpPr>
            <p:cNvPr id="60" name="Arrow: Right 59">
              <a:extLst>
                <a:ext uri="{FF2B5EF4-FFF2-40B4-BE49-F238E27FC236}">
                  <a16:creationId xmlns:a16="http://schemas.microsoft.com/office/drawing/2014/main" id="{C20ADC10-DEC2-4707-8C84-BEFFE0B870DE}"/>
                </a:ext>
              </a:extLst>
            </p:cNvPr>
            <p:cNvSpPr/>
            <p:nvPr/>
          </p:nvSpPr>
          <p:spPr>
            <a:xfrm>
              <a:off x="2493010" y="4023129"/>
              <a:ext cx="540000" cy="258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a:extLst>
                <a:ext uri="{FF2B5EF4-FFF2-40B4-BE49-F238E27FC236}">
                  <a16:creationId xmlns:a16="http://schemas.microsoft.com/office/drawing/2014/main" id="{E16DD55A-A664-410B-8A78-88FD19D32E8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26965" y="3702141"/>
              <a:ext cx="642135" cy="900000"/>
            </a:xfrm>
            <a:prstGeom prst="rect">
              <a:avLst/>
            </a:prstGeom>
          </p:spPr>
        </p:pic>
      </p:grpSp>
      <p:grpSp>
        <p:nvGrpSpPr>
          <p:cNvPr id="62" name="Group 61">
            <a:extLst>
              <a:ext uri="{FF2B5EF4-FFF2-40B4-BE49-F238E27FC236}">
                <a16:creationId xmlns:a16="http://schemas.microsoft.com/office/drawing/2014/main" id="{4723965F-3FED-47CC-B87F-12FAF973BB9A}"/>
              </a:ext>
            </a:extLst>
          </p:cNvPr>
          <p:cNvGrpSpPr/>
          <p:nvPr/>
        </p:nvGrpSpPr>
        <p:grpSpPr>
          <a:xfrm>
            <a:off x="344538" y="2130991"/>
            <a:ext cx="5259003" cy="900000"/>
            <a:chOff x="307962" y="2658635"/>
            <a:chExt cx="5259003" cy="900000"/>
          </a:xfrm>
        </p:grpSpPr>
        <p:sp>
          <p:nvSpPr>
            <p:cNvPr id="63" name="TextBox 92">
              <a:extLst>
                <a:ext uri="{FF2B5EF4-FFF2-40B4-BE49-F238E27FC236}">
                  <a16:creationId xmlns:a16="http://schemas.microsoft.com/office/drawing/2014/main" id="{A361DDF1-E7A8-49AC-84CB-87BC4D2C6943}"/>
                </a:ext>
              </a:extLst>
            </p:cNvPr>
            <p:cNvSpPr txBox="1">
              <a:spLocks noChangeArrowheads="1"/>
            </p:cNvSpPr>
            <p:nvPr/>
          </p:nvSpPr>
          <p:spPr bwMode="auto">
            <a:xfrm>
              <a:off x="3072869" y="2719370"/>
              <a:ext cx="1800000" cy="648000"/>
            </a:xfrm>
            <a:prstGeom prst="rect">
              <a:avLst/>
            </a:prstGeom>
            <a:solidFill>
              <a:srgbClr val="5EB9A9"/>
            </a:solidFill>
            <a:ln w="9525">
              <a:solidFill>
                <a:srgbClr val="5EB9A9"/>
              </a:solidFill>
              <a:miter lim="800000"/>
              <a:headEnd/>
              <a:tailEnd/>
            </a:ln>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lang="en-US" altLang="en-US" sz="1200">
                  <a:latin typeface="Arial" panose="020B0604020202020204" pitchFamily="34" charset="0"/>
                  <a:ea typeface="Calibri" panose="020F0502020204030204" pitchFamily="34" charset="0"/>
                  <a:cs typeface="Arial" panose="020B0604020202020204" pitchFamily="34" charset="0"/>
                  <a:hlinkClick r:id="rId9"/>
                </a:rPr>
                <a:t>Climate Science Report</a:t>
              </a:r>
              <a:endParaRPr lang="en-US" altLang="en-US" sz="1200">
                <a:latin typeface="Arial" panose="020B0604020202020204" pitchFamily="34" charset="0"/>
                <a:ea typeface="Calibri" panose="020F0502020204030204" pitchFamily="34" charset="0"/>
                <a:cs typeface="Arial" panose="020B0604020202020204" pitchFamily="34" charset="0"/>
              </a:endParaRPr>
            </a:p>
            <a:p>
              <a:pPr eaLnBrk="0" fontAlgn="base" hangingPunct="0">
                <a:spcBef>
                  <a:spcPct val="0"/>
                </a:spcBef>
                <a:spcAft>
                  <a:spcPct val="0"/>
                </a:spcAft>
              </a:pPr>
              <a:endParaRPr lang="en-US" altLang="en-US" sz="1200">
                <a:latin typeface="Arial" panose="020B0604020202020204" pitchFamily="34" charset="0"/>
                <a:ea typeface="Calibri" panose="020F0502020204030204" pitchFamily="34" charset="0"/>
                <a:cs typeface="Arial" panose="020B0604020202020204" pitchFamily="34" charset="0"/>
              </a:endParaRPr>
            </a:p>
            <a:p>
              <a:pPr eaLnBrk="0" fontAlgn="base" hangingPunct="0">
                <a:spcBef>
                  <a:spcPct val="0"/>
                </a:spcBef>
                <a:spcAft>
                  <a:spcPct val="0"/>
                </a:spcAft>
              </a:pPr>
              <a:endParaRPr lang="en-US" altLang="en-US" sz="1200">
                <a:latin typeface="Arial" panose="020B0604020202020204" pitchFamily="34" charset="0"/>
                <a:ea typeface="Calibri" panose="020F0502020204030204" pitchFamily="34" charset="0"/>
                <a:cs typeface="Arial" panose="020B0604020202020204" pitchFamily="34" charset="0"/>
              </a:endParaRPr>
            </a:p>
            <a:p>
              <a:pPr eaLnBrk="0" fontAlgn="base" hangingPunct="0">
                <a:spcBef>
                  <a:spcPct val="0"/>
                </a:spcBef>
                <a:spcAft>
                  <a:spcPct val="0"/>
                </a:spcAft>
              </a:pPr>
              <a:r>
                <a:rPr lang="en-US" altLang="en-US" sz="1200">
                  <a:latin typeface="Arial" panose="020B0604020202020204" pitchFamily="34" charset="0"/>
                  <a:ea typeface="Calibri" panose="020F0502020204030204" pitchFamily="34" charset="0"/>
                  <a:cs typeface="Arial" panose="020B0604020202020204" pitchFamily="34" charset="0"/>
                </a:rPr>
                <a:t> </a:t>
              </a:r>
              <a:endParaRPr lang="en-US" altLang="en-US" sz="120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64" name="TextBox 91">
              <a:extLst>
                <a:ext uri="{FF2B5EF4-FFF2-40B4-BE49-F238E27FC236}">
                  <a16:creationId xmlns:a16="http://schemas.microsoft.com/office/drawing/2014/main" id="{23693EFA-CFB9-48D0-BF4C-E77EED3D2E69}"/>
                </a:ext>
              </a:extLst>
            </p:cNvPr>
            <p:cNvSpPr txBox="1">
              <a:spLocks noChangeArrowheads="1"/>
            </p:cNvSpPr>
            <p:nvPr/>
          </p:nvSpPr>
          <p:spPr bwMode="auto">
            <a:xfrm>
              <a:off x="307962" y="2719370"/>
              <a:ext cx="2160000" cy="648000"/>
            </a:xfrm>
            <a:prstGeom prst="rect">
              <a:avLst/>
            </a:prstGeom>
            <a:solidFill>
              <a:srgbClr val="3D95B8"/>
            </a:solidFill>
            <a:ln w="9525">
              <a:solidFill>
                <a:srgbClr val="3D95B8"/>
              </a:solidFill>
              <a:miter lim="800000"/>
              <a:headEnd/>
              <a:tailEnd/>
            </a:ln>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altLang="en-US" sz="1200">
                  <a:solidFill>
                    <a:srgbClr val="FFFFFF"/>
                  </a:solidFill>
                  <a:latin typeface="Arial"/>
                  <a:ea typeface="Calibri" panose="020F0502020204030204" pitchFamily="34" charset="0"/>
                  <a:cs typeface="Arial"/>
                </a:rPr>
                <a:t>Statewide information </a:t>
              </a:r>
              <a:endParaRPr lang="en-US" altLang="en-US" sz="1200">
                <a:solidFill>
                  <a:srgbClr val="FFFFFF"/>
                </a:solidFill>
                <a:latin typeface="Arial"/>
                <a:cs typeface="Arial"/>
              </a:endParaRPr>
            </a:p>
          </p:txBody>
        </p:sp>
        <p:sp>
          <p:nvSpPr>
            <p:cNvPr id="65" name="Arrow: Right 64">
              <a:extLst>
                <a:ext uri="{FF2B5EF4-FFF2-40B4-BE49-F238E27FC236}">
                  <a16:creationId xmlns:a16="http://schemas.microsoft.com/office/drawing/2014/main" id="{B2E34583-17D5-42C6-B778-5260EA39E189}"/>
                </a:ext>
              </a:extLst>
            </p:cNvPr>
            <p:cNvSpPr/>
            <p:nvPr/>
          </p:nvSpPr>
          <p:spPr>
            <a:xfrm>
              <a:off x="2493010" y="2938088"/>
              <a:ext cx="540000" cy="258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4" descr="Victorian Climate Science Report 2019">
              <a:extLst>
                <a:ext uri="{FF2B5EF4-FFF2-40B4-BE49-F238E27FC236}">
                  <a16:creationId xmlns:a16="http://schemas.microsoft.com/office/drawing/2014/main" id="{946E3E83-62AA-4D9D-B10D-25CEFA7AB778}"/>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926965" y="2658635"/>
              <a:ext cx="640000" cy="90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7" name="Group 66">
            <a:extLst>
              <a:ext uri="{FF2B5EF4-FFF2-40B4-BE49-F238E27FC236}">
                <a16:creationId xmlns:a16="http://schemas.microsoft.com/office/drawing/2014/main" id="{CBD4C07D-00A4-4BBB-B29A-9E6F808E5993}"/>
              </a:ext>
            </a:extLst>
          </p:cNvPr>
          <p:cNvGrpSpPr/>
          <p:nvPr/>
        </p:nvGrpSpPr>
        <p:grpSpPr>
          <a:xfrm>
            <a:off x="6143648" y="1704954"/>
            <a:ext cx="5914892" cy="2181390"/>
            <a:chOff x="6107072" y="2241402"/>
            <a:chExt cx="5914892" cy="2181390"/>
          </a:xfrm>
        </p:grpSpPr>
        <p:sp>
          <p:nvSpPr>
            <p:cNvPr id="68" name="TextBox 96">
              <a:extLst>
                <a:ext uri="{FF2B5EF4-FFF2-40B4-BE49-F238E27FC236}">
                  <a16:creationId xmlns:a16="http://schemas.microsoft.com/office/drawing/2014/main" id="{E3C8D2EB-D9AF-4850-9D61-E608E7ACC458}"/>
                </a:ext>
              </a:extLst>
            </p:cNvPr>
            <p:cNvSpPr txBox="1">
              <a:spLocks noChangeArrowheads="1"/>
            </p:cNvSpPr>
            <p:nvPr/>
          </p:nvSpPr>
          <p:spPr bwMode="auto">
            <a:xfrm>
              <a:off x="10541358" y="3591795"/>
              <a:ext cx="1480606" cy="830997"/>
            </a:xfrm>
            <a:prstGeom prst="rect">
              <a:avLst/>
            </a:prstGeom>
            <a:solidFill>
              <a:schemeClr val="bg2">
                <a:lumMod val="50000"/>
              </a:schemeClr>
            </a:solidFill>
            <a:ln w="9525">
              <a:solidFill>
                <a:srgbClr val="3D95B8"/>
              </a:solidFill>
              <a:miter lim="800000"/>
              <a:headEnd/>
              <a:tailEnd/>
            </a:ln>
          </p:spPr>
          <p:txBody>
            <a:bodyPr vert="horz" wrap="square" lIns="91440" tIns="45720" rIns="91440" bIns="45720" numCol="1" anchor="t" anchorCtr="0" compatLnSpc="1">
              <a:prstTxWarp prst="textNoShape">
                <a:avLst/>
              </a:prstTxWarp>
              <a:spAutoFit/>
            </a:bodyPr>
            <a:lstStyle/>
            <a:p>
              <a:pPr algn="ctr" eaLnBrk="0" fontAlgn="base" hangingPunct="0">
                <a:spcBef>
                  <a:spcPct val="0"/>
                </a:spcBef>
                <a:spcAft>
                  <a:spcPct val="0"/>
                </a:spcAft>
              </a:pPr>
              <a:endParaRPr lang="en-US" altLang="en-US" sz="1200">
                <a:solidFill>
                  <a:schemeClr val="bg1"/>
                </a:solidFill>
                <a:latin typeface="Arial" panose="020B0604020202020204" pitchFamily="34" charset="0"/>
                <a:ea typeface="Calibri" panose="020F0502020204030204" pitchFamily="34" charset="0"/>
                <a:cs typeface="Arial" panose="020B0604020202020204" pitchFamily="34" charset="0"/>
                <a:hlinkClick r:id="rId11"/>
              </a:endParaRPr>
            </a:p>
            <a:p>
              <a:pPr algn="ctr" eaLnBrk="0" fontAlgn="base" hangingPunct="0">
                <a:spcBef>
                  <a:spcPct val="0"/>
                </a:spcBef>
                <a:spcAft>
                  <a:spcPct val="0"/>
                </a:spcAft>
              </a:pPr>
              <a:r>
                <a:rPr lang="en-US" altLang="en-US" sz="1200">
                  <a:solidFill>
                    <a:schemeClr val="bg1"/>
                  </a:solidFill>
                  <a:latin typeface="Arial" panose="020B0604020202020204" pitchFamily="34" charset="0"/>
                  <a:ea typeface="Calibri" panose="020F0502020204030204" pitchFamily="34" charset="0"/>
                  <a:cs typeface="Arial" panose="020B0604020202020204" pitchFamily="34" charset="0"/>
                  <a:hlinkClick r:id="rId11"/>
                </a:rPr>
                <a:t>Application ready data sets</a:t>
              </a:r>
              <a:endParaRPr lang="en-US" altLang="en-US" sz="120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eaLnBrk="0" fontAlgn="base" hangingPunct="0">
                <a:spcBef>
                  <a:spcPct val="0"/>
                </a:spcBef>
                <a:spcAft>
                  <a:spcPct val="0"/>
                </a:spcAft>
              </a:pPr>
              <a:endParaRPr lang="en-US" altLang="en-US" sz="1200">
                <a:solidFill>
                  <a:schemeClr val="bg1"/>
                </a:solidFill>
                <a:latin typeface="Arial" panose="020B0604020202020204" pitchFamily="34" charset="0"/>
                <a:cs typeface="Arial" panose="020B0604020202020204" pitchFamily="34" charset="0"/>
              </a:endParaRPr>
            </a:p>
          </p:txBody>
        </p:sp>
        <p:sp>
          <p:nvSpPr>
            <p:cNvPr id="69" name="TextBox 96">
              <a:extLst>
                <a:ext uri="{FF2B5EF4-FFF2-40B4-BE49-F238E27FC236}">
                  <a16:creationId xmlns:a16="http://schemas.microsoft.com/office/drawing/2014/main" id="{B3E48014-7099-438F-8FCF-C7223A5DE147}"/>
                </a:ext>
              </a:extLst>
            </p:cNvPr>
            <p:cNvSpPr txBox="1">
              <a:spLocks noChangeArrowheads="1"/>
            </p:cNvSpPr>
            <p:nvPr/>
          </p:nvSpPr>
          <p:spPr bwMode="auto">
            <a:xfrm>
              <a:off x="8283493" y="3493129"/>
              <a:ext cx="1656596" cy="461665"/>
            </a:xfrm>
            <a:prstGeom prst="rect">
              <a:avLst/>
            </a:prstGeom>
            <a:solidFill>
              <a:srgbClr val="002060"/>
            </a:solidFill>
            <a:ln w="9525">
              <a:solidFill>
                <a:srgbClr val="3D95B8"/>
              </a:solidFill>
              <a:miter lim="800000"/>
              <a:headEnd/>
              <a:tailEnd/>
            </a:ln>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rPr>
                <a:t>Data for incorporating into existing models </a:t>
              </a:r>
              <a:endParaRPr lang="en-US" altLang="en-US" sz="1200">
                <a:latin typeface="Arial" panose="020B0604020202020204" pitchFamily="34" charset="0"/>
              </a:endParaRPr>
            </a:p>
          </p:txBody>
        </p:sp>
        <p:sp>
          <p:nvSpPr>
            <p:cNvPr id="70" name="TextBox 96">
              <a:extLst>
                <a:ext uri="{FF2B5EF4-FFF2-40B4-BE49-F238E27FC236}">
                  <a16:creationId xmlns:a16="http://schemas.microsoft.com/office/drawing/2014/main" id="{DA5DCF2E-4339-4FF9-ACC4-0DA11ACBDA04}"/>
                </a:ext>
              </a:extLst>
            </p:cNvPr>
            <p:cNvSpPr txBox="1">
              <a:spLocks noChangeArrowheads="1"/>
            </p:cNvSpPr>
            <p:nvPr/>
          </p:nvSpPr>
          <p:spPr bwMode="auto">
            <a:xfrm>
              <a:off x="8283493" y="3041798"/>
              <a:ext cx="1656596" cy="276999"/>
            </a:xfrm>
            <a:prstGeom prst="rect">
              <a:avLst/>
            </a:prstGeom>
            <a:solidFill>
              <a:srgbClr val="002060"/>
            </a:solidFill>
            <a:ln w="9525">
              <a:solidFill>
                <a:srgbClr val="3D95B8"/>
              </a:solidFill>
              <a:miter lim="800000"/>
              <a:headEnd/>
              <a:tailEnd/>
            </a:ln>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rPr>
                <a:t>Detailed study</a:t>
              </a:r>
              <a:endParaRPr lang="en-US" altLang="en-US" sz="1200">
                <a:latin typeface="Arial" panose="020B0604020202020204" pitchFamily="34" charset="0"/>
              </a:endParaRPr>
            </a:p>
          </p:txBody>
        </p:sp>
        <p:sp>
          <p:nvSpPr>
            <p:cNvPr id="71" name="TextBox 96">
              <a:extLst>
                <a:ext uri="{FF2B5EF4-FFF2-40B4-BE49-F238E27FC236}">
                  <a16:creationId xmlns:a16="http://schemas.microsoft.com/office/drawing/2014/main" id="{7BDA8BE3-FF0D-4446-8665-D8B5B18C463C}"/>
                </a:ext>
              </a:extLst>
            </p:cNvPr>
            <p:cNvSpPr txBox="1">
              <a:spLocks noChangeArrowheads="1"/>
            </p:cNvSpPr>
            <p:nvPr/>
          </p:nvSpPr>
          <p:spPr bwMode="auto">
            <a:xfrm>
              <a:off x="6107072" y="2241402"/>
              <a:ext cx="1398688" cy="1938992"/>
            </a:xfrm>
            <a:prstGeom prst="rect">
              <a:avLst/>
            </a:prstGeom>
            <a:solidFill>
              <a:schemeClr val="accent4">
                <a:lumMod val="50000"/>
              </a:schemeClr>
            </a:solidFill>
            <a:ln w="9525">
              <a:solidFill>
                <a:srgbClr val="3D95B8"/>
              </a:solidFill>
              <a:miter lim="800000"/>
              <a:headEnd/>
              <a:tailEnd/>
            </a:ln>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endParaRPr lang="en-US" altLang="en-US" sz="1200" dirty="0">
                <a:solidFill>
                  <a:srgbClr val="FFFFFF"/>
                </a:solidFill>
                <a:latin typeface="Arial" panose="020B0604020202020204" pitchFamily="34" charset="0"/>
                <a:ea typeface="Calibri" panose="020F0502020204030204" pitchFamily="34" charset="0"/>
                <a:cs typeface="Arial" panose="020B0604020202020204" pitchFamily="34" charset="0"/>
              </a:endParaRPr>
            </a:p>
            <a:p>
              <a:pPr eaLnBrk="0" fontAlgn="base" hangingPunct="0">
                <a:spcBef>
                  <a:spcPct val="0"/>
                </a:spcBef>
                <a:spcAft>
                  <a:spcPct val="0"/>
                </a:spcAft>
              </a:pPr>
              <a:r>
                <a:rPr lang="en-US" altLang="en-US" sz="1200" dirty="0">
                  <a:solidFill>
                    <a:srgbClr val="FFFFFF"/>
                  </a:solidFill>
                  <a:latin typeface="Arial" panose="020B0604020202020204" pitchFamily="34" charset="0"/>
                  <a:ea typeface="Calibri" panose="020F0502020204030204" pitchFamily="34" charset="0"/>
                  <a:cs typeface="Arial" panose="020B0604020202020204" pitchFamily="34" charset="0"/>
                </a:rPr>
                <a:t>More information or data required?</a:t>
              </a:r>
            </a:p>
            <a:p>
              <a:pPr eaLnBrk="0" fontAlgn="base" hangingPunct="0">
                <a:spcBef>
                  <a:spcPct val="0"/>
                </a:spcBef>
                <a:spcAft>
                  <a:spcPct val="0"/>
                </a:spcAft>
              </a:pPr>
              <a:r>
                <a:rPr lang="en-US" altLang="en-US" sz="1200" dirty="0">
                  <a:latin typeface="Arial" panose="020B0604020202020204" pitchFamily="34" charset="0"/>
                  <a:ea typeface="Calibri" panose="020F0502020204030204" pitchFamily="34" charset="0"/>
                  <a:cs typeface="Arial" panose="020B0604020202020204" pitchFamily="34" charset="0"/>
                  <a:hlinkClick r:id="rId7"/>
                </a:rPr>
                <a:t>VCP19</a:t>
              </a:r>
              <a:r>
                <a:rPr lang="en-US" altLang="en-US" sz="1200" dirty="0">
                  <a:solidFill>
                    <a:srgbClr val="FFFFFF"/>
                  </a:solidFill>
                  <a:latin typeface="Arial" panose="020B0604020202020204" pitchFamily="34" charset="0"/>
                  <a:ea typeface="Calibri" panose="020F0502020204030204" pitchFamily="34" charset="0"/>
                  <a:cs typeface="Arial" panose="020B0604020202020204" pitchFamily="34" charset="0"/>
                  <a:hlinkClick r:id="rId7"/>
                </a:rPr>
                <a:t> technical report</a:t>
              </a:r>
              <a:endParaRPr lang="en-US" altLang="en-US" sz="1200" dirty="0">
                <a:solidFill>
                  <a:srgbClr val="FFFFFF"/>
                </a:solidFill>
                <a:latin typeface="Arial" panose="020B0604020202020204" pitchFamily="34" charset="0"/>
                <a:ea typeface="Calibri" panose="020F0502020204030204" pitchFamily="34" charset="0"/>
                <a:cs typeface="Arial" panose="020B0604020202020204" pitchFamily="34" charset="0"/>
              </a:endParaRPr>
            </a:p>
            <a:p>
              <a:pPr eaLnBrk="0" fontAlgn="base" hangingPunct="0">
                <a:spcBef>
                  <a:spcPct val="0"/>
                </a:spcBef>
                <a:spcAft>
                  <a:spcPct val="0"/>
                </a:spcAft>
              </a:pPr>
              <a:r>
                <a:rPr lang="en-US" altLang="en-US" sz="1200" dirty="0">
                  <a:solidFill>
                    <a:srgbClr val="FFFFFF"/>
                  </a:solidFill>
                  <a:latin typeface="Arial" panose="020B0604020202020204" pitchFamily="34" charset="0"/>
                  <a:cs typeface="Arial" panose="020B0604020202020204" pitchFamily="34" charset="0"/>
                </a:rPr>
                <a:t>And </a:t>
              </a:r>
            </a:p>
            <a:p>
              <a:pPr eaLnBrk="0" fontAlgn="base" hangingPunct="0">
                <a:spcBef>
                  <a:spcPct val="0"/>
                </a:spcBef>
                <a:spcAft>
                  <a:spcPct val="0"/>
                </a:spcAft>
              </a:pPr>
              <a:r>
                <a:rPr lang="en-US" altLang="en-US" sz="1200" dirty="0">
                  <a:latin typeface="Arial" panose="020B0604020202020204" pitchFamily="34" charset="0"/>
                  <a:ea typeface="Calibri" panose="020F0502020204030204" pitchFamily="34" charset="0"/>
                  <a:cs typeface="Arial" panose="020B0604020202020204" pitchFamily="34" charset="0"/>
                  <a:hlinkClick r:id="rId5"/>
                </a:rPr>
                <a:t>VCP19</a:t>
              </a:r>
              <a:r>
                <a:rPr lang="en-US" altLang="en-US" sz="1200" dirty="0">
                  <a:solidFill>
                    <a:srgbClr val="FFFFFF"/>
                  </a:solidFill>
                  <a:latin typeface="Arial" panose="020B0604020202020204" pitchFamily="34" charset="0"/>
                  <a:ea typeface="Calibri" panose="020F0502020204030204" pitchFamily="34" charset="0"/>
                  <a:cs typeface="Arial" panose="020B0604020202020204" pitchFamily="34" charset="0"/>
                </a:rPr>
                <a:t> regional reports</a:t>
              </a:r>
            </a:p>
            <a:p>
              <a:pPr eaLnBrk="0" fontAlgn="base" hangingPunct="0">
                <a:spcBef>
                  <a:spcPct val="0"/>
                </a:spcBef>
                <a:spcAft>
                  <a:spcPct val="0"/>
                </a:spcAft>
              </a:pPr>
              <a:endParaRPr lang="en-US" altLang="en-US" sz="1200" dirty="0">
                <a:solidFill>
                  <a:srgbClr val="FFFFFF"/>
                </a:solidFill>
                <a:latin typeface="Arial" panose="020B0604020202020204" pitchFamily="34" charset="0"/>
                <a:ea typeface="Calibri" panose="020F0502020204030204" pitchFamily="34" charset="0"/>
                <a:cs typeface="Arial" panose="020B0604020202020204" pitchFamily="34" charset="0"/>
              </a:endParaRPr>
            </a:p>
            <a:p>
              <a:pPr eaLnBrk="0" fontAlgn="base" hangingPunct="0">
                <a:spcBef>
                  <a:spcPct val="0"/>
                </a:spcBef>
                <a:spcAft>
                  <a:spcPct val="0"/>
                </a:spcAft>
              </a:pPr>
              <a:endParaRPr lang="en-US" altLang="en-US" sz="1200" dirty="0">
                <a:latin typeface="Arial" panose="020B0604020202020204" pitchFamily="34" charset="0"/>
              </a:endParaRPr>
            </a:p>
          </p:txBody>
        </p:sp>
        <p:sp>
          <p:nvSpPr>
            <p:cNvPr id="72" name="TextBox 96">
              <a:extLst>
                <a:ext uri="{FF2B5EF4-FFF2-40B4-BE49-F238E27FC236}">
                  <a16:creationId xmlns:a16="http://schemas.microsoft.com/office/drawing/2014/main" id="{F96394C0-DFFD-447E-BFE7-2ADC1FCD15EB}"/>
                </a:ext>
              </a:extLst>
            </p:cNvPr>
            <p:cNvSpPr txBox="1">
              <a:spLocks noChangeArrowheads="1"/>
            </p:cNvSpPr>
            <p:nvPr/>
          </p:nvSpPr>
          <p:spPr bwMode="auto">
            <a:xfrm>
              <a:off x="10541358" y="2590647"/>
              <a:ext cx="1480605" cy="830997"/>
            </a:xfrm>
            <a:prstGeom prst="rect">
              <a:avLst/>
            </a:prstGeom>
            <a:solidFill>
              <a:schemeClr val="bg2">
                <a:lumMod val="90000"/>
              </a:schemeClr>
            </a:solidFill>
            <a:ln w="9525">
              <a:solidFill>
                <a:srgbClr val="3D95B8"/>
              </a:solidFill>
              <a:miter lim="800000"/>
              <a:headEnd/>
              <a:tailEnd/>
            </a:ln>
          </p:spPr>
          <p:txBody>
            <a:bodyPr vert="horz" wrap="square" lIns="91440" tIns="45720" rIns="91440" bIns="45720" numCol="1" anchor="t" anchorCtr="0" compatLnSpc="1">
              <a:prstTxWarp prst="textNoShape">
                <a:avLst/>
              </a:prstTxWarp>
              <a:spAutoFit/>
            </a:bodyPr>
            <a:lstStyle/>
            <a:p>
              <a:pPr algn="ctr" eaLnBrk="0" fontAlgn="base" hangingPunct="0">
                <a:spcBef>
                  <a:spcPct val="0"/>
                </a:spcBef>
                <a:spcAft>
                  <a:spcPct val="0"/>
                </a:spcAft>
              </a:pPr>
              <a:endParaRPr lang="en-US" altLang="en-US" sz="1200">
                <a:solidFill>
                  <a:schemeClr val="bg1"/>
                </a:solidFill>
                <a:latin typeface="Arial" panose="020B0604020202020204" pitchFamily="34" charset="0"/>
                <a:ea typeface="Calibri" panose="020F0502020204030204" pitchFamily="34" charset="0"/>
                <a:cs typeface="Arial" panose="020B0604020202020204" pitchFamily="34" charset="0"/>
                <a:hlinkClick r:id="rId11"/>
              </a:endParaRPr>
            </a:p>
            <a:p>
              <a:pPr algn="ctr" eaLnBrk="0" fontAlgn="base" hangingPunct="0">
                <a:spcBef>
                  <a:spcPct val="0"/>
                </a:spcBef>
                <a:spcAft>
                  <a:spcPct val="0"/>
                </a:spcAft>
              </a:pPr>
              <a:r>
                <a:rPr lang="en-US" altLang="en-US" sz="1200">
                  <a:solidFill>
                    <a:schemeClr val="bg1"/>
                  </a:solidFill>
                  <a:latin typeface="Arial" panose="020B0604020202020204" pitchFamily="34" charset="0"/>
                  <a:ea typeface="Calibri" panose="020F0502020204030204" pitchFamily="34" charset="0"/>
                  <a:cs typeface="Arial" panose="020B0604020202020204" pitchFamily="34" charset="0"/>
                  <a:hlinkClick r:id="rId11"/>
                </a:rPr>
                <a:t>Change factor data sets</a:t>
              </a:r>
              <a:endParaRPr lang="en-US" altLang="en-US" sz="120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eaLnBrk="0" fontAlgn="base" hangingPunct="0">
                <a:spcBef>
                  <a:spcPct val="0"/>
                </a:spcBef>
                <a:spcAft>
                  <a:spcPct val="0"/>
                </a:spcAft>
              </a:pPr>
              <a:endParaRPr lang="en-US" altLang="en-US" sz="1200">
                <a:solidFill>
                  <a:schemeClr val="bg1"/>
                </a:solidFill>
                <a:latin typeface="Arial" panose="020B0604020202020204" pitchFamily="34" charset="0"/>
                <a:cs typeface="Arial" panose="020B0604020202020204" pitchFamily="34" charset="0"/>
              </a:endParaRPr>
            </a:p>
          </p:txBody>
        </p:sp>
        <p:grpSp>
          <p:nvGrpSpPr>
            <p:cNvPr id="73" name="Group 72">
              <a:extLst>
                <a:ext uri="{FF2B5EF4-FFF2-40B4-BE49-F238E27FC236}">
                  <a16:creationId xmlns:a16="http://schemas.microsoft.com/office/drawing/2014/main" id="{A290FF64-4F54-4038-8CD7-02C3E0ED58B0}"/>
                </a:ext>
              </a:extLst>
            </p:cNvPr>
            <p:cNvGrpSpPr/>
            <p:nvPr/>
          </p:nvGrpSpPr>
          <p:grpSpPr>
            <a:xfrm>
              <a:off x="8365565" y="2369281"/>
              <a:ext cx="1398688" cy="461665"/>
              <a:chOff x="7989387" y="2207100"/>
              <a:chExt cx="1653383" cy="566282"/>
            </a:xfrm>
          </p:grpSpPr>
          <p:pic>
            <p:nvPicPr>
              <p:cNvPr id="78" name="Graphic 77" descr="Statistics">
                <a:extLst>
                  <a:ext uri="{FF2B5EF4-FFF2-40B4-BE49-F238E27FC236}">
                    <a16:creationId xmlns:a16="http://schemas.microsoft.com/office/drawing/2014/main" id="{3E2258B6-AE0E-4166-AB0B-2B786AEC3432}"/>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076488" y="2207100"/>
                <a:ext cx="566282" cy="566282"/>
              </a:xfrm>
              <a:prstGeom prst="rect">
                <a:avLst/>
              </a:prstGeom>
            </p:spPr>
          </p:pic>
          <p:pic>
            <p:nvPicPr>
              <p:cNvPr id="79" name="Graphic 78" descr="Database">
                <a:extLst>
                  <a:ext uri="{FF2B5EF4-FFF2-40B4-BE49-F238E27FC236}">
                    <a16:creationId xmlns:a16="http://schemas.microsoft.com/office/drawing/2014/main" id="{8056C569-1695-4626-9AAB-E6F8DB01DC79}"/>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7989387" y="2207100"/>
                <a:ext cx="566282" cy="566282"/>
              </a:xfrm>
              <a:prstGeom prst="rect">
                <a:avLst/>
              </a:prstGeom>
            </p:spPr>
          </p:pic>
          <p:pic>
            <p:nvPicPr>
              <p:cNvPr id="80" name="Graphic 79" descr="Table">
                <a:extLst>
                  <a:ext uri="{FF2B5EF4-FFF2-40B4-BE49-F238E27FC236}">
                    <a16:creationId xmlns:a16="http://schemas.microsoft.com/office/drawing/2014/main" id="{87C47343-5A9B-4C9F-A872-852A6063A9CC}"/>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532937" y="2207100"/>
                <a:ext cx="566282" cy="566282"/>
              </a:xfrm>
              <a:prstGeom prst="rect">
                <a:avLst/>
              </a:prstGeom>
            </p:spPr>
          </p:pic>
        </p:grpSp>
        <p:sp>
          <p:nvSpPr>
            <p:cNvPr id="74" name="Arrow: Right 73">
              <a:extLst>
                <a:ext uri="{FF2B5EF4-FFF2-40B4-BE49-F238E27FC236}">
                  <a16:creationId xmlns:a16="http://schemas.microsoft.com/office/drawing/2014/main" id="{48791868-EB2F-4FB5-BD82-6D3F8E2C5653}"/>
                </a:ext>
              </a:extLst>
            </p:cNvPr>
            <p:cNvSpPr/>
            <p:nvPr/>
          </p:nvSpPr>
          <p:spPr>
            <a:xfrm>
              <a:off x="7636131" y="3069411"/>
              <a:ext cx="540000" cy="258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Arrow: Right 74">
              <a:extLst>
                <a:ext uri="{FF2B5EF4-FFF2-40B4-BE49-F238E27FC236}">
                  <a16:creationId xmlns:a16="http://schemas.microsoft.com/office/drawing/2014/main" id="{3AE9DFE9-1F9B-457E-9948-58B0AD724C2A}"/>
                </a:ext>
              </a:extLst>
            </p:cNvPr>
            <p:cNvSpPr/>
            <p:nvPr/>
          </p:nvSpPr>
          <p:spPr>
            <a:xfrm>
              <a:off x="7636131" y="3592724"/>
              <a:ext cx="540000" cy="258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Arrow: Right 75">
              <a:extLst>
                <a:ext uri="{FF2B5EF4-FFF2-40B4-BE49-F238E27FC236}">
                  <a16:creationId xmlns:a16="http://schemas.microsoft.com/office/drawing/2014/main" id="{F075EBDC-6FBE-4DE0-9124-D24DB2A9A59A}"/>
                </a:ext>
              </a:extLst>
            </p:cNvPr>
            <p:cNvSpPr/>
            <p:nvPr/>
          </p:nvSpPr>
          <p:spPr>
            <a:xfrm>
              <a:off x="9979132" y="3069411"/>
              <a:ext cx="540000" cy="258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Arrow: Right 76">
              <a:extLst>
                <a:ext uri="{FF2B5EF4-FFF2-40B4-BE49-F238E27FC236}">
                  <a16:creationId xmlns:a16="http://schemas.microsoft.com/office/drawing/2014/main" id="{CE1E7D17-B95B-40F8-B0FD-74BCEC58E96A}"/>
                </a:ext>
              </a:extLst>
            </p:cNvPr>
            <p:cNvSpPr/>
            <p:nvPr/>
          </p:nvSpPr>
          <p:spPr>
            <a:xfrm>
              <a:off x="9979132" y="3592724"/>
              <a:ext cx="540000" cy="258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4E6792B9-920E-487A-AD7B-21A971F8DF36}"/>
              </a:ext>
            </a:extLst>
          </p:cNvPr>
          <p:cNvGrpSpPr/>
          <p:nvPr/>
        </p:nvGrpSpPr>
        <p:grpSpPr>
          <a:xfrm>
            <a:off x="6140762" y="3724868"/>
            <a:ext cx="4699266" cy="2049045"/>
            <a:chOff x="6104186" y="4261316"/>
            <a:chExt cx="4699266" cy="2049045"/>
          </a:xfrm>
        </p:grpSpPr>
        <p:sp>
          <p:nvSpPr>
            <p:cNvPr id="82" name="TextBox 97">
              <a:extLst>
                <a:ext uri="{FF2B5EF4-FFF2-40B4-BE49-F238E27FC236}">
                  <a16:creationId xmlns:a16="http://schemas.microsoft.com/office/drawing/2014/main" id="{60BCF88D-0487-4BE0-8E1E-A6D9102C4E57}"/>
                </a:ext>
              </a:extLst>
            </p:cNvPr>
            <p:cNvSpPr txBox="1">
              <a:spLocks noChangeArrowheads="1"/>
            </p:cNvSpPr>
            <p:nvPr/>
          </p:nvSpPr>
          <p:spPr bwMode="auto">
            <a:xfrm>
              <a:off x="6104186" y="4882238"/>
              <a:ext cx="1656596" cy="1015663"/>
            </a:xfrm>
            <a:prstGeom prst="rect">
              <a:avLst/>
            </a:prstGeom>
            <a:solidFill>
              <a:schemeClr val="accent1">
                <a:lumMod val="50000"/>
              </a:schemeClr>
            </a:solidFill>
            <a:ln w="9525">
              <a:solidFill>
                <a:schemeClr val="accent4">
                  <a:lumMod val="50000"/>
                </a:schemeClr>
              </a:solidFill>
              <a:miter lim="800000"/>
              <a:headEnd/>
              <a:tailEnd/>
            </a:ln>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endPar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endParaRPr>
            </a:p>
            <a:p>
              <a:pPr eaLnBrk="0" fontAlgn="base" hangingPunct="0">
                <a:spcBef>
                  <a:spcPct val="0"/>
                </a:spcBef>
                <a:spcAft>
                  <a:spcPct val="0"/>
                </a:spcAft>
              </a:pPr>
              <a:r>
                <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rPr>
                <a:t>Are there sector specific guidelines or products available </a:t>
              </a:r>
            </a:p>
            <a:p>
              <a:pPr eaLnBrk="0" fontAlgn="base" hangingPunct="0">
                <a:spcBef>
                  <a:spcPct val="0"/>
                </a:spcBef>
                <a:spcAft>
                  <a:spcPct val="0"/>
                </a:spcAft>
              </a:pPr>
              <a:r>
                <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rPr>
                <a:t> </a:t>
              </a:r>
              <a:endParaRPr lang="en-US" altLang="en-US" sz="1200">
                <a:latin typeface="Arial" panose="020B0604020202020204" pitchFamily="34" charset="0"/>
              </a:endParaRPr>
            </a:p>
          </p:txBody>
        </p:sp>
        <p:sp>
          <p:nvSpPr>
            <p:cNvPr id="83" name="TextBox 98">
              <a:extLst>
                <a:ext uri="{FF2B5EF4-FFF2-40B4-BE49-F238E27FC236}">
                  <a16:creationId xmlns:a16="http://schemas.microsoft.com/office/drawing/2014/main" id="{6BE5FFCF-72F9-44A4-BFEB-07082993EA1D}"/>
                </a:ext>
              </a:extLst>
            </p:cNvPr>
            <p:cNvSpPr txBox="1">
              <a:spLocks noChangeArrowheads="1"/>
            </p:cNvSpPr>
            <p:nvPr/>
          </p:nvSpPr>
          <p:spPr bwMode="auto">
            <a:xfrm>
              <a:off x="8426516" y="4925366"/>
              <a:ext cx="2376936" cy="1384995"/>
            </a:xfrm>
            <a:prstGeom prst="rect">
              <a:avLst/>
            </a:prstGeom>
            <a:solidFill>
              <a:srgbClr val="F06744"/>
            </a:solidFill>
            <a:ln w="9525">
              <a:solidFill>
                <a:srgbClr val="F06744"/>
              </a:solidFill>
              <a:miter lim="800000"/>
              <a:headEnd/>
              <a:tailEnd/>
            </a:ln>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rPr>
                <a:t>Consider all available data. </a:t>
              </a:r>
            </a:p>
            <a:p>
              <a:pPr eaLnBrk="0" fontAlgn="base" hangingPunct="0">
                <a:spcBef>
                  <a:spcPct val="0"/>
                </a:spcBef>
                <a:spcAft>
                  <a:spcPct val="0"/>
                </a:spcAft>
              </a:pPr>
              <a:r>
                <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rPr>
                <a:t>For example: The Water sector has: </a:t>
              </a:r>
              <a:r>
                <a:rPr lang="en-US" altLang="en-US" sz="1200">
                  <a:latin typeface="Arial" panose="020B0604020202020204" pitchFamily="34" charset="0"/>
                  <a:ea typeface="Calibri" panose="020F0502020204030204" pitchFamily="34" charset="0"/>
                  <a:cs typeface="Arial" panose="020B0604020202020204" pitchFamily="34" charset="0"/>
                  <a:hlinkClick r:id="rId18"/>
                </a:rPr>
                <a:t>Guidelines for Assessing the Impact of Climate Change on Water Supplies in Victoria</a:t>
              </a:r>
              <a:r>
                <a:rPr lang="en-US" altLang="en-US" sz="1200">
                  <a:latin typeface="Calibri" panose="020F0502020204030204" pitchFamily="34" charset="0"/>
                  <a:ea typeface="Times New Roman" panose="02020603050405020304" pitchFamily="18" charset="0"/>
                  <a:cs typeface="Times New Roman" panose="02020603050405020304" pitchFamily="18" charset="0"/>
                </a:rPr>
                <a:t>, </a:t>
              </a:r>
              <a:r>
                <a:rPr lang="en-US" altLang="en-US" sz="1200">
                  <a:latin typeface="Arial" panose="020B0604020202020204" pitchFamily="34" charset="0"/>
                  <a:ea typeface="Calibri" panose="020F0502020204030204" pitchFamily="34" charset="0"/>
                  <a:cs typeface="Arial" panose="020B0604020202020204" pitchFamily="34" charset="0"/>
                  <a:hlinkClick r:id="rId19"/>
                </a:rPr>
                <a:t>Victorian Water and Climate Initiative products</a:t>
              </a:r>
              <a:r>
                <a:rPr lang="en-US" altLang="en-US" sz="1200">
                  <a:solidFill>
                    <a:srgbClr val="FFFFFF"/>
                  </a:solidFill>
                  <a:latin typeface="Arial" panose="020B0604020202020204" pitchFamily="34" charset="0"/>
                  <a:ea typeface="Calibri" panose="020F0502020204030204" pitchFamily="34" charset="0"/>
                  <a:cs typeface="Arial" panose="020B0604020202020204" pitchFamily="34" charset="0"/>
                </a:rPr>
                <a:t> and </a:t>
              </a:r>
              <a:r>
                <a:rPr lang="en-US" altLang="en-US" sz="1200">
                  <a:latin typeface="Arial" panose="020B0604020202020204" pitchFamily="34" charset="0"/>
                  <a:ea typeface="Calibri" panose="020F0502020204030204" pitchFamily="34" charset="0"/>
                  <a:cs typeface="Arial" panose="020B0604020202020204" pitchFamily="34" charset="0"/>
                  <a:hlinkClick r:id="rId20"/>
                </a:rPr>
                <a:t>ARR</a:t>
              </a:r>
              <a:endParaRPr lang="en-US" altLang="en-US" sz="1200">
                <a:latin typeface="Arial" panose="020B0604020202020204" pitchFamily="34" charset="0"/>
              </a:endParaRPr>
            </a:p>
          </p:txBody>
        </p:sp>
        <p:sp>
          <p:nvSpPr>
            <p:cNvPr id="84" name="Arrow: Right 83">
              <a:extLst>
                <a:ext uri="{FF2B5EF4-FFF2-40B4-BE49-F238E27FC236}">
                  <a16:creationId xmlns:a16="http://schemas.microsoft.com/office/drawing/2014/main" id="{4B6F889A-2BC6-48D1-9F53-B141FF889906}"/>
                </a:ext>
              </a:extLst>
            </p:cNvPr>
            <p:cNvSpPr/>
            <p:nvPr/>
          </p:nvSpPr>
          <p:spPr>
            <a:xfrm rot="5400000">
              <a:off x="6598018" y="4402304"/>
              <a:ext cx="540000" cy="258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Arrow: Right 84">
              <a:extLst>
                <a:ext uri="{FF2B5EF4-FFF2-40B4-BE49-F238E27FC236}">
                  <a16:creationId xmlns:a16="http://schemas.microsoft.com/office/drawing/2014/main" id="{959F9F4A-C58C-4871-8382-7CE1D20BDFC5}"/>
                </a:ext>
              </a:extLst>
            </p:cNvPr>
            <p:cNvSpPr/>
            <p:nvPr/>
          </p:nvSpPr>
          <p:spPr>
            <a:xfrm>
              <a:off x="7825565" y="5390069"/>
              <a:ext cx="540000" cy="258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Rectangle: Rounded Corners 85">
            <a:extLst>
              <a:ext uri="{FF2B5EF4-FFF2-40B4-BE49-F238E27FC236}">
                <a16:creationId xmlns:a16="http://schemas.microsoft.com/office/drawing/2014/main" id="{851BBCC8-E590-4DB2-817E-BE75C68B987D}"/>
              </a:ext>
            </a:extLst>
          </p:cNvPr>
          <p:cNvSpPr/>
          <p:nvPr/>
        </p:nvSpPr>
        <p:spPr>
          <a:xfrm>
            <a:off x="5864352" y="1186887"/>
            <a:ext cx="6265182" cy="473842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7" name="Rectangle: Rounded Corners 86">
            <a:extLst>
              <a:ext uri="{FF2B5EF4-FFF2-40B4-BE49-F238E27FC236}">
                <a16:creationId xmlns:a16="http://schemas.microsoft.com/office/drawing/2014/main" id="{C91389E8-51D6-4253-B37F-718C6513D264}"/>
              </a:ext>
            </a:extLst>
          </p:cNvPr>
          <p:cNvSpPr/>
          <p:nvPr/>
        </p:nvSpPr>
        <p:spPr>
          <a:xfrm>
            <a:off x="127406" y="3030991"/>
            <a:ext cx="5601782" cy="924174"/>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8" name="Rectangle 87">
            <a:extLst>
              <a:ext uri="{FF2B5EF4-FFF2-40B4-BE49-F238E27FC236}">
                <a16:creationId xmlns:a16="http://schemas.microsoft.com/office/drawing/2014/main" id="{33609030-8D64-4DB7-AF18-C5549859A1D5}"/>
              </a:ext>
            </a:extLst>
          </p:cNvPr>
          <p:cNvSpPr/>
          <p:nvPr/>
        </p:nvSpPr>
        <p:spPr>
          <a:xfrm>
            <a:off x="6620824" y="6173805"/>
            <a:ext cx="3684535" cy="456535"/>
          </a:xfrm>
          <a:prstGeom prst="rect">
            <a:avLst/>
          </a:prstGeom>
        </p:spPr>
        <p:txBody>
          <a:bodyPr wrap="none">
            <a:spAutoFit/>
          </a:bodyPr>
          <a:lstStyle/>
          <a:p>
            <a:pPr>
              <a:lnSpc>
                <a:spcPct val="150000"/>
              </a:lnSpc>
            </a:pPr>
            <a:r>
              <a:rPr lang="en-AU">
                <a:hlinkClick r:id="rId21"/>
              </a:rPr>
              <a:t>climate.science@delwp.vic.gov.au</a:t>
            </a:r>
            <a:endParaRPr lang="en-AU"/>
          </a:p>
        </p:txBody>
      </p:sp>
    </p:spTree>
    <p:extLst>
      <p:ext uri="{BB962C8B-B14F-4D97-AF65-F5344CB8AC3E}">
        <p14:creationId xmlns:p14="http://schemas.microsoft.com/office/powerpoint/2010/main" val="311688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00E4C59-074E-465D-8EA3-EB1CB06C7E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78843" y="2489451"/>
            <a:ext cx="1604673" cy="2196067"/>
          </a:xfrm>
          <a:prstGeom prst="rect">
            <a:avLst/>
          </a:prstGeom>
        </p:spPr>
      </p:pic>
      <p:sp>
        <p:nvSpPr>
          <p:cNvPr id="2" name="Title 1">
            <a:extLst>
              <a:ext uri="{FF2B5EF4-FFF2-40B4-BE49-F238E27FC236}">
                <a16:creationId xmlns:a16="http://schemas.microsoft.com/office/drawing/2014/main" id="{CB8AD6A9-AF4B-4D6F-87D0-F46FD6CB7F40}"/>
              </a:ext>
            </a:extLst>
          </p:cNvPr>
          <p:cNvSpPr>
            <a:spLocks noGrp="1"/>
          </p:cNvSpPr>
          <p:nvPr>
            <p:ph type="title"/>
          </p:nvPr>
        </p:nvSpPr>
        <p:spPr>
          <a:xfrm>
            <a:off x="2699593" y="887607"/>
            <a:ext cx="7499176" cy="532594"/>
          </a:xfrm>
        </p:spPr>
        <p:txBody>
          <a:bodyPr/>
          <a:lstStyle/>
          <a:p>
            <a:r>
              <a:rPr lang="en-AU"/>
              <a:t>Victorian Government climate science research </a:t>
            </a:r>
          </a:p>
        </p:txBody>
      </p:sp>
      <p:pic>
        <p:nvPicPr>
          <p:cNvPr id="5" name="Picture 4">
            <a:extLst>
              <a:ext uri="{FF2B5EF4-FFF2-40B4-BE49-F238E27FC236}">
                <a16:creationId xmlns:a16="http://schemas.microsoft.com/office/drawing/2014/main" id="{CBB04FE9-F24E-464E-8473-F6585D8B09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21773" y="2726090"/>
            <a:ext cx="1889574" cy="1446971"/>
          </a:xfrm>
          <a:prstGeom prst="rect">
            <a:avLst/>
          </a:prstGeom>
        </p:spPr>
      </p:pic>
      <p:pic>
        <p:nvPicPr>
          <p:cNvPr id="6" name="Picture 5">
            <a:extLst>
              <a:ext uri="{FF2B5EF4-FFF2-40B4-BE49-F238E27FC236}">
                <a16:creationId xmlns:a16="http://schemas.microsoft.com/office/drawing/2014/main" id="{04B23DB3-15F2-449B-933F-8505236554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09453" y="4655833"/>
            <a:ext cx="1199515" cy="1081805"/>
          </a:xfrm>
          <a:prstGeom prst="rect">
            <a:avLst/>
          </a:prstGeom>
        </p:spPr>
      </p:pic>
      <p:pic>
        <p:nvPicPr>
          <p:cNvPr id="7" name="Picture 6">
            <a:extLst>
              <a:ext uri="{FF2B5EF4-FFF2-40B4-BE49-F238E27FC236}">
                <a16:creationId xmlns:a16="http://schemas.microsoft.com/office/drawing/2014/main" id="{62089EA9-E532-43AC-969C-D291AA30FC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28168" y="2538615"/>
            <a:ext cx="2850356" cy="2365081"/>
          </a:xfrm>
          <a:prstGeom prst="rect">
            <a:avLst/>
          </a:prstGeom>
        </p:spPr>
      </p:pic>
      <p:sp>
        <p:nvSpPr>
          <p:cNvPr id="8" name="Content Placeholder 2">
            <a:extLst>
              <a:ext uri="{FF2B5EF4-FFF2-40B4-BE49-F238E27FC236}">
                <a16:creationId xmlns:a16="http://schemas.microsoft.com/office/drawing/2014/main" id="{DDEF1938-A9FB-4732-8CB3-0DAB2ECCEDF5}"/>
              </a:ext>
            </a:extLst>
          </p:cNvPr>
          <p:cNvSpPr txBox="1">
            <a:spLocks/>
          </p:cNvSpPr>
          <p:nvPr/>
        </p:nvSpPr>
        <p:spPr>
          <a:xfrm>
            <a:off x="1328168" y="1048830"/>
            <a:ext cx="9403670" cy="608335"/>
          </a:xfrm>
          <a:prstGeom prst="rect">
            <a:avLst/>
          </a:prstGeom>
        </p:spPr>
        <p:txBody>
          <a:bodyPr vert="horz" lIns="68580" tIns="34290" rIns="68580" bIns="34290" rtlCol="0">
            <a:noAutofit/>
          </a:bodyPr>
          <a:lstStyle>
            <a:lvl1pPr marL="0" indent="0" algn="l" defTabSz="914400" rtl="0" eaLnBrk="1" latinLnBrk="0" hangingPunct="1">
              <a:spcBef>
                <a:spcPct val="20000"/>
              </a:spcBef>
              <a:buFont typeface="Arial" panose="020B0604020202020204" pitchFamily="34" charset="0"/>
              <a:buNone/>
              <a:defRPr sz="2200" b="1" kern="1200">
                <a:solidFill>
                  <a:schemeClr val="tx1"/>
                </a:solidFill>
                <a:latin typeface="+mj-lt"/>
                <a:ea typeface="+mn-ea"/>
                <a:cs typeface="+mn-cs"/>
              </a:defRPr>
            </a:lvl1pPr>
            <a:lvl2pPr marL="0" indent="0" algn="l" defTabSz="914400" rtl="0" eaLnBrk="1" latinLnBrk="0" hangingPunct="1">
              <a:spcBef>
                <a:spcPct val="20000"/>
              </a:spcBef>
              <a:buFontTx/>
              <a:buNone/>
              <a:defRPr sz="2200" kern="1200">
                <a:solidFill>
                  <a:schemeClr val="tx1"/>
                </a:solidFill>
                <a:latin typeface="+mn-lt"/>
                <a:ea typeface="+mn-ea"/>
                <a:cs typeface="+mn-cs"/>
              </a:defRPr>
            </a:lvl2pPr>
            <a:lvl3pPr marL="361950" indent="-36195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715963" indent="-354013"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1077913" indent="-3619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0" indent="0" algn="l"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6pPr>
            <a:lvl7pPr marL="180975" indent="-180975"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0" indent="0" algn="l" defTabSz="914400" rtl="0" eaLnBrk="1" latinLnBrk="0" hangingPunct="1">
              <a:spcBef>
                <a:spcPct val="20000"/>
              </a:spcBef>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9pPr>
          </a:lstStyle>
          <a:p>
            <a:r>
              <a:rPr lang="en-AU" sz="1800" b="0"/>
              <a:t>The Victorian Government is providing climate research and future projections to help understand our climate risk and inform decisions that support a resilient future for Victoria.</a:t>
            </a:r>
          </a:p>
        </p:txBody>
      </p:sp>
      <p:pic>
        <p:nvPicPr>
          <p:cNvPr id="13" name="Picture 12">
            <a:extLst>
              <a:ext uri="{FF2B5EF4-FFF2-40B4-BE49-F238E27FC236}">
                <a16:creationId xmlns:a16="http://schemas.microsoft.com/office/drawing/2014/main" id="{B69D066A-94BA-4547-9C60-55954B8CCB3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84571" y="3367631"/>
            <a:ext cx="1607667" cy="2270696"/>
          </a:xfrm>
          <a:prstGeom prst="rect">
            <a:avLst/>
          </a:prstGeom>
        </p:spPr>
      </p:pic>
      <p:pic>
        <p:nvPicPr>
          <p:cNvPr id="15" name="Picture 14">
            <a:extLst>
              <a:ext uri="{FF2B5EF4-FFF2-40B4-BE49-F238E27FC236}">
                <a16:creationId xmlns:a16="http://schemas.microsoft.com/office/drawing/2014/main" id="{8F4B183C-A16D-4D29-A714-CE512586282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33877" y="2285075"/>
            <a:ext cx="2649638" cy="189526"/>
          </a:xfrm>
          <a:prstGeom prst="rect">
            <a:avLst/>
          </a:prstGeom>
        </p:spPr>
      </p:pic>
      <p:pic>
        <p:nvPicPr>
          <p:cNvPr id="17" name="Picture 16">
            <a:extLst>
              <a:ext uri="{FF2B5EF4-FFF2-40B4-BE49-F238E27FC236}">
                <a16:creationId xmlns:a16="http://schemas.microsoft.com/office/drawing/2014/main" id="{353145AB-0F74-401E-8557-91ECABD4789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21696" y="3608957"/>
            <a:ext cx="1489028" cy="2128681"/>
          </a:xfrm>
          <a:prstGeom prst="rect">
            <a:avLst/>
          </a:prstGeom>
        </p:spPr>
      </p:pic>
      <p:pic>
        <p:nvPicPr>
          <p:cNvPr id="19" name="Picture 18">
            <a:extLst>
              <a:ext uri="{FF2B5EF4-FFF2-40B4-BE49-F238E27FC236}">
                <a16:creationId xmlns:a16="http://schemas.microsoft.com/office/drawing/2014/main" id="{8C18B6D6-1C41-412F-972D-7765656244C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210724" y="4173060"/>
            <a:ext cx="1309658" cy="426128"/>
          </a:xfrm>
          <a:prstGeom prst="rect">
            <a:avLst/>
          </a:prstGeom>
        </p:spPr>
      </p:pic>
      <p:pic>
        <p:nvPicPr>
          <p:cNvPr id="20" name="Picture 19">
            <a:extLst>
              <a:ext uri="{FF2B5EF4-FFF2-40B4-BE49-F238E27FC236}">
                <a16:creationId xmlns:a16="http://schemas.microsoft.com/office/drawing/2014/main" id="{EA7DDFF3-2BF1-4F59-AA1A-98EBE575E1FE}"/>
              </a:ext>
            </a:extLst>
          </p:cNvPr>
          <p:cNvPicPr>
            <a:picLocks noChangeAspect="1"/>
          </p:cNvPicPr>
          <p:nvPr/>
        </p:nvPicPr>
        <p:blipFill>
          <a:blip r:embed="rId11"/>
          <a:stretch>
            <a:fillRect/>
          </a:stretch>
        </p:blipFill>
        <p:spPr>
          <a:xfrm>
            <a:off x="1570442" y="2451165"/>
            <a:ext cx="2850356" cy="278606"/>
          </a:xfrm>
          <a:prstGeom prst="rect">
            <a:avLst/>
          </a:prstGeom>
        </p:spPr>
      </p:pic>
      <p:pic>
        <p:nvPicPr>
          <p:cNvPr id="22" name="Picture 21">
            <a:extLst>
              <a:ext uri="{FF2B5EF4-FFF2-40B4-BE49-F238E27FC236}">
                <a16:creationId xmlns:a16="http://schemas.microsoft.com/office/drawing/2014/main" id="{51BD4A87-F4AB-49F1-9605-73D022384B7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188711" y="4634757"/>
            <a:ext cx="1422637" cy="537874"/>
          </a:xfrm>
          <a:prstGeom prst="rect">
            <a:avLst/>
          </a:prstGeom>
        </p:spPr>
      </p:pic>
      <p:sp>
        <p:nvSpPr>
          <p:cNvPr id="3" name="TextBox 2">
            <a:extLst>
              <a:ext uri="{FF2B5EF4-FFF2-40B4-BE49-F238E27FC236}">
                <a16:creationId xmlns:a16="http://schemas.microsoft.com/office/drawing/2014/main" id="{7E7CC370-C306-49DD-8DCB-E4908B5AB924}"/>
              </a:ext>
            </a:extLst>
          </p:cNvPr>
          <p:cNvSpPr txBox="1"/>
          <p:nvPr/>
        </p:nvSpPr>
        <p:spPr>
          <a:xfrm>
            <a:off x="8341561" y="2453240"/>
            <a:ext cx="1309658" cy="300082"/>
          </a:xfrm>
          <a:prstGeom prst="rect">
            <a:avLst/>
          </a:prstGeom>
          <a:solidFill>
            <a:schemeClr val="tx1">
              <a:lumMod val="20000"/>
              <a:lumOff val="80000"/>
            </a:schemeClr>
          </a:solidFill>
        </p:spPr>
        <p:txBody>
          <a:bodyPr wrap="square" rtlCol="0">
            <a:spAutoFit/>
          </a:bodyPr>
          <a:lstStyle/>
          <a:p>
            <a:r>
              <a:rPr lang="en-AU" sz="1350">
                <a:latin typeface="Arial Nova Cond" panose="020B0604020202020204" pitchFamily="34" charset="0"/>
              </a:rPr>
              <a:t>Bushfire risk</a:t>
            </a:r>
          </a:p>
        </p:txBody>
      </p:sp>
    </p:spTree>
    <p:extLst>
      <p:ext uri="{BB962C8B-B14F-4D97-AF65-F5344CB8AC3E}">
        <p14:creationId xmlns:p14="http://schemas.microsoft.com/office/powerpoint/2010/main" val="2674877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E1AA5-60E5-4DF6-AAEA-287581099877}"/>
              </a:ext>
            </a:extLst>
          </p:cNvPr>
          <p:cNvSpPr>
            <a:spLocks noGrp="1"/>
          </p:cNvSpPr>
          <p:nvPr>
            <p:ph type="title"/>
          </p:nvPr>
        </p:nvSpPr>
        <p:spPr/>
        <p:txBody>
          <a:bodyPr/>
          <a:lstStyle/>
          <a:p>
            <a:r>
              <a:rPr lang="en-AU"/>
              <a:t>Victorian Climate Projections 2019</a:t>
            </a:r>
          </a:p>
        </p:txBody>
      </p:sp>
      <p:sp>
        <p:nvSpPr>
          <p:cNvPr id="4" name="Text Placeholder 2">
            <a:extLst>
              <a:ext uri="{FF2B5EF4-FFF2-40B4-BE49-F238E27FC236}">
                <a16:creationId xmlns:a16="http://schemas.microsoft.com/office/drawing/2014/main" id="{81F95751-A4C5-4126-9BBA-69DC0B96CA91}"/>
              </a:ext>
            </a:extLst>
          </p:cNvPr>
          <p:cNvSpPr>
            <a:spLocks noGrp="1"/>
          </p:cNvSpPr>
          <p:nvPr>
            <p:ph sz="quarter" idx="13"/>
          </p:nvPr>
        </p:nvSpPr>
        <p:spPr>
          <a:xfrm>
            <a:off x="545508" y="1099888"/>
            <a:ext cx="8189059" cy="5512452"/>
          </a:xfrm>
        </p:spPr>
        <p:txBody>
          <a:bodyPr>
            <a:normAutofit fontScale="92500" lnSpcReduction="10000"/>
          </a:bodyPr>
          <a:lstStyle/>
          <a:p>
            <a:endParaRPr lang="en-AU" sz="2400" b="0"/>
          </a:p>
          <a:p>
            <a:pPr marL="342900" indent="-342900">
              <a:buFont typeface="Arial" panose="020B0604020202020204" pitchFamily="34" charset="0"/>
              <a:buChar char="•"/>
            </a:pPr>
            <a:r>
              <a:rPr lang="en-AU" sz="2400"/>
              <a:t>High-resolution modelling and analysis</a:t>
            </a:r>
          </a:p>
          <a:p>
            <a:pPr marL="704850" lvl="2" indent="-342900"/>
            <a:r>
              <a:rPr lang="en-AU" sz="2400" b="0"/>
              <a:t>Climate projections for Victoria at a 5 km grid</a:t>
            </a:r>
          </a:p>
          <a:p>
            <a:pPr marL="704850" lvl="2" indent="-342900"/>
            <a:r>
              <a:rPr lang="en-AU" sz="2400" b="0"/>
              <a:t>Temperature, rainfall, evapotranspiration, relative humidity etc.</a:t>
            </a:r>
          </a:p>
          <a:p>
            <a:pPr marL="704850" lvl="2" indent="-342900"/>
            <a:r>
              <a:rPr lang="en-AU" sz="2400" b="0"/>
              <a:t>Two emissions scenarios, out to 2090s</a:t>
            </a:r>
          </a:p>
          <a:p>
            <a:pPr marL="342900" indent="-342900">
              <a:buFont typeface="Arial" panose="020B0604020202020204" pitchFamily="34" charset="0"/>
              <a:buChar char="•"/>
            </a:pPr>
            <a:endParaRPr lang="en-AU" sz="2400" b="0"/>
          </a:p>
          <a:p>
            <a:pPr marL="342900" indent="-342900">
              <a:buFont typeface="Arial" panose="020B0604020202020204" pitchFamily="34" charset="0"/>
              <a:buChar char="•"/>
            </a:pPr>
            <a:r>
              <a:rPr lang="en-AU" sz="2400" b="0"/>
              <a:t>Technical report</a:t>
            </a:r>
          </a:p>
          <a:p>
            <a:pPr marL="342900" indent="-342900">
              <a:buFont typeface="Arial" panose="020B0604020202020204" pitchFamily="34" charset="0"/>
              <a:buChar char="•"/>
            </a:pPr>
            <a:r>
              <a:rPr lang="en-AU" sz="2400" b="0"/>
              <a:t>Regional reports (x10)</a:t>
            </a:r>
          </a:p>
          <a:p>
            <a:pPr marL="342900" indent="-342900">
              <a:buFont typeface="Arial" panose="020B0604020202020204" pitchFamily="34" charset="0"/>
              <a:buChar char="•"/>
            </a:pPr>
            <a:r>
              <a:rPr lang="en-AU" sz="2400" b="0"/>
              <a:t>Fact sheets</a:t>
            </a:r>
          </a:p>
          <a:p>
            <a:pPr marL="342900" indent="-342900">
              <a:buFont typeface="Arial" panose="020B0604020202020204" pitchFamily="34" charset="0"/>
              <a:buChar char="•"/>
            </a:pPr>
            <a:r>
              <a:rPr lang="en-AU" sz="2400" b="0"/>
              <a:t>Guidance</a:t>
            </a:r>
          </a:p>
          <a:p>
            <a:pPr marL="342900" indent="-342900">
              <a:buFont typeface="Arial" panose="020B0604020202020204" pitchFamily="34" charset="0"/>
              <a:buChar char="•"/>
            </a:pPr>
            <a:r>
              <a:rPr lang="en-AU" sz="2400" b="0"/>
              <a:t>Datasets for download</a:t>
            </a:r>
          </a:p>
          <a:p>
            <a:pPr marL="342900" indent="-342900">
              <a:buFont typeface="Arial" panose="020B0604020202020204" pitchFamily="34" charset="0"/>
              <a:buChar char="•"/>
            </a:pPr>
            <a:r>
              <a:rPr lang="en-AU" sz="2400" b="0"/>
              <a:t>Visualisation tool (under development)</a:t>
            </a:r>
          </a:p>
          <a:p>
            <a:pPr marL="342900" indent="-342900">
              <a:buFont typeface="Arial" panose="020B0604020202020204" pitchFamily="34" charset="0"/>
              <a:buChar char="•"/>
            </a:pPr>
            <a:endParaRPr lang="en-AU" sz="2400" b="0"/>
          </a:p>
          <a:p>
            <a:pPr marL="342900" indent="-342900">
              <a:buFont typeface="Arial" panose="020B0604020202020204" pitchFamily="34" charset="0"/>
              <a:buChar char="•"/>
            </a:pPr>
            <a:r>
              <a:rPr lang="en-AU" sz="2400" b="0"/>
              <a:t>Worked with CSIRO’s Climate Science Centre</a:t>
            </a:r>
          </a:p>
          <a:p>
            <a:endParaRPr lang="en-AU" b="0"/>
          </a:p>
        </p:txBody>
      </p:sp>
      <p:pic>
        <p:nvPicPr>
          <p:cNvPr id="5" name="Picture 2">
            <a:extLst>
              <a:ext uri="{FF2B5EF4-FFF2-40B4-BE49-F238E27FC236}">
                <a16:creationId xmlns:a16="http://schemas.microsoft.com/office/drawing/2014/main" id="{EB5F16E4-A683-42E0-AC68-CE962A21D9E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238542" y="1784093"/>
            <a:ext cx="2741440" cy="3728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254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A89E93-E740-4A47-AF52-E083E82C50BD}"/>
              </a:ext>
            </a:extLst>
          </p:cNvPr>
          <p:cNvSpPr>
            <a:spLocks noGrp="1"/>
          </p:cNvSpPr>
          <p:nvPr>
            <p:ph type="title"/>
          </p:nvPr>
        </p:nvSpPr>
        <p:spPr/>
        <p:txBody>
          <a:bodyPr/>
          <a:lstStyle/>
          <a:p>
            <a:r>
              <a:rPr lang="en-AU"/>
              <a:t>(Dynamically) downscaling climate projections</a:t>
            </a:r>
          </a:p>
        </p:txBody>
      </p:sp>
      <p:sp>
        <p:nvSpPr>
          <p:cNvPr id="5" name="Content Placeholder 4">
            <a:extLst>
              <a:ext uri="{FF2B5EF4-FFF2-40B4-BE49-F238E27FC236}">
                <a16:creationId xmlns:a16="http://schemas.microsoft.com/office/drawing/2014/main" id="{5223A8A7-D5B3-4056-8807-5C7281799861}"/>
              </a:ext>
            </a:extLst>
          </p:cNvPr>
          <p:cNvSpPr txBox="1">
            <a:spLocks/>
          </p:cNvSpPr>
          <p:nvPr/>
        </p:nvSpPr>
        <p:spPr>
          <a:xfrm>
            <a:off x="771836" y="3271350"/>
            <a:ext cx="7063983" cy="3470643"/>
          </a:xfrm>
        </p:spPr>
        <p:txBody>
          <a:bodyPr>
            <a:normAutofit lnSpcReduction="10000"/>
          </a:bodyPr>
          <a:lstStyle>
            <a:lvl1pPr marL="215900" indent="-215900" algn="l" rtl="0" eaLnBrk="1" fontAlgn="base" hangingPunct="1">
              <a:spcBef>
                <a:spcPts val="600"/>
              </a:spcBef>
              <a:spcAft>
                <a:spcPct val="0"/>
              </a:spcAft>
              <a:buFont typeface="Arial" charset="0"/>
              <a:buChar char="•"/>
              <a:defRPr sz="2200" kern="1200">
                <a:solidFill>
                  <a:schemeClr val="tx1"/>
                </a:solidFill>
                <a:latin typeface="+mn-lt"/>
                <a:ea typeface="ＭＳ Ｐゴシック" charset="0"/>
                <a:cs typeface="ＭＳ Ｐゴシック" charset="0"/>
              </a:defRPr>
            </a:lvl1pPr>
            <a:lvl2pPr marL="431800" indent="-215900" algn="l" rtl="0" eaLnBrk="1" fontAlgn="base" hangingPunct="1">
              <a:lnSpc>
                <a:spcPct val="90000"/>
              </a:lnSpc>
              <a:spcBef>
                <a:spcPts val="600"/>
              </a:spcBef>
              <a:spcAft>
                <a:spcPct val="0"/>
              </a:spcAft>
              <a:buFont typeface="Calibri" charset="0"/>
              <a:buChar char="•"/>
              <a:defRPr sz="2000" kern="1200">
                <a:solidFill>
                  <a:schemeClr val="tx1"/>
                </a:solidFill>
                <a:latin typeface="+mn-lt"/>
                <a:ea typeface="ＭＳ Ｐゴシック" charset="0"/>
                <a:cs typeface="+mn-cs"/>
              </a:defRPr>
            </a:lvl2pPr>
            <a:lvl3pPr marL="647700" indent="-215900" algn="l" rtl="0" eaLnBrk="1" fontAlgn="base" hangingPunct="1">
              <a:lnSpc>
                <a:spcPct val="90000"/>
              </a:lnSpc>
              <a:spcBef>
                <a:spcPts val="600"/>
              </a:spcBef>
              <a:spcAft>
                <a:spcPct val="0"/>
              </a:spcAft>
              <a:buFont typeface="Calibri" charset="0"/>
              <a:buChar char="–"/>
              <a:defRPr sz="2000" kern="1200">
                <a:solidFill>
                  <a:schemeClr val="tx1"/>
                </a:solidFill>
                <a:latin typeface="+mn-lt"/>
                <a:ea typeface="ＭＳ Ｐゴシック" charset="0"/>
                <a:cs typeface="+mn-cs"/>
              </a:defRPr>
            </a:lvl3pPr>
            <a:lvl4pPr marL="863600" indent="-215900" algn="l" rtl="0" eaLnBrk="1" fontAlgn="base" hangingPunct="1">
              <a:lnSpc>
                <a:spcPct val="90000"/>
              </a:lnSpc>
              <a:spcBef>
                <a:spcPts val="600"/>
              </a:spcBef>
              <a:spcAft>
                <a:spcPct val="0"/>
              </a:spcAft>
              <a:buFont typeface="Calibri" charset="0"/>
              <a:buChar char="–"/>
              <a:defRPr sz="2000" kern="1200">
                <a:solidFill>
                  <a:schemeClr val="tx1"/>
                </a:solidFill>
                <a:latin typeface="+mn-lt"/>
                <a:ea typeface="ＭＳ Ｐゴシック" charset="0"/>
                <a:cs typeface="+mn-cs"/>
              </a:defRPr>
            </a:lvl4pPr>
            <a:lvl5pPr marL="1079500" indent="-215900" algn="l" rtl="0" eaLnBrk="1" fontAlgn="base" hangingPunct="1">
              <a:lnSpc>
                <a:spcPct val="90000"/>
              </a:lnSpc>
              <a:spcBef>
                <a:spcPts val="600"/>
              </a:spcBef>
              <a:spcAft>
                <a:spcPct val="0"/>
              </a:spcAft>
              <a:buFont typeface="Calibri"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2400" b="1"/>
              <a:t>Dynamical downscaling</a:t>
            </a:r>
            <a:r>
              <a:rPr lang="en-AU" sz="2400"/>
              <a:t>:</a:t>
            </a:r>
          </a:p>
          <a:p>
            <a:r>
              <a:rPr lang="en-AU" sz="2400"/>
              <a:t>Running specialised regional climate models at high resolution with GCM inputs – like getting more megapixels on your photo</a:t>
            </a:r>
          </a:p>
          <a:p>
            <a:r>
              <a:rPr lang="en-AU" sz="2400"/>
              <a:t>One of the ways to get localised data </a:t>
            </a:r>
          </a:p>
          <a:p>
            <a:r>
              <a:rPr lang="en-AU" sz="2400"/>
              <a:t>Gives potential for more regional insights and ‘added value’</a:t>
            </a:r>
          </a:p>
          <a:p>
            <a:r>
              <a:rPr lang="en-AU" sz="2400"/>
              <a:t>Downside: much larger quantities of data, added complexity &amp; expensive</a:t>
            </a:r>
          </a:p>
          <a:p>
            <a:endParaRPr lang="en-AU" sz="2400"/>
          </a:p>
        </p:txBody>
      </p:sp>
      <p:pic>
        <p:nvPicPr>
          <p:cNvPr id="8" name="Picture 7">
            <a:extLst>
              <a:ext uri="{FF2B5EF4-FFF2-40B4-BE49-F238E27FC236}">
                <a16:creationId xmlns:a16="http://schemas.microsoft.com/office/drawing/2014/main" id="{4613AAE6-905C-4665-BAED-59B31A286B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1979" r="8542"/>
          <a:stretch/>
        </p:blipFill>
        <p:spPr>
          <a:xfrm>
            <a:off x="2462213" y="1100521"/>
            <a:ext cx="7267575" cy="1784771"/>
          </a:xfrm>
          <a:prstGeom prst="rect">
            <a:avLst/>
          </a:prstGeom>
        </p:spPr>
      </p:pic>
      <p:pic>
        <p:nvPicPr>
          <p:cNvPr id="6" name="Picture 5">
            <a:extLst>
              <a:ext uri="{FF2B5EF4-FFF2-40B4-BE49-F238E27FC236}">
                <a16:creationId xmlns:a16="http://schemas.microsoft.com/office/drawing/2014/main" id="{0D0F8513-CDDF-4621-A1AE-7542499EBF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74106" y="3260841"/>
            <a:ext cx="2888465" cy="2166349"/>
          </a:xfrm>
          <a:prstGeom prst="rect">
            <a:avLst/>
          </a:prstGeom>
        </p:spPr>
      </p:pic>
      <p:sp>
        <p:nvSpPr>
          <p:cNvPr id="7" name="Oval 6">
            <a:extLst>
              <a:ext uri="{FF2B5EF4-FFF2-40B4-BE49-F238E27FC236}">
                <a16:creationId xmlns:a16="http://schemas.microsoft.com/office/drawing/2014/main" id="{EB24DE6A-5F11-4627-BFA4-E3A0F1695356}"/>
              </a:ext>
            </a:extLst>
          </p:cNvPr>
          <p:cNvSpPr/>
          <p:nvPr/>
        </p:nvSpPr>
        <p:spPr>
          <a:xfrm rot="1670436">
            <a:off x="10566753" y="4035559"/>
            <a:ext cx="457200" cy="1104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EA6E016E-1B04-40F6-8DA5-9BE477408569}"/>
              </a:ext>
            </a:extLst>
          </p:cNvPr>
          <p:cNvSpPr/>
          <p:nvPr/>
        </p:nvSpPr>
        <p:spPr>
          <a:xfrm>
            <a:off x="10399113" y="5053131"/>
            <a:ext cx="457200" cy="43686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a:extLst>
              <a:ext uri="{FF2B5EF4-FFF2-40B4-BE49-F238E27FC236}">
                <a16:creationId xmlns:a16="http://schemas.microsoft.com/office/drawing/2014/main" id="{FA899C2C-D6D3-450E-9C0E-2AE401053C71}"/>
              </a:ext>
            </a:extLst>
          </p:cNvPr>
          <p:cNvSpPr/>
          <p:nvPr/>
        </p:nvSpPr>
        <p:spPr>
          <a:xfrm rot="20651845">
            <a:off x="8734520" y="4317277"/>
            <a:ext cx="240803" cy="5414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a:extLst>
              <a:ext uri="{FF2B5EF4-FFF2-40B4-BE49-F238E27FC236}">
                <a16:creationId xmlns:a16="http://schemas.microsoft.com/office/drawing/2014/main" id="{2972C273-DC26-4C09-893E-BC821CEFFE92}"/>
              </a:ext>
            </a:extLst>
          </p:cNvPr>
          <p:cNvSpPr/>
          <p:nvPr/>
        </p:nvSpPr>
        <p:spPr>
          <a:xfrm rot="5400000">
            <a:off x="9704919" y="2698038"/>
            <a:ext cx="655838" cy="18394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FFEC9487-6980-4417-A7B6-DC5B109913DA}"/>
              </a:ext>
            </a:extLst>
          </p:cNvPr>
          <p:cNvSpPr txBox="1"/>
          <p:nvPr/>
        </p:nvSpPr>
        <p:spPr>
          <a:xfrm>
            <a:off x="8342077" y="5625196"/>
            <a:ext cx="3078087" cy="523220"/>
          </a:xfrm>
          <a:prstGeom prst="rect">
            <a:avLst/>
          </a:prstGeom>
          <a:noFill/>
        </p:spPr>
        <p:txBody>
          <a:bodyPr wrap="none" rtlCol="0">
            <a:spAutoFit/>
          </a:bodyPr>
          <a:lstStyle/>
          <a:p>
            <a:pPr algn="ctr"/>
            <a:r>
              <a:rPr lang="en-AU" sz="1400"/>
              <a:t>Areas of particular ‘added value’</a:t>
            </a:r>
          </a:p>
          <a:p>
            <a:pPr algn="ctr"/>
            <a:r>
              <a:rPr lang="en-AU" sz="1400"/>
              <a:t>Mountains, coasts, parts of the north</a:t>
            </a:r>
          </a:p>
        </p:txBody>
      </p:sp>
      <p:sp>
        <p:nvSpPr>
          <p:cNvPr id="4" name="TextBox 3">
            <a:extLst>
              <a:ext uri="{FF2B5EF4-FFF2-40B4-BE49-F238E27FC236}">
                <a16:creationId xmlns:a16="http://schemas.microsoft.com/office/drawing/2014/main" id="{D1E56B6C-C5C8-48D0-81B1-81F61D46DEF5}"/>
              </a:ext>
            </a:extLst>
          </p:cNvPr>
          <p:cNvSpPr txBox="1"/>
          <p:nvPr/>
        </p:nvSpPr>
        <p:spPr>
          <a:xfrm>
            <a:off x="568244" y="1760560"/>
            <a:ext cx="1669989" cy="646331"/>
          </a:xfrm>
          <a:prstGeom prst="rect">
            <a:avLst/>
          </a:prstGeom>
          <a:noFill/>
        </p:spPr>
        <p:txBody>
          <a:bodyPr wrap="square" rtlCol="0">
            <a:spAutoFit/>
          </a:bodyPr>
          <a:lstStyle/>
          <a:p>
            <a:r>
              <a:rPr lang="en-AU" b="1"/>
              <a:t>GCM</a:t>
            </a:r>
            <a:r>
              <a:rPr lang="en-AU"/>
              <a:t>: Global Climate Model</a:t>
            </a:r>
          </a:p>
        </p:txBody>
      </p:sp>
      <p:sp>
        <p:nvSpPr>
          <p:cNvPr id="15" name="TextBox 14">
            <a:extLst>
              <a:ext uri="{FF2B5EF4-FFF2-40B4-BE49-F238E27FC236}">
                <a16:creationId xmlns:a16="http://schemas.microsoft.com/office/drawing/2014/main" id="{1FFABE9F-3179-4146-B90B-5AFE307C1915}"/>
              </a:ext>
            </a:extLst>
          </p:cNvPr>
          <p:cNvSpPr txBox="1"/>
          <p:nvPr/>
        </p:nvSpPr>
        <p:spPr>
          <a:xfrm>
            <a:off x="9953767" y="1212045"/>
            <a:ext cx="2238233" cy="1477328"/>
          </a:xfrm>
          <a:prstGeom prst="rect">
            <a:avLst/>
          </a:prstGeom>
          <a:noFill/>
        </p:spPr>
        <p:txBody>
          <a:bodyPr wrap="square" rtlCol="0">
            <a:spAutoFit/>
          </a:bodyPr>
          <a:lstStyle/>
          <a:p>
            <a:r>
              <a:rPr lang="en-AU" b="1"/>
              <a:t>CCAM</a:t>
            </a:r>
            <a:r>
              <a:rPr lang="en-AU"/>
              <a:t>: Conformal Cubic Atmospheric Model, regional climate model used in in VCP19</a:t>
            </a:r>
          </a:p>
        </p:txBody>
      </p:sp>
      <p:sp>
        <p:nvSpPr>
          <p:cNvPr id="16" name="TextBox 15">
            <a:extLst>
              <a:ext uri="{FF2B5EF4-FFF2-40B4-BE49-F238E27FC236}">
                <a16:creationId xmlns:a16="http://schemas.microsoft.com/office/drawing/2014/main" id="{8F5306C9-3466-4C2A-965F-553FF59BE018}"/>
              </a:ext>
            </a:extLst>
          </p:cNvPr>
          <p:cNvSpPr txBox="1"/>
          <p:nvPr/>
        </p:nvSpPr>
        <p:spPr>
          <a:xfrm>
            <a:off x="568244" y="723466"/>
            <a:ext cx="7799387" cy="369332"/>
          </a:xfrm>
          <a:prstGeom prst="rect">
            <a:avLst/>
          </a:prstGeom>
          <a:noFill/>
        </p:spPr>
        <p:txBody>
          <a:bodyPr wrap="square" rtlCol="0">
            <a:spAutoFit/>
          </a:bodyPr>
          <a:lstStyle/>
          <a:p>
            <a:r>
              <a:rPr lang="en-AU" b="1"/>
              <a:t>Example: topography at different scales</a:t>
            </a:r>
          </a:p>
        </p:txBody>
      </p:sp>
    </p:spTree>
    <p:extLst>
      <p:ext uri="{BB962C8B-B14F-4D97-AF65-F5344CB8AC3E}">
        <p14:creationId xmlns:p14="http://schemas.microsoft.com/office/powerpoint/2010/main" val="1677213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3">
            <a:extLst>
              <a:ext uri="{FF2B5EF4-FFF2-40B4-BE49-F238E27FC236}">
                <a16:creationId xmlns:a16="http://schemas.microsoft.com/office/drawing/2014/main" id="{CEAB3E7F-8112-408B-8D25-4D85B07B85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66377" y="3961045"/>
            <a:ext cx="6351759" cy="2789978"/>
          </a:xfrm>
          <a:prstGeom prst="rect">
            <a:avLst/>
          </a:prstGeom>
        </p:spPr>
      </p:pic>
      <p:sp>
        <p:nvSpPr>
          <p:cNvPr id="5" name="Title 4">
            <a:extLst>
              <a:ext uri="{FF2B5EF4-FFF2-40B4-BE49-F238E27FC236}">
                <a16:creationId xmlns:a16="http://schemas.microsoft.com/office/drawing/2014/main" id="{D7993321-E69F-4021-A876-D1A292DF8E63}"/>
              </a:ext>
            </a:extLst>
          </p:cNvPr>
          <p:cNvSpPr>
            <a:spLocks noGrp="1"/>
          </p:cNvSpPr>
          <p:nvPr>
            <p:ph type="title"/>
          </p:nvPr>
        </p:nvSpPr>
        <p:spPr/>
        <p:txBody>
          <a:bodyPr/>
          <a:lstStyle/>
          <a:p>
            <a:r>
              <a:rPr lang="en-AU"/>
              <a:t>Sources of uncertainty</a:t>
            </a:r>
          </a:p>
        </p:txBody>
      </p:sp>
      <p:sp>
        <p:nvSpPr>
          <p:cNvPr id="4" name="Content Placeholder 4">
            <a:extLst>
              <a:ext uri="{FF2B5EF4-FFF2-40B4-BE49-F238E27FC236}">
                <a16:creationId xmlns:a16="http://schemas.microsoft.com/office/drawing/2014/main" id="{2C84111B-1213-418A-BDCB-37593C868B2A}"/>
              </a:ext>
            </a:extLst>
          </p:cNvPr>
          <p:cNvSpPr txBox="1">
            <a:spLocks/>
          </p:cNvSpPr>
          <p:nvPr/>
        </p:nvSpPr>
        <p:spPr>
          <a:xfrm>
            <a:off x="75170" y="857341"/>
            <a:ext cx="12116830" cy="5746471"/>
          </a:xfrm>
        </p:spPr>
        <p:txBody>
          <a:bodyPr>
            <a:normAutofit/>
          </a:bodyPr>
          <a:lstStyle>
            <a:lvl1pPr marL="215900" indent="-215900" algn="l" rtl="0" eaLnBrk="1" fontAlgn="base" hangingPunct="1">
              <a:spcBef>
                <a:spcPts val="600"/>
              </a:spcBef>
              <a:spcAft>
                <a:spcPct val="0"/>
              </a:spcAft>
              <a:buFont typeface="Arial" charset="0"/>
              <a:buChar char="•"/>
              <a:defRPr sz="2200" kern="1200">
                <a:solidFill>
                  <a:schemeClr val="tx1"/>
                </a:solidFill>
                <a:latin typeface="+mn-lt"/>
                <a:ea typeface="ＭＳ Ｐゴシック" charset="0"/>
                <a:cs typeface="ＭＳ Ｐゴシック" charset="0"/>
              </a:defRPr>
            </a:lvl1pPr>
            <a:lvl2pPr marL="431800" indent="-215900" algn="l" rtl="0" eaLnBrk="1" fontAlgn="base" hangingPunct="1">
              <a:lnSpc>
                <a:spcPct val="90000"/>
              </a:lnSpc>
              <a:spcBef>
                <a:spcPts val="600"/>
              </a:spcBef>
              <a:spcAft>
                <a:spcPct val="0"/>
              </a:spcAft>
              <a:buFont typeface="Calibri" charset="0"/>
              <a:buChar char="•"/>
              <a:defRPr sz="2000" kern="1200">
                <a:solidFill>
                  <a:schemeClr val="tx1"/>
                </a:solidFill>
                <a:latin typeface="+mn-lt"/>
                <a:ea typeface="ＭＳ Ｐゴシック" charset="0"/>
                <a:cs typeface="+mn-cs"/>
              </a:defRPr>
            </a:lvl2pPr>
            <a:lvl3pPr marL="647700" indent="-215900" algn="l" rtl="0" eaLnBrk="1" fontAlgn="base" hangingPunct="1">
              <a:lnSpc>
                <a:spcPct val="90000"/>
              </a:lnSpc>
              <a:spcBef>
                <a:spcPts val="600"/>
              </a:spcBef>
              <a:spcAft>
                <a:spcPct val="0"/>
              </a:spcAft>
              <a:buFont typeface="Calibri" charset="0"/>
              <a:buChar char="–"/>
              <a:defRPr sz="2000" kern="1200">
                <a:solidFill>
                  <a:schemeClr val="tx1"/>
                </a:solidFill>
                <a:latin typeface="+mn-lt"/>
                <a:ea typeface="ＭＳ Ｐゴシック" charset="0"/>
                <a:cs typeface="+mn-cs"/>
              </a:defRPr>
            </a:lvl3pPr>
            <a:lvl4pPr marL="863600" indent="-215900" algn="l" rtl="0" eaLnBrk="1" fontAlgn="base" hangingPunct="1">
              <a:lnSpc>
                <a:spcPct val="90000"/>
              </a:lnSpc>
              <a:spcBef>
                <a:spcPts val="600"/>
              </a:spcBef>
              <a:spcAft>
                <a:spcPct val="0"/>
              </a:spcAft>
              <a:buFont typeface="Calibri" charset="0"/>
              <a:buChar char="–"/>
              <a:defRPr sz="2000" kern="1200">
                <a:solidFill>
                  <a:schemeClr val="tx1"/>
                </a:solidFill>
                <a:latin typeface="+mn-lt"/>
                <a:ea typeface="ＭＳ Ｐゴシック" charset="0"/>
                <a:cs typeface="+mn-cs"/>
              </a:defRPr>
            </a:lvl4pPr>
            <a:lvl5pPr marL="1079500" indent="-215900" algn="l" rtl="0" eaLnBrk="1" fontAlgn="base" hangingPunct="1">
              <a:lnSpc>
                <a:spcPct val="90000"/>
              </a:lnSpc>
              <a:spcBef>
                <a:spcPts val="600"/>
              </a:spcBef>
              <a:spcAft>
                <a:spcPct val="0"/>
              </a:spcAft>
              <a:buFont typeface="Calibri"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AU" sz="2800" b="1" dirty="0"/>
              <a:t>Natural variability </a:t>
            </a:r>
            <a:r>
              <a:rPr lang="en-AU" sz="2800" dirty="0"/>
              <a:t>– year-to-year variability and longer timeframes, always ongoing, different for different variables</a:t>
            </a:r>
          </a:p>
          <a:p>
            <a:pPr lvl="1"/>
            <a:endParaRPr lang="en-AU" sz="2800" dirty="0"/>
          </a:p>
          <a:p>
            <a:pPr lvl="1"/>
            <a:r>
              <a:rPr lang="en-AU" sz="2800" b="1" dirty="0"/>
              <a:t>Emissions</a:t>
            </a:r>
            <a:r>
              <a:rPr lang="en-AU" sz="2800" dirty="0"/>
              <a:t> </a:t>
            </a:r>
            <a:r>
              <a:rPr lang="en-AU" sz="2800" b="1" dirty="0"/>
              <a:t>scenario</a:t>
            </a:r>
            <a:r>
              <a:rPr lang="en-AU" sz="2800" dirty="0"/>
              <a:t> – what humans do</a:t>
            </a:r>
          </a:p>
          <a:p>
            <a:pPr marL="431800" lvl="2" indent="0">
              <a:buNone/>
            </a:pPr>
            <a:endParaRPr lang="en-AU" sz="2800" dirty="0"/>
          </a:p>
          <a:p>
            <a:pPr lvl="1"/>
            <a:r>
              <a:rPr lang="en-AU" sz="2800" dirty="0"/>
              <a:t>Range of</a:t>
            </a:r>
            <a:r>
              <a:rPr lang="en-AU" sz="2800" b="1" dirty="0"/>
              <a:t> model response</a:t>
            </a:r>
            <a:r>
              <a:rPr lang="en-AU" sz="2800" dirty="0"/>
              <a:t> – estimated from different climate models</a:t>
            </a:r>
          </a:p>
          <a:p>
            <a:pPr marL="215900" lvl="1" indent="0">
              <a:buNone/>
            </a:pPr>
            <a:endParaRPr lang="en-AU" sz="1800" dirty="0"/>
          </a:p>
          <a:p>
            <a:pPr marL="215900" lvl="1" indent="0">
              <a:buNone/>
            </a:pPr>
            <a:endParaRPr lang="en-AU" dirty="0"/>
          </a:p>
        </p:txBody>
      </p:sp>
      <p:grpSp>
        <p:nvGrpSpPr>
          <p:cNvPr id="30" name="Group 29">
            <a:extLst>
              <a:ext uri="{FF2B5EF4-FFF2-40B4-BE49-F238E27FC236}">
                <a16:creationId xmlns:a16="http://schemas.microsoft.com/office/drawing/2014/main" id="{659853A2-E62E-4B31-BD5D-8B5D66C6ABA3}"/>
              </a:ext>
            </a:extLst>
          </p:cNvPr>
          <p:cNvGrpSpPr/>
          <p:nvPr/>
        </p:nvGrpSpPr>
        <p:grpSpPr>
          <a:xfrm>
            <a:off x="8185968" y="4371746"/>
            <a:ext cx="3396432" cy="1968575"/>
            <a:chOff x="9546541" y="995741"/>
            <a:chExt cx="3160550" cy="2293011"/>
          </a:xfrm>
        </p:grpSpPr>
        <p:grpSp>
          <p:nvGrpSpPr>
            <p:cNvPr id="31" name="Group 30">
              <a:extLst>
                <a:ext uri="{FF2B5EF4-FFF2-40B4-BE49-F238E27FC236}">
                  <a16:creationId xmlns:a16="http://schemas.microsoft.com/office/drawing/2014/main" id="{5890F83F-1187-4246-920D-81BF01998D5A}"/>
                </a:ext>
              </a:extLst>
            </p:cNvPr>
            <p:cNvGrpSpPr/>
            <p:nvPr/>
          </p:nvGrpSpPr>
          <p:grpSpPr>
            <a:xfrm>
              <a:off x="9546541" y="995741"/>
              <a:ext cx="2645459" cy="2293011"/>
              <a:chOff x="8455678" y="3937615"/>
              <a:chExt cx="2645459" cy="2293011"/>
            </a:xfrm>
          </p:grpSpPr>
          <p:sp>
            <p:nvSpPr>
              <p:cNvPr id="33" name="Flowchart: Connector 32">
                <a:extLst>
                  <a:ext uri="{FF2B5EF4-FFF2-40B4-BE49-F238E27FC236}">
                    <a16:creationId xmlns:a16="http://schemas.microsoft.com/office/drawing/2014/main" id="{CB719324-389D-4394-9367-E5FB12FF046C}"/>
                  </a:ext>
                </a:extLst>
              </p:cNvPr>
              <p:cNvSpPr/>
              <p:nvPr/>
            </p:nvSpPr>
            <p:spPr>
              <a:xfrm>
                <a:off x="8455678" y="3960181"/>
                <a:ext cx="233464" cy="262647"/>
              </a:xfrm>
              <a:prstGeom prst="flowChartConnector">
                <a:avLst/>
              </a:prstGeom>
              <a:solidFill>
                <a:srgbClr val="766C8B"/>
              </a:solidFill>
              <a:ln>
                <a:solidFill>
                  <a:srgbClr val="7369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Flowchart: Connector 33">
                <a:extLst>
                  <a:ext uri="{FF2B5EF4-FFF2-40B4-BE49-F238E27FC236}">
                    <a16:creationId xmlns:a16="http://schemas.microsoft.com/office/drawing/2014/main" id="{2AB580BC-B163-4D7E-9F4F-83992E36ABEA}"/>
                  </a:ext>
                </a:extLst>
              </p:cNvPr>
              <p:cNvSpPr/>
              <p:nvPr/>
            </p:nvSpPr>
            <p:spPr>
              <a:xfrm>
                <a:off x="8455678" y="5077242"/>
                <a:ext cx="233464" cy="262647"/>
              </a:xfrm>
              <a:prstGeom prst="flowChartConnector">
                <a:avLst/>
              </a:prstGeom>
              <a:solidFill>
                <a:srgbClr val="B22A2E"/>
              </a:solidFill>
              <a:ln>
                <a:solidFill>
                  <a:srgbClr val="B22A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Flowchart: Connector 34">
                <a:extLst>
                  <a:ext uri="{FF2B5EF4-FFF2-40B4-BE49-F238E27FC236}">
                    <a16:creationId xmlns:a16="http://schemas.microsoft.com/office/drawing/2014/main" id="{91B209D6-AA32-4685-95FD-3EBF46367C9E}"/>
                  </a:ext>
                </a:extLst>
              </p:cNvPr>
              <p:cNvSpPr/>
              <p:nvPr/>
            </p:nvSpPr>
            <p:spPr>
              <a:xfrm>
                <a:off x="8455678" y="5539305"/>
                <a:ext cx="233464" cy="262647"/>
              </a:xfrm>
              <a:prstGeom prst="flowChartConnector">
                <a:avLst/>
              </a:prstGeom>
              <a:solidFill>
                <a:srgbClr val="C75A53"/>
              </a:solidFill>
              <a:ln>
                <a:solidFill>
                  <a:srgbClr val="C75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Flowchart: Connector 35">
                <a:extLst>
                  <a:ext uri="{FF2B5EF4-FFF2-40B4-BE49-F238E27FC236}">
                    <a16:creationId xmlns:a16="http://schemas.microsoft.com/office/drawing/2014/main" id="{46532231-10A8-4A60-B080-C42C376F2703}"/>
                  </a:ext>
                </a:extLst>
              </p:cNvPr>
              <p:cNvSpPr/>
              <p:nvPr/>
            </p:nvSpPr>
            <p:spPr>
              <a:xfrm>
                <a:off x="8455678" y="5967979"/>
                <a:ext cx="233464" cy="262647"/>
              </a:xfrm>
              <a:prstGeom prst="flowChartConnector">
                <a:avLst/>
              </a:prstGeom>
              <a:solidFill>
                <a:srgbClr val="E8ACA4"/>
              </a:solidFill>
              <a:ln>
                <a:solidFill>
                  <a:srgbClr val="E8A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TextBox 36">
                <a:extLst>
                  <a:ext uri="{FF2B5EF4-FFF2-40B4-BE49-F238E27FC236}">
                    <a16:creationId xmlns:a16="http://schemas.microsoft.com/office/drawing/2014/main" id="{8C2A6495-596B-429E-A1D2-CF79838BA335}"/>
                  </a:ext>
                </a:extLst>
              </p:cNvPr>
              <p:cNvSpPr txBox="1"/>
              <p:nvPr/>
            </p:nvSpPr>
            <p:spPr>
              <a:xfrm>
                <a:off x="8860366" y="3937615"/>
                <a:ext cx="1838528" cy="307777"/>
              </a:xfrm>
              <a:prstGeom prst="rect">
                <a:avLst/>
              </a:prstGeom>
              <a:noFill/>
            </p:spPr>
            <p:txBody>
              <a:bodyPr wrap="square" rtlCol="0">
                <a:spAutoFit/>
              </a:bodyPr>
              <a:lstStyle/>
              <a:p>
                <a:r>
                  <a:rPr lang="en-AU" sz="1400"/>
                  <a:t>Historical models</a:t>
                </a:r>
              </a:p>
            </p:txBody>
          </p:sp>
          <p:sp>
            <p:nvSpPr>
              <p:cNvPr id="38" name="TextBox 37">
                <a:extLst>
                  <a:ext uri="{FF2B5EF4-FFF2-40B4-BE49-F238E27FC236}">
                    <a16:creationId xmlns:a16="http://schemas.microsoft.com/office/drawing/2014/main" id="{51646577-630F-4782-BAF0-CD674FE4BA2B}"/>
                  </a:ext>
                </a:extLst>
              </p:cNvPr>
              <p:cNvSpPr txBox="1"/>
              <p:nvPr/>
            </p:nvSpPr>
            <p:spPr>
              <a:xfrm>
                <a:off x="8886853" y="5064308"/>
                <a:ext cx="2198451" cy="307777"/>
              </a:xfrm>
              <a:prstGeom prst="rect">
                <a:avLst/>
              </a:prstGeom>
              <a:noFill/>
            </p:spPr>
            <p:txBody>
              <a:bodyPr wrap="square" rtlCol="0">
                <a:spAutoFit/>
              </a:bodyPr>
              <a:lstStyle/>
              <a:p>
                <a:r>
                  <a:rPr lang="en-AU" sz="1400"/>
                  <a:t>High emission scenario</a:t>
                </a:r>
              </a:p>
            </p:txBody>
          </p:sp>
          <p:sp>
            <p:nvSpPr>
              <p:cNvPr id="39" name="TextBox 38">
                <a:extLst>
                  <a:ext uri="{FF2B5EF4-FFF2-40B4-BE49-F238E27FC236}">
                    <a16:creationId xmlns:a16="http://schemas.microsoft.com/office/drawing/2014/main" id="{2DA8281C-0C78-4F3F-B54F-C554BFA1F0E3}"/>
                  </a:ext>
                </a:extLst>
              </p:cNvPr>
              <p:cNvSpPr txBox="1"/>
              <p:nvPr/>
            </p:nvSpPr>
            <p:spPr>
              <a:xfrm>
                <a:off x="8902687" y="5922849"/>
                <a:ext cx="2198450" cy="307777"/>
              </a:xfrm>
              <a:prstGeom prst="rect">
                <a:avLst/>
              </a:prstGeom>
              <a:noFill/>
            </p:spPr>
            <p:txBody>
              <a:bodyPr wrap="square" rtlCol="0">
                <a:spAutoFit/>
              </a:bodyPr>
              <a:lstStyle/>
              <a:p>
                <a:r>
                  <a:rPr lang="en-AU" sz="1400"/>
                  <a:t>Low emission scenario</a:t>
                </a:r>
              </a:p>
            </p:txBody>
          </p:sp>
          <p:cxnSp>
            <p:nvCxnSpPr>
              <p:cNvPr id="40" name="Straight Connector 39">
                <a:extLst>
                  <a:ext uri="{FF2B5EF4-FFF2-40B4-BE49-F238E27FC236}">
                    <a16:creationId xmlns:a16="http://schemas.microsoft.com/office/drawing/2014/main" id="{C8DD4812-C1B4-4CD2-9381-5117A18A6E1B}"/>
                  </a:ext>
                </a:extLst>
              </p:cNvPr>
              <p:cNvCxnSpPr/>
              <p:nvPr/>
            </p:nvCxnSpPr>
            <p:spPr>
              <a:xfrm>
                <a:off x="8455678" y="4514658"/>
                <a:ext cx="359925" cy="0"/>
              </a:xfrm>
              <a:prstGeom prst="line">
                <a:avLst/>
              </a:prstGeom>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A452820C-7B2F-4EF5-BB49-4EA104664B9D}"/>
                  </a:ext>
                </a:extLst>
              </p:cNvPr>
              <p:cNvCxnSpPr/>
              <p:nvPr/>
            </p:nvCxnSpPr>
            <p:spPr>
              <a:xfrm>
                <a:off x="8455678" y="4802588"/>
                <a:ext cx="359925" cy="0"/>
              </a:xfrm>
              <a:prstGeom prst="line">
                <a:avLst/>
              </a:prstGeom>
              <a:ln w="28575">
                <a:solidFill>
                  <a:srgbClr val="766C8B"/>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4853397A-EB43-43EB-895D-85A3E85F0250}"/>
                  </a:ext>
                </a:extLst>
              </p:cNvPr>
              <p:cNvSpPr txBox="1"/>
              <p:nvPr/>
            </p:nvSpPr>
            <p:spPr>
              <a:xfrm>
                <a:off x="8958103" y="4364229"/>
                <a:ext cx="1838528" cy="307777"/>
              </a:xfrm>
              <a:prstGeom prst="rect">
                <a:avLst/>
              </a:prstGeom>
              <a:noFill/>
            </p:spPr>
            <p:txBody>
              <a:bodyPr wrap="square" rtlCol="0">
                <a:spAutoFit/>
              </a:bodyPr>
              <a:lstStyle/>
              <a:p>
                <a:r>
                  <a:rPr lang="en-AU" sz="1400" dirty="0"/>
                  <a:t>Observed</a:t>
                </a:r>
              </a:p>
            </p:txBody>
          </p:sp>
          <p:sp>
            <p:nvSpPr>
              <p:cNvPr id="43" name="TextBox 42">
                <a:extLst>
                  <a:ext uri="{FF2B5EF4-FFF2-40B4-BE49-F238E27FC236}">
                    <a16:creationId xmlns:a16="http://schemas.microsoft.com/office/drawing/2014/main" id="{8CA955DC-7CE9-403E-B1CB-F8AACA38F3D3}"/>
                  </a:ext>
                </a:extLst>
              </p:cNvPr>
              <p:cNvSpPr txBox="1"/>
              <p:nvPr/>
            </p:nvSpPr>
            <p:spPr>
              <a:xfrm>
                <a:off x="8958103" y="4649885"/>
                <a:ext cx="1838528" cy="307777"/>
              </a:xfrm>
              <a:prstGeom prst="rect">
                <a:avLst/>
              </a:prstGeom>
              <a:noFill/>
            </p:spPr>
            <p:txBody>
              <a:bodyPr wrap="square" rtlCol="0">
                <a:spAutoFit/>
              </a:bodyPr>
              <a:lstStyle/>
              <a:p>
                <a:r>
                  <a:rPr lang="en-AU" sz="1400"/>
                  <a:t>1986-2005 Baseline</a:t>
                </a:r>
              </a:p>
            </p:txBody>
          </p:sp>
        </p:grpSp>
        <p:sp>
          <p:nvSpPr>
            <p:cNvPr id="32" name="TextBox 31">
              <a:extLst>
                <a:ext uri="{FF2B5EF4-FFF2-40B4-BE49-F238E27FC236}">
                  <a16:creationId xmlns:a16="http://schemas.microsoft.com/office/drawing/2014/main" id="{750C2068-BA2C-40A8-8AF0-E9CD332ABC7E}"/>
                </a:ext>
              </a:extLst>
            </p:cNvPr>
            <p:cNvSpPr txBox="1"/>
            <p:nvPr/>
          </p:nvSpPr>
          <p:spPr>
            <a:xfrm>
              <a:off x="9987325" y="2552902"/>
              <a:ext cx="2719766" cy="307777"/>
            </a:xfrm>
            <a:prstGeom prst="rect">
              <a:avLst/>
            </a:prstGeom>
            <a:noFill/>
          </p:spPr>
          <p:txBody>
            <a:bodyPr wrap="square" rtlCol="0">
              <a:spAutoFit/>
            </a:bodyPr>
            <a:lstStyle/>
            <a:p>
              <a:r>
                <a:rPr lang="en-AU" sz="1400"/>
                <a:t>Overlap between high and low</a:t>
              </a:r>
            </a:p>
          </p:txBody>
        </p:sp>
      </p:grpSp>
    </p:spTree>
    <p:extLst>
      <p:ext uri="{BB962C8B-B14F-4D97-AF65-F5344CB8AC3E}">
        <p14:creationId xmlns:p14="http://schemas.microsoft.com/office/powerpoint/2010/main" val="101766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52C5-2990-4C52-A436-45CED439429B}"/>
              </a:ext>
            </a:extLst>
          </p:cNvPr>
          <p:cNvSpPr>
            <a:spLocks noGrp="1"/>
          </p:cNvSpPr>
          <p:nvPr>
            <p:ph type="title"/>
          </p:nvPr>
        </p:nvSpPr>
        <p:spPr>
          <a:xfrm>
            <a:off x="1583499" y="1"/>
            <a:ext cx="9998901" cy="710125"/>
          </a:xfrm>
        </p:spPr>
        <p:txBody>
          <a:bodyPr anchor="ctr">
            <a:normAutofit/>
          </a:bodyPr>
          <a:lstStyle/>
          <a:p>
            <a:r>
              <a:rPr lang="en-AU"/>
              <a:t>Natural variability</a:t>
            </a:r>
            <a:endParaRPr lang="en-AU" dirty="0"/>
          </a:p>
        </p:txBody>
      </p:sp>
      <p:pic>
        <p:nvPicPr>
          <p:cNvPr id="1032" name="Picture 8">
            <a:extLst>
              <a:ext uri="{FF2B5EF4-FFF2-40B4-BE49-F238E27FC236}">
                <a16:creationId xmlns:a16="http://schemas.microsoft.com/office/drawing/2014/main" id="{55553F1C-2358-408D-80C6-EBA4B3DA640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9098" y="995819"/>
            <a:ext cx="6392806" cy="570131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7DBCF51F-D925-4AE0-9FC7-1453B82D996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49506" y="1461633"/>
            <a:ext cx="6305124" cy="446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157067"/>
      </p:ext>
    </p:extLst>
  </p:cSld>
  <p:clrMapOvr>
    <a:masterClrMapping/>
  </p:clrMapOvr>
</p:sld>
</file>

<file path=ppt/theme/theme1.xml><?xml version="1.0" encoding="utf-8"?>
<a:theme xmlns:a="http://schemas.openxmlformats.org/drawingml/2006/main" name="Office Theme">
  <a:themeElements>
    <a:clrScheme name="DELWP Climate Change">
      <a:dk1>
        <a:srgbClr val="393838"/>
      </a:dk1>
      <a:lt1>
        <a:sysClr val="window" lastClr="FFFFFF"/>
      </a:lt1>
      <a:dk2>
        <a:srgbClr val="FDDA24"/>
      </a:dk2>
      <a:lt2>
        <a:srgbClr val="FFFBE9"/>
      </a:lt2>
      <a:accent1>
        <a:srgbClr val="00B2A9"/>
      </a:accent1>
      <a:accent2>
        <a:srgbClr val="FDDA24"/>
      </a:accent2>
      <a:accent3>
        <a:srgbClr val="201547"/>
      </a:accent3>
      <a:accent4>
        <a:srgbClr val="66D1CB"/>
      </a:accent4>
      <a:accent5>
        <a:srgbClr val="FDE97A"/>
      </a:accent5>
      <a:accent6>
        <a:srgbClr val="79739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LWP_ClimateChange Standard Presentation.potx" id="{A05544C8-1FE6-4C0D-9B43-915EACF2D36E}" vid="{17BF050B-EAFF-443F-828E-BCE7B53FF5F4}"/>
    </a:ext>
  </a:extLst>
</a:theme>
</file>

<file path=ppt/theme/theme2.xml><?xml version="1.0" encoding="utf-8"?>
<a:theme xmlns:a="http://schemas.openxmlformats.org/drawingml/2006/main" name="1_Office Theme">
  <a:themeElements>
    <a:clrScheme name="Victorian Climate Projections 2019">
      <a:dk1>
        <a:srgbClr val="3C435D"/>
      </a:dk1>
      <a:lt1>
        <a:srgbClr val="B2415D"/>
      </a:lt1>
      <a:dk2>
        <a:srgbClr val="9BBB32"/>
      </a:dk2>
      <a:lt2>
        <a:srgbClr val="0D8981"/>
      </a:lt2>
      <a:accent1>
        <a:srgbClr val="78698C"/>
      </a:accent1>
      <a:accent2>
        <a:srgbClr val="1D5362"/>
      </a:accent2>
      <a:accent3>
        <a:srgbClr val="D79338"/>
      </a:accent3>
      <a:accent4>
        <a:srgbClr val="6C9AB5"/>
      </a:accent4>
      <a:accent5>
        <a:srgbClr val="657D41"/>
      </a:accent5>
      <a:accent6>
        <a:srgbClr val="EA6872"/>
      </a:accent6>
      <a:hlink>
        <a:srgbClr val="A7A9AC"/>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a5f32de4-e402-4188-b034-e71ca7d22e54">DOCID544-1038510911-348</_dlc_DocId>
    <_dlc_DocIdUrl xmlns="a5f32de4-e402-4188-b034-e71ca7d22e54">
      <Url>https://delwpvicgovau.sharepoint.com/sites/ecm_544/_layouts/15/DocIdRedir.aspx?ID=DOCID544-1038510911-348</Url>
      <Description>DOCID544-1038510911-348</Description>
    </_dlc_DocIdUrl>
    <SharedWithUsers xmlns="206eef92-cc9c-4a9c-b127-89402126cd1f">
      <UserInfo>
        <DisplayName>Clare Brownridge (DELWP)</DisplayName>
        <AccountId>45</AccountId>
        <AccountType/>
      </UserInfo>
    </SharedWithUsers>
  </documentManagement>
</p:properties>
</file>

<file path=customXml/item2.xml><?xml version="1.0" encoding="utf-8"?>
<?mso-contentType ?>
<SharedContentType xmlns="Microsoft.SharePoint.Taxonomy.ContentTypeSync" SourceId="797aeec6-0273-40f2-ab3e-beee73212332" ContentTypeId="0x0101" PreviousValue="false"/>
</file>

<file path=customXml/item3.xml><?xml version="1.0" encoding="utf-8"?>
<?mso-contentType ?>
<spe:Receivers xmlns:spe="http://schemas.microsoft.com/sharepoint/event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Document" ma:contentTypeID="0x01010031201712B9172E44B3A3C08B9AF02C3E" ma:contentTypeVersion="17" ma:contentTypeDescription="Create a new document." ma:contentTypeScope="" ma:versionID="22591432de1c75816e2783785370cbc4">
  <xsd:schema xmlns:xsd="http://www.w3.org/2001/XMLSchema" xmlns:xs="http://www.w3.org/2001/XMLSchema" xmlns:p="http://schemas.microsoft.com/office/2006/metadata/properties" xmlns:ns2="a5f32de4-e402-4188-b034-e71ca7d22e54" xmlns:ns3="288fc244-5e0e-47cf-b82e-b5e27fc440ed" xmlns:ns4="206eef92-cc9c-4a9c-b127-89402126cd1f" targetNamespace="http://schemas.microsoft.com/office/2006/metadata/properties" ma:root="true" ma:fieldsID="34f420db42a316c802cfc8ad8d13ec87" ns2:_="" ns3:_="" ns4:_="">
    <xsd:import namespace="a5f32de4-e402-4188-b034-e71ca7d22e54"/>
    <xsd:import namespace="288fc244-5e0e-47cf-b82e-b5e27fc440ed"/>
    <xsd:import namespace="206eef92-cc9c-4a9c-b127-89402126cd1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3:MediaServiceDateTaken" minOccurs="0"/>
                <xsd:element ref="ns3:MediaServiceAutoTags" minOccurs="0"/>
                <xsd:element ref="ns3:MediaServiceLocation" minOccurs="0"/>
                <xsd:element ref="ns3:MediaServiceOCR"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f32de4-e402-4188-b034-e71ca7d22e5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88fc244-5e0e-47cf-b82e-b5e27fc440e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6eef92-cc9c-4a9c-b127-89402126cd1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ED1B3E-4E74-4366-B5AE-B088A169AE4F}">
  <ds:schemaRefs>
    <ds:schemaRef ds:uri="288fc244-5e0e-47cf-b82e-b5e27fc440ed"/>
    <ds:schemaRef ds:uri="http://purl.org/dc/elements/1.1/"/>
    <ds:schemaRef ds:uri="http://schemas.openxmlformats.org/package/2006/metadata/core-properties"/>
    <ds:schemaRef ds:uri="http://schemas.microsoft.com/office/infopath/2007/PartnerControls"/>
    <ds:schemaRef ds:uri="http://purl.org/dc/terms/"/>
    <ds:schemaRef ds:uri="206eef92-cc9c-4a9c-b127-89402126cd1f"/>
    <ds:schemaRef ds:uri="http://schemas.microsoft.com/office/2006/metadata/properties"/>
    <ds:schemaRef ds:uri="http://schemas.microsoft.com/office/2006/documentManagement/types"/>
    <ds:schemaRef ds:uri="a5f32de4-e402-4188-b034-e71ca7d22e54"/>
    <ds:schemaRef ds:uri="http://www.w3.org/XML/1998/namespace"/>
    <ds:schemaRef ds:uri="http://purl.org/dc/dcmitype/"/>
  </ds:schemaRefs>
</ds:datastoreItem>
</file>

<file path=customXml/itemProps2.xml><?xml version="1.0" encoding="utf-8"?>
<ds:datastoreItem xmlns:ds="http://schemas.openxmlformats.org/officeDocument/2006/customXml" ds:itemID="{A3DE2E97-8B13-4043-819D-440C17ABACFD}">
  <ds:schemaRefs>
    <ds:schemaRef ds:uri="Microsoft.SharePoint.Taxonomy.ContentTypeSync"/>
  </ds:schemaRefs>
</ds:datastoreItem>
</file>

<file path=customXml/itemProps3.xml><?xml version="1.0" encoding="utf-8"?>
<ds:datastoreItem xmlns:ds="http://schemas.openxmlformats.org/officeDocument/2006/customXml" ds:itemID="{3B60A9AE-E35C-4408-A386-797C4DE7FD1D}">
  <ds:schemaRefs>
    <ds:schemaRef ds:uri="http://schemas.microsoft.com/sharepoint/events"/>
  </ds:schemaRefs>
</ds:datastoreItem>
</file>

<file path=customXml/itemProps4.xml><?xml version="1.0" encoding="utf-8"?>
<ds:datastoreItem xmlns:ds="http://schemas.openxmlformats.org/officeDocument/2006/customXml" ds:itemID="{0EE5CDC3-862C-4FCC-8A2A-C2B3E660A27E}">
  <ds:schemaRefs>
    <ds:schemaRef ds:uri="http://schemas.microsoft.com/sharepoint/v3/contenttype/forms"/>
  </ds:schemaRefs>
</ds:datastoreItem>
</file>

<file path=customXml/itemProps5.xml><?xml version="1.0" encoding="utf-8"?>
<ds:datastoreItem xmlns:ds="http://schemas.openxmlformats.org/officeDocument/2006/customXml" ds:itemID="{229D7234-B0F4-4F7B-AAB5-7A15BAF86A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f32de4-e402-4188-b034-e71ca7d22e54"/>
    <ds:schemaRef ds:uri="288fc244-5e0e-47cf-b82e-b5e27fc440ed"/>
    <ds:schemaRef ds:uri="206eef92-cc9c-4a9c-b127-89402126cd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984</TotalTime>
  <Words>5978</Words>
  <Application>Microsoft Office PowerPoint</Application>
  <PresentationFormat>Widescreen</PresentationFormat>
  <Paragraphs>606</Paragraphs>
  <Slides>37</Slides>
  <Notes>36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Arial</vt:lpstr>
      <vt:lpstr>Arial Nova Cond</vt:lpstr>
      <vt:lpstr>Calibri</vt:lpstr>
      <vt:lpstr>Wingdings</vt:lpstr>
      <vt:lpstr>Office Theme</vt:lpstr>
      <vt:lpstr>1_Office Theme</vt:lpstr>
      <vt:lpstr>PowerPoint Presentation</vt:lpstr>
      <vt:lpstr>Some things to note before we start:</vt:lpstr>
      <vt:lpstr>Overview</vt:lpstr>
      <vt:lpstr>Decision tree</vt:lpstr>
      <vt:lpstr>Victorian Government climate science research </vt:lpstr>
      <vt:lpstr>Victorian Climate Projections 2019</vt:lpstr>
      <vt:lpstr>(Dynamically) downscaling climate projections</vt:lpstr>
      <vt:lpstr>Sources of uncertainty</vt:lpstr>
      <vt:lpstr>Natural variability</vt:lpstr>
      <vt:lpstr>Climate baseline and dealing with natural variability</vt:lpstr>
      <vt:lpstr>Emissions scenarios</vt:lpstr>
      <vt:lpstr>Emissions scenarios</vt:lpstr>
      <vt:lpstr>Model response</vt:lpstr>
      <vt:lpstr>Recap</vt:lpstr>
      <vt:lpstr>Projections for Victoria’s climate</vt:lpstr>
      <vt:lpstr>Annual average temperature</vt:lpstr>
      <vt:lpstr>Annual average temperature (in more detail)</vt:lpstr>
      <vt:lpstr>Hot days</vt:lpstr>
      <vt:lpstr>Hot days (in more detail)</vt:lpstr>
      <vt:lpstr>Rainfall</vt:lpstr>
      <vt:lpstr>Rainfall (in more detail)</vt:lpstr>
      <vt:lpstr>Rainfall in mountain regions</vt:lpstr>
      <vt:lpstr>Change in extreme rainfall</vt:lpstr>
      <vt:lpstr>Changes in fire danger</vt:lpstr>
      <vt:lpstr>Sea level rise</vt:lpstr>
      <vt:lpstr>Top tips to help decide what information to use!</vt:lpstr>
      <vt:lpstr>Plan for multiple possible futures</vt:lpstr>
      <vt:lpstr>Data available</vt:lpstr>
      <vt:lpstr>Variables available</vt:lpstr>
      <vt:lpstr>Types of projections datasets</vt:lpstr>
      <vt:lpstr>Change factor data</vt:lpstr>
      <vt:lpstr>Application-ready data</vt:lpstr>
      <vt:lpstr>Application-ready data</vt:lpstr>
      <vt:lpstr>VCP19 datasets</vt:lpstr>
      <vt:lpstr>Thresholds datasets</vt:lpstr>
      <vt:lpstr>Recap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Brownridge (DELWP)</dc:creator>
  <cp:lastModifiedBy>Clare Brownridge (DELWP)</cp:lastModifiedBy>
  <cp:revision>10</cp:revision>
  <dcterms:created xsi:type="dcterms:W3CDTF">2020-06-23T06:42:33Z</dcterms:created>
  <dcterms:modified xsi:type="dcterms:W3CDTF">2020-08-11T01:49:40Z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0x01010031201712B9172E44B3A3C08B9AF02C3E</vt:lpwstr>
  </property>
</Properties>
</file>